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2"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117" d="100"/>
          <a:sy n="117" d="100"/>
        </p:scale>
        <p:origin x="-20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2CDF8-DAA0-4971-9329-4A41432DB0F2}" type="datetimeFigureOut">
              <a:rPr lang="es-ES" smtClean="0"/>
              <a:pPr/>
              <a:t>30/11/2019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9B9C59-EC5C-414C-BE71-492A07D70DB1}" type="slidenum">
              <a:rPr lang="es-ES" smtClean="0"/>
              <a:pPr/>
              <a:t>‹#›</a:t>
            </a:fld>
            <a:endParaRPr lang="es-ES"/>
          </a:p>
        </p:txBody>
      </p:sp>
    </p:spTree>
    <p:extLst>
      <p:ext uri="{BB962C8B-B14F-4D97-AF65-F5344CB8AC3E}">
        <p14:creationId xmlns:p14="http://schemas.microsoft.com/office/powerpoint/2010/main" val="2912175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7637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57260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172846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79180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41052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768190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841444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329510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05072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139775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632364FB-3E84-4374-99E0-D6E0A467E86E}" type="datetimeFigureOut">
              <a:rPr lang="es-ES" smtClean="0"/>
              <a:pPr/>
              <a:t>30/11/2019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ED69C4D-3AD6-4F4B-8D5D-8264BB9C0242}" type="slidenum">
              <a:rPr lang="es-ES" smtClean="0"/>
              <a:pPr/>
              <a:t>‹#›</a:t>
            </a:fld>
            <a:endParaRPr lang="es-ES"/>
          </a:p>
        </p:txBody>
      </p:sp>
    </p:spTree>
    <p:extLst>
      <p:ext uri="{BB962C8B-B14F-4D97-AF65-F5344CB8AC3E}">
        <p14:creationId xmlns:p14="http://schemas.microsoft.com/office/powerpoint/2010/main" val="2050099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364FB-3E84-4374-99E0-D6E0A467E86E}" type="datetimeFigureOut">
              <a:rPr lang="es-ES" smtClean="0"/>
              <a:pPr/>
              <a:t>30/11/2019</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69C4D-3AD6-4F4B-8D5D-8264BB9C0242}" type="slidenum">
              <a:rPr lang="es-ES" smtClean="0"/>
              <a:pPr/>
              <a:t>‹#›</a:t>
            </a:fld>
            <a:endParaRPr lang="es-ES"/>
          </a:p>
        </p:txBody>
      </p:sp>
    </p:spTree>
    <p:extLst>
      <p:ext uri="{BB962C8B-B14F-4D97-AF65-F5344CB8AC3E}">
        <p14:creationId xmlns:p14="http://schemas.microsoft.com/office/powerpoint/2010/main" val="1795035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115 Grupo"/>
          <p:cNvGrpSpPr/>
          <p:nvPr/>
        </p:nvGrpSpPr>
        <p:grpSpPr>
          <a:xfrm>
            <a:off x="4844540" y="1401365"/>
            <a:ext cx="3178306" cy="2485446"/>
            <a:chOff x="7048290" y="744038"/>
            <a:chExt cx="4069398" cy="5868305"/>
          </a:xfrm>
        </p:grpSpPr>
        <p:grpSp>
          <p:nvGrpSpPr>
            <p:cNvPr id="4" name="54 Grupo"/>
            <p:cNvGrpSpPr>
              <a:grpSpLocks/>
            </p:cNvGrpSpPr>
            <p:nvPr/>
          </p:nvGrpSpPr>
          <p:grpSpPr bwMode="auto">
            <a:xfrm>
              <a:off x="7048290" y="744038"/>
              <a:ext cx="4069398" cy="5868305"/>
              <a:chOff x="2576776" y="215424"/>
              <a:chExt cx="3336983" cy="4692512"/>
            </a:xfrm>
          </p:grpSpPr>
          <p:grpSp>
            <p:nvGrpSpPr>
              <p:cNvPr id="5" name="Group 4"/>
              <p:cNvGrpSpPr>
                <a:grpSpLocks noChangeAspect="1"/>
              </p:cNvGrpSpPr>
              <p:nvPr/>
            </p:nvGrpSpPr>
            <p:grpSpPr bwMode="auto">
              <a:xfrm>
                <a:off x="2576776" y="215424"/>
                <a:ext cx="3336983" cy="4692512"/>
                <a:chOff x="2912" y="618"/>
                <a:chExt cx="2087" cy="2626"/>
              </a:xfrm>
            </p:grpSpPr>
            <p:sp>
              <p:nvSpPr>
                <p:cNvPr id="5855" name="Freeform 7"/>
                <p:cNvSpPr>
                  <a:spLocks/>
                </p:cNvSpPr>
                <p:nvPr/>
              </p:nvSpPr>
              <p:spPr bwMode="auto">
                <a:xfrm>
                  <a:off x="3504" y="1151"/>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56" name="Freeform 9"/>
                <p:cNvSpPr>
                  <a:spLocks/>
                </p:cNvSpPr>
                <p:nvPr/>
              </p:nvSpPr>
              <p:spPr bwMode="auto">
                <a:xfrm>
                  <a:off x="3908" y="2194"/>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57" name="Freeform 10"/>
                <p:cNvSpPr>
                  <a:spLocks/>
                </p:cNvSpPr>
                <p:nvPr/>
              </p:nvSpPr>
              <p:spPr bwMode="auto">
                <a:xfrm>
                  <a:off x="2969"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58" name="Freeform 11"/>
                <p:cNvSpPr>
                  <a:spLocks/>
                </p:cNvSpPr>
                <p:nvPr/>
              </p:nvSpPr>
              <p:spPr bwMode="auto">
                <a:xfrm>
                  <a:off x="4189" y="1933"/>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59" name="Line 12"/>
                <p:cNvSpPr>
                  <a:spLocks noChangeShapeType="1"/>
                </p:cNvSpPr>
                <p:nvPr/>
              </p:nvSpPr>
              <p:spPr bwMode="auto">
                <a:xfrm>
                  <a:off x="2912" y="2627"/>
                  <a:ext cx="40" cy="1"/>
                </a:xfrm>
                <a:prstGeom prst="line">
                  <a:avLst/>
                </a:prstGeom>
                <a:noFill/>
                <a:ln w="9525" cap="rnd">
                  <a:solidFill>
                    <a:srgbClr val="000000"/>
                  </a:solidFill>
                  <a:round/>
                  <a:headEnd/>
                  <a:tailEnd/>
                </a:ln>
              </p:spPr>
              <p:txBody>
                <a:bodyPr/>
                <a:lstStyle/>
                <a:p>
                  <a:endParaRPr lang="es-ES" sz="1200">
                    <a:latin typeface="Times New Roman" pitchFamily="18" charset="0"/>
                    <a:cs typeface="Times New Roman" pitchFamily="18" charset="0"/>
                  </a:endParaRPr>
                </a:p>
              </p:txBody>
            </p:sp>
            <p:sp>
              <p:nvSpPr>
                <p:cNvPr id="5860" name="Freeform 13"/>
                <p:cNvSpPr>
                  <a:spLocks/>
                </p:cNvSpPr>
                <p:nvPr/>
              </p:nvSpPr>
              <p:spPr bwMode="auto">
                <a:xfrm>
                  <a:off x="3504" y="1672"/>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1" name="Freeform 15"/>
                <p:cNvSpPr>
                  <a:spLocks/>
                </p:cNvSpPr>
                <p:nvPr/>
              </p:nvSpPr>
              <p:spPr bwMode="auto">
                <a:xfrm>
                  <a:off x="4408"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2" name="Freeform 16"/>
                <p:cNvSpPr>
                  <a:spLocks/>
                </p:cNvSpPr>
                <p:nvPr/>
              </p:nvSpPr>
              <p:spPr bwMode="auto">
                <a:xfrm>
                  <a:off x="2969"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3"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4" name="Freeform 18"/>
                <p:cNvSpPr>
                  <a:spLocks/>
                </p:cNvSpPr>
                <p:nvPr/>
              </p:nvSpPr>
              <p:spPr bwMode="auto">
                <a:xfrm>
                  <a:off x="4189" y="1759"/>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5" name="Freeform 19"/>
                <p:cNvSpPr>
                  <a:spLocks/>
                </p:cNvSpPr>
                <p:nvPr/>
              </p:nvSpPr>
              <p:spPr bwMode="auto">
                <a:xfrm>
                  <a:off x="4408"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6" name="Freeform 20"/>
                <p:cNvSpPr>
                  <a:spLocks/>
                </p:cNvSpPr>
                <p:nvPr/>
              </p:nvSpPr>
              <p:spPr bwMode="auto">
                <a:xfrm>
                  <a:off x="3334" y="1672"/>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7" name="Freeform 21"/>
                <p:cNvSpPr>
                  <a:spLocks/>
                </p:cNvSpPr>
                <p:nvPr/>
              </p:nvSpPr>
              <p:spPr bwMode="auto">
                <a:xfrm>
                  <a:off x="3908" y="1933"/>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8" name="Freeform 22"/>
                <p:cNvSpPr>
                  <a:spLocks/>
                </p:cNvSpPr>
                <p:nvPr/>
              </p:nvSpPr>
              <p:spPr bwMode="auto">
                <a:xfrm>
                  <a:off x="3333" y="2205"/>
                  <a:ext cx="0"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5869" name="Rectangle 24"/>
                <p:cNvSpPr>
                  <a:spLocks noChangeArrowheads="1"/>
                </p:cNvSpPr>
                <p:nvPr/>
              </p:nvSpPr>
              <p:spPr bwMode="auto">
                <a:xfrm>
                  <a:off x="4881" y="618"/>
                  <a:ext cx="118" cy="195"/>
                </a:xfrm>
                <a:prstGeom prst="rect">
                  <a:avLst/>
                </a:prstGeom>
                <a:noFill/>
                <a:ln w="9525">
                  <a:noFill/>
                  <a:miter lim="800000"/>
                  <a:headEnd/>
                  <a:tailEnd/>
                </a:ln>
              </p:spPr>
              <p:txBody>
                <a:bodyPr wrap="none" lIns="0" tIns="0" rIns="0" bIns="0">
                  <a:spAutoFit/>
                </a:bodyPr>
                <a:lstStyle/>
                <a:p>
                  <a:pPr eaLnBrk="1" hangingPunct="1"/>
                  <a:r>
                    <a:rPr lang="es-ES" altLang="es-ES" sz="1200" dirty="0" smtClean="0">
                      <a:solidFill>
                        <a:srgbClr val="000000"/>
                      </a:solidFill>
                      <a:latin typeface="Times New Roman" pitchFamily="18" charset="0"/>
                      <a:cs typeface="Times New Roman" pitchFamily="18" charset="0"/>
                    </a:rPr>
                    <a:t>B1</a:t>
                  </a:r>
                  <a:endParaRPr lang="es-ES" altLang="es-ES" sz="1200" dirty="0">
                    <a:solidFill>
                      <a:srgbClr val="000000"/>
                    </a:solidFill>
                    <a:latin typeface="Times New Roman" pitchFamily="18" charset="0"/>
                    <a:cs typeface="Times New Roman" pitchFamily="18" charset="0"/>
                  </a:endParaRPr>
                </a:p>
              </p:txBody>
            </p:sp>
            <p:sp>
              <p:nvSpPr>
                <p:cNvPr id="5870" name="Rectangle 25"/>
                <p:cNvSpPr>
                  <a:spLocks noChangeArrowheads="1"/>
                </p:cNvSpPr>
                <p:nvPr/>
              </p:nvSpPr>
              <p:spPr bwMode="auto">
                <a:xfrm>
                  <a:off x="4881" y="2016"/>
                  <a:ext cx="73"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G</a:t>
                  </a:r>
                </a:p>
              </p:txBody>
            </p:sp>
            <p:sp>
              <p:nvSpPr>
                <p:cNvPr id="5871" name="Rectangle 27"/>
                <p:cNvSpPr>
                  <a:spLocks noChangeArrowheads="1"/>
                </p:cNvSpPr>
                <p:nvPr/>
              </p:nvSpPr>
              <p:spPr bwMode="auto">
                <a:xfrm>
                  <a:off x="4880" y="1316"/>
                  <a:ext cx="62"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E</a:t>
                  </a:r>
                </a:p>
              </p:txBody>
            </p:sp>
            <p:sp>
              <p:nvSpPr>
                <p:cNvPr id="5872" name="Rectangle 28"/>
                <p:cNvSpPr>
                  <a:spLocks noChangeArrowheads="1"/>
                </p:cNvSpPr>
                <p:nvPr/>
              </p:nvSpPr>
              <p:spPr bwMode="auto">
                <a:xfrm>
                  <a:off x="4255" y="3049"/>
                  <a:ext cx="603" cy="195"/>
                </a:xfrm>
                <a:prstGeom prst="rect">
                  <a:avLst/>
                </a:prstGeom>
                <a:noFill/>
                <a:ln w="9525">
                  <a:noFill/>
                  <a:miter lim="800000"/>
                  <a:headEnd/>
                  <a:tailEnd/>
                </a:ln>
              </p:spPr>
              <p:txBody>
                <a:bodyPr wrap="none" lIns="0" tIns="0" rIns="0" bIns="0">
                  <a:spAutoFit/>
                </a:bodyPr>
                <a:lstStyle/>
                <a:p>
                  <a:r>
                    <a:rPr lang="es-ES" altLang="es-ES" sz="1200" dirty="0" err="1" smtClean="0">
                      <a:solidFill>
                        <a:srgbClr val="000000"/>
                      </a:solidFill>
                      <a:latin typeface="Times New Roman" pitchFamily="18" charset="0"/>
                      <a:cs typeface="Times New Roman" pitchFamily="18" charset="0"/>
                    </a:rPr>
                    <a:t>Cryptic</a:t>
                  </a:r>
                  <a:r>
                    <a:rPr lang="es-ES" altLang="es-ES" sz="1200" dirty="0" smtClean="0">
                      <a:solidFill>
                        <a:srgbClr val="000000"/>
                      </a:solidFill>
                      <a:latin typeface="Times New Roman" pitchFamily="18" charset="0"/>
                      <a:cs typeface="Times New Roman" pitchFamily="18" charset="0"/>
                    </a:rPr>
                    <a:t> </a:t>
                  </a:r>
                  <a:r>
                    <a:rPr lang="es-ES" altLang="es-ES" sz="1200" dirty="0" err="1">
                      <a:solidFill>
                        <a:srgbClr val="000000"/>
                      </a:solidFill>
                      <a:latin typeface="Times New Roman" pitchFamily="18" charset="0"/>
                      <a:cs typeface="Times New Roman" pitchFamily="18" charset="0"/>
                    </a:rPr>
                    <a:t>clade</a:t>
                  </a:r>
                  <a:r>
                    <a:rPr lang="es-ES" altLang="es-ES" sz="1200" dirty="0">
                      <a:solidFill>
                        <a:srgbClr val="000000"/>
                      </a:solidFill>
                      <a:latin typeface="Times New Roman" pitchFamily="18" charset="0"/>
                      <a:cs typeface="Times New Roman" pitchFamily="18" charset="0"/>
                    </a:rPr>
                    <a:t> I</a:t>
                  </a:r>
                </a:p>
              </p:txBody>
            </p:sp>
            <p:sp>
              <p:nvSpPr>
                <p:cNvPr id="5873" name="Rectangle 29"/>
                <p:cNvSpPr>
                  <a:spLocks noChangeArrowheads="1"/>
                </p:cNvSpPr>
                <p:nvPr/>
              </p:nvSpPr>
              <p:spPr bwMode="auto">
                <a:xfrm>
                  <a:off x="4884" y="962"/>
                  <a:ext cx="73"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A</a:t>
                  </a:r>
                </a:p>
              </p:txBody>
            </p:sp>
            <p:sp>
              <p:nvSpPr>
                <p:cNvPr id="5874" name="Rectangle 30"/>
                <p:cNvSpPr>
                  <a:spLocks noChangeArrowheads="1"/>
                </p:cNvSpPr>
                <p:nvPr/>
              </p:nvSpPr>
              <p:spPr bwMode="auto">
                <a:xfrm>
                  <a:off x="4882" y="2373"/>
                  <a:ext cx="56"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F</a:t>
                  </a:r>
                </a:p>
              </p:txBody>
            </p:sp>
            <p:sp>
              <p:nvSpPr>
                <p:cNvPr id="5875" name="Rectangle 31"/>
                <p:cNvSpPr>
                  <a:spLocks noChangeArrowheads="1"/>
                </p:cNvSpPr>
                <p:nvPr/>
              </p:nvSpPr>
              <p:spPr bwMode="auto">
                <a:xfrm>
                  <a:off x="4881" y="1666"/>
                  <a:ext cx="118"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B2</a:t>
                  </a:r>
                </a:p>
              </p:txBody>
            </p:sp>
            <p:sp>
              <p:nvSpPr>
                <p:cNvPr id="5876" name="Rectangle 32"/>
                <p:cNvSpPr>
                  <a:spLocks noChangeArrowheads="1"/>
                </p:cNvSpPr>
                <p:nvPr/>
              </p:nvSpPr>
              <p:spPr bwMode="auto">
                <a:xfrm>
                  <a:off x="4885" y="2727"/>
                  <a:ext cx="73" cy="195"/>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D</a:t>
                  </a:r>
                </a:p>
              </p:txBody>
            </p:sp>
          </p:grpSp>
          <p:sp>
            <p:nvSpPr>
              <p:cNvPr id="5854" name="Freeform 11"/>
              <p:cNvSpPr>
                <a:spLocks/>
              </p:cNvSpPr>
              <p:nvPr/>
            </p:nvSpPr>
            <p:spPr bwMode="auto">
              <a:xfrm>
                <a:off x="3251220" y="3868738"/>
                <a:ext cx="407988" cy="311150"/>
              </a:xfrm>
              <a:custGeom>
                <a:avLst/>
                <a:gdLst>
                  <a:gd name="T0" fmla="*/ 2147483646 w 899"/>
                  <a:gd name="T1" fmla="*/ 2147483646 h 689"/>
                  <a:gd name="T2" fmla="*/ 0 w 899"/>
                  <a:gd name="T3" fmla="*/ 2147483646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sp>
          <p:nvSpPr>
            <p:cNvPr id="5890" name="Freeform 18"/>
            <p:cNvSpPr>
              <a:spLocks/>
            </p:cNvSpPr>
            <p:nvPr/>
          </p:nvSpPr>
          <p:spPr bwMode="auto">
            <a:xfrm>
              <a:off x="10173050" y="950914"/>
              <a:ext cx="363537" cy="388936"/>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grpSp>
        <p:nvGrpSpPr>
          <p:cNvPr id="6" name="116 Grupo"/>
          <p:cNvGrpSpPr/>
          <p:nvPr/>
        </p:nvGrpSpPr>
        <p:grpSpPr>
          <a:xfrm>
            <a:off x="8788918" y="1378082"/>
            <a:ext cx="3204108" cy="2502775"/>
            <a:chOff x="539731" y="723927"/>
            <a:chExt cx="4018693" cy="5841487"/>
          </a:xfrm>
        </p:grpSpPr>
        <p:grpSp>
          <p:nvGrpSpPr>
            <p:cNvPr id="7" name="54 Grupo"/>
            <p:cNvGrpSpPr>
              <a:grpSpLocks/>
            </p:cNvGrpSpPr>
            <p:nvPr/>
          </p:nvGrpSpPr>
          <p:grpSpPr bwMode="auto">
            <a:xfrm>
              <a:off x="539731" y="723927"/>
              <a:ext cx="4018693" cy="5841487"/>
              <a:chOff x="2538395" y="199340"/>
              <a:chExt cx="3295407" cy="4671073"/>
            </a:xfrm>
          </p:grpSpPr>
          <p:grpSp>
            <p:nvGrpSpPr>
              <p:cNvPr id="8" name="Group 4"/>
              <p:cNvGrpSpPr>
                <a:grpSpLocks noChangeAspect="1"/>
              </p:cNvGrpSpPr>
              <p:nvPr/>
            </p:nvGrpSpPr>
            <p:grpSpPr bwMode="auto">
              <a:xfrm>
                <a:off x="2538395" y="199340"/>
                <a:ext cx="3295407" cy="4671073"/>
                <a:chOff x="2888" y="609"/>
                <a:chExt cx="2061" cy="2614"/>
              </a:xfrm>
            </p:grpSpPr>
            <p:sp>
              <p:nvSpPr>
                <p:cNvPr id="135" name="Freeform 7"/>
                <p:cNvSpPr>
                  <a:spLocks/>
                </p:cNvSpPr>
                <p:nvPr/>
              </p:nvSpPr>
              <p:spPr bwMode="auto">
                <a:xfrm>
                  <a:off x="3487" y="1155"/>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36" name="Freeform 9"/>
                <p:cNvSpPr>
                  <a:spLocks/>
                </p:cNvSpPr>
                <p:nvPr/>
              </p:nvSpPr>
              <p:spPr bwMode="auto">
                <a:xfrm>
                  <a:off x="3891" y="2210"/>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37" name="Freeform 10"/>
                <p:cNvSpPr>
                  <a:spLocks/>
                </p:cNvSpPr>
                <p:nvPr/>
              </p:nvSpPr>
              <p:spPr bwMode="auto">
                <a:xfrm>
                  <a:off x="2952"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38" name="Freeform 11"/>
                <p:cNvSpPr>
                  <a:spLocks/>
                </p:cNvSpPr>
                <p:nvPr/>
              </p:nvSpPr>
              <p:spPr bwMode="auto">
                <a:xfrm>
                  <a:off x="4172" y="1949"/>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39" name="Line 12"/>
                <p:cNvSpPr>
                  <a:spLocks noChangeShapeType="1"/>
                </p:cNvSpPr>
                <p:nvPr/>
              </p:nvSpPr>
              <p:spPr bwMode="auto">
                <a:xfrm>
                  <a:off x="2888" y="2627"/>
                  <a:ext cx="40" cy="1"/>
                </a:xfrm>
                <a:prstGeom prst="line">
                  <a:avLst/>
                </a:prstGeom>
                <a:noFill/>
                <a:ln w="9525" cap="rnd">
                  <a:solidFill>
                    <a:srgbClr val="000000"/>
                  </a:solidFill>
                  <a:round/>
                  <a:headEnd/>
                  <a:tailEnd/>
                </a:ln>
              </p:spPr>
              <p:txBody>
                <a:bodyPr/>
                <a:lstStyle/>
                <a:p>
                  <a:endParaRPr lang="es-ES" sz="1200">
                    <a:latin typeface="Times New Roman" pitchFamily="18" charset="0"/>
                    <a:cs typeface="Times New Roman" pitchFamily="18" charset="0"/>
                  </a:endParaRPr>
                </a:p>
              </p:txBody>
            </p:sp>
            <p:sp>
              <p:nvSpPr>
                <p:cNvPr id="140" name="Freeform 13"/>
                <p:cNvSpPr>
                  <a:spLocks/>
                </p:cNvSpPr>
                <p:nvPr/>
              </p:nvSpPr>
              <p:spPr bwMode="auto">
                <a:xfrm>
                  <a:off x="3487" y="1688"/>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1" name="Freeform 15"/>
                <p:cNvSpPr>
                  <a:spLocks/>
                </p:cNvSpPr>
                <p:nvPr/>
              </p:nvSpPr>
              <p:spPr bwMode="auto">
                <a:xfrm>
                  <a:off x="4391"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2" name="Freeform 16"/>
                <p:cNvSpPr>
                  <a:spLocks/>
                </p:cNvSpPr>
                <p:nvPr/>
              </p:nvSpPr>
              <p:spPr bwMode="auto">
                <a:xfrm>
                  <a:off x="2951"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3"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4" name="Freeform 18"/>
                <p:cNvSpPr>
                  <a:spLocks/>
                </p:cNvSpPr>
                <p:nvPr/>
              </p:nvSpPr>
              <p:spPr bwMode="auto">
                <a:xfrm>
                  <a:off x="4172" y="1775"/>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5" name="Freeform 19"/>
                <p:cNvSpPr>
                  <a:spLocks/>
                </p:cNvSpPr>
                <p:nvPr/>
              </p:nvSpPr>
              <p:spPr bwMode="auto">
                <a:xfrm>
                  <a:off x="4391"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6" name="Freeform 20"/>
                <p:cNvSpPr>
                  <a:spLocks/>
                </p:cNvSpPr>
                <p:nvPr/>
              </p:nvSpPr>
              <p:spPr bwMode="auto">
                <a:xfrm>
                  <a:off x="3317" y="1688"/>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7" name="Freeform 21"/>
                <p:cNvSpPr>
                  <a:spLocks/>
                </p:cNvSpPr>
                <p:nvPr/>
              </p:nvSpPr>
              <p:spPr bwMode="auto">
                <a:xfrm>
                  <a:off x="3891" y="1949"/>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8" name="Freeform 22"/>
                <p:cNvSpPr>
                  <a:spLocks/>
                </p:cNvSpPr>
                <p:nvPr/>
              </p:nvSpPr>
              <p:spPr bwMode="auto">
                <a:xfrm>
                  <a:off x="3317" y="2253"/>
                  <a:ext cx="0"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149" name="Rectangle 24"/>
                <p:cNvSpPr>
                  <a:spLocks noChangeArrowheads="1"/>
                </p:cNvSpPr>
                <p:nvPr/>
              </p:nvSpPr>
              <p:spPr bwMode="auto">
                <a:xfrm>
                  <a:off x="4830" y="609"/>
                  <a:ext cx="115"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B1</a:t>
                  </a:r>
                  <a:endParaRPr lang="es-ES" sz="1200" dirty="0">
                    <a:latin typeface="Times New Roman" pitchFamily="18" charset="0"/>
                    <a:cs typeface="Times New Roman" pitchFamily="18" charset="0"/>
                  </a:endParaRPr>
                </a:p>
              </p:txBody>
            </p:sp>
            <p:sp>
              <p:nvSpPr>
                <p:cNvPr id="150" name="Rectangle 25"/>
                <p:cNvSpPr>
                  <a:spLocks noChangeArrowheads="1"/>
                </p:cNvSpPr>
                <p:nvPr/>
              </p:nvSpPr>
              <p:spPr bwMode="auto">
                <a:xfrm>
                  <a:off x="4832" y="2007"/>
                  <a:ext cx="71"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G</a:t>
                  </a:r>
                  <a:endParaRPr lang="es-ES" sz="1200" dirty="0">
                    <a:latin typeface="Times New Roman" pitchFamily="18" charset="0"/>
                    <a:cs typeface="Times New Roman" pitchFamily="18" charset="0"/>
                  </a:endParaRPr>
                </a:p>
              </p:txBody>
            </p:sp>
            <p:sp>
              <p:nvSpPr>
                <p:cNvPr id="151" name="Rectangle 27"/>
                <p:cNvSpPr>
                  <a:spLocks noChangeArrowheads="1"/>
                </p:cNvSpPr>
                <p:nvPr/>
              </p:nvSpPr>
              <p:spPr bwMode="auto">
                <a:xfrm>
                  <a:off x="4832" y="1324"/>
                  <a:ext cx="61"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E</a:t>
                  </a:r>
                  <a:endParaRPr lang="es-ES" sz="1200" dirty="0">
                    <a:latin typeface="Times New Roman" pitchFamily="18" charset="0"/>
                    <a:cs typeface="Times New Roman" pitchFamily="18" charset="0"/>
                  </a:endParaRPr>
                </a:p>
              </p:txBody>
            </p:sp>
            <p:sp>
              <p:nvSpPr>
                <p:cNvPr id="152" name="Rectangle 28"/>
                <p:cNvSpPr>
                  <a:spLocks noChangeArrowheads="1"/>
                </p:cNvSpPr>
                <p:nvPr/>
              </p:nvSpPr>
              <p:spPr bwMode="auto">
                <a:xfrm>
                  <a:off x="4244" y="3030"/>
                  <a:ext cx="591" cy="193"/>
                </a:xfrm>
                <a:prstGeom prst="rect">
                  <a:avLst/>
                </a:prstGeom>
                <a:noFill/>
                <a:ln w="9525">
                  <a:noFill/>
                  <a:miter lim="800000"/>
                  <a:headEnd/>
                  <a:tailEnd/>
                </a:ln>
              </p:spPr>
              <p:txBody>
                <a:bodyPr wrap="none" lIns="0" tIns="0" rIns="0" bIns="0">
                  <a:spAutoFit/>
                </a:bodyPr>
                <a:lstStyle/>
                <a:p>
                  <a:r>
                    <a:rPr lang="es-ES" altLang="es-ES" sz="1200" dirty="0" err="1" smtClean="0">
                      <a:solidFill>
                        <a:srgbClr val="000000"/>
                      </a:solidFill>
                      <a:latin typeface="Times New Roman" pitchFamily="18" charset="0"/>
                      <a:cs typeface="Times New Roman" pitchFamily="18" charset="0"/>
                    </a:rPr>
                    <a:t>Cryptic</a:t>
                  </a:r>
                  <a:r>
                    <a:rPr lang="es-ES" altLang="es-ES" sz="1200" dirty="0" smtClean="0">
                      <a:solidFill>
                        <a:srgbClr val="000000"/>
                      </a:solidFill>
                      <a:latin typeface="Times New Roman" pitchFamily="18" charset="0"/>
                      <a:cs typeface="Times New Roman" pitchFamily="18" charset="0"/>
                    </a:rPr>
                    <a:t> </a:t>
                  </a:r>
                  <a:r>
                    <a:rPr lang="es-ES" altLang="es-ES" sz="1200" dirty="0" err="1">
                      <a:solidFill>
                        <a:srgbClr val="000000"/>
                      </a:solidFill>
                      <a:latin typeface="Times New Roman" pitchFamily="18" charset="0"/>
                      <a:cs typeface="Times New Roman" pitchFamily="18" charset="0"/>
                    </a:rPr>
                    <a:t>clade</a:t>
                  </a:r>
                  <a:r>
                    <a:rPr lang="es-ES" altLang="es-ES" sz="1200" dirty="0">
                      <a:solidFill>
                        <a:srgbClr val="000000"/>
                      </a:solidFill>
                      <a:latin typeface="Times New Roman" pitchFamily="18" charset="0"/>
                      <a:cs typeface="Times New Roman" pitchFamily="18" charset="0"/>
                    </a:rPr>
                    <a:t> I</a:t>
                  </a:r>
                </a:p>
              </p:txBody>
            </p:sp>
            <p:sp>
              <p:nvSpPr>
                <p:cNvPr id="153" name="Rectangle 29"/>
                <p:cNvSpPr>
                  <a:spLocks noChangeArrowheads="1"/>
                </p:cNvSpPr>
                <p:nvPr/>
              </p:nvSpPr>
              <p:spPr bwMode="auto">
                <a:xfrm>
                  <a:off x="4834" y="951"/>
                  <a:ext cx="71"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A</a:t>
                  </a:r>
                  <a:endParaRPr lang="es-ES" sz="1200" dirty="0">
                    <a:latin typeface="Times New Roman" pitchFamily="18" charset="0"/>
                    <a:cs typeface="Times New Roman" pitchFamily="18" charset="0"/>
                  </a:endParaRPr>
                </a:p>
              </p:txBody>
            </p:sp>
            <p:sp>
              <p:nvSpPr>
                <p:cNvPr id="154" name="Rectangle 30"/>
                <p:cNvSpPr>
                  <a:spLocks noChangeArrowheads="1"/>
                </p:cNvSpPr>
                <p:nvPr/>
              </p:nvSpPr>
              <p:spPr bwMode="auto">
                <a:xfrm>
                  <a:off x="4833" y="2379"/>
                  <a:ext cx="55"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F</a:t>
                  </a:r>
                  <a:endParaRPr lang="es-ES" sz="1200" dirty="0">
                    <a:latin typeface="Times New Roman" pitchFamily="18" charset="0"/>
                    <a:cs typeface="Times New Roman" pitchFamily="18" charset="0"/>
                  </a:endParaRPr>
                </a:p>
              </p:txBody>
            </p:sp>
            <p:sp>
              <p:nvSpPr>
                <p:cNvPr id="155" name="Rectangle 31"/>
                <p:cNvSpPr>
                  <a:spLocks noChangeArrowheads="1"/>
                </p:cNvSpPr>
                <p:nvPr/>
              </p:nvSpPr>
              <p:spPr bwMode="auto">
                <a:xfrm>
                  <a:off x="4834" y="1671"/>
                  <a:ext cx="115"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B2</a:t>
                  </a:r>
                  <a:endParaRPr lang="es-ES" sz="1200" dirty="0">
                    <a:latin typeface="Times New Roman" pitchFamily="18" charset="0"/>
                    <a:cs typeface="Times New Roman" pitchFamily="18" charset="0"/>
                  </a:endParaRPr>
                </a:p>
              </p:txBody>
            </p:sp>
            <p:sp>
              <p:nvSpPr>
                <p:cNvPr id="156" name="Rectangle 32"/>
                <p:cNvSpPr>
                  <a:spLocks noChangeArrowheads="1"/>
                </p:cNvSpPr>
                <p:nvPr/>
              </p:nvSpPr>
              <p:spPr bwMode="auto">
                <a:xfrm>
                  <a:off x="4834" y="2748"/>
                  <a:ext cx="71" cy="193"/>
                </a:xfrm>
                <a:prstGeom prst="rect">
                  <a:avLst/>
                </a:prstGeom>
                <a:noFill/>
                <a:ln w="9525">
                  <a:noFill/>
                  <a:miter lim="800000"/>
                  <a:headEnd/>
                  <a:tailEnd/>
                </a:ln>
              </p:spPr>
              <p:txBody>
                <a:bodyPr wrap="none" lIns="0" tIns="0" rIns="0" bIns="0">
                  <a:spAutoFit/>
                </a:bodyPr>
                <a:lstStyle/>
                <a:p>
                  <a:r>
                    <a:rPr lang="es-ES" sz="1200" dirty="0">
                      <a:solidFill>
                        <a:srgbClr val="000000"/>
                      </a:solidFill>
                      <a:latin typeface="Times New Roman" pitchFamily="18" charset="0"/>
                      <a:cs typeface="Times New Roman" pitchFamily="18" charset="0"/>
                    </a:rPr>
                    <a:t>D</a:t>
                  </a:r>
                  <a:endParaRPr lang="es-ES" sz="1200" dirty="0">
                    <a:latin typeface="Times New Roman" pitchFamily="18" charset="0"/>
                    <a:cs typeface="Times New Roman" pitchFamily="18" charset="0"/>
                  </a:endParaRPr>
                </a:p>
              </p:txBody>
            </p:sp>
          </p:grpSp>
          <p:sp>
            <p:nvSpPr>
              <p:cNvPr id="134" name="Freeform 11"/>
              <p:cNvSpPr>
                <a:spLocks/>
              </p:cNvSpPr>
              <p:nvPr/>
            </p:nvSpPr>
            <p:spPr bwMode="auto">
              <a:xfrm>
                <a:off x="3223530" y="3897696"/>
                <a:ext cx="407987" cy="311150"/>
              </a:xfrm>
              <a:custGeom>
                <a:avLst/>
                <a:gdLst>
                  <a:gd name="T0" fmla="*/ 2147483647 w 899"/>
                  <a:gd name="T1" fmla="*/ 2147483647 h 689"/>
                  <a:gd name="T2" fmla="*/ 0 w 899"/>
                  <a:gd name="T3" fmla="*/ 2147483647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sp>
          <p:nvSpPr>
            <p:cNvPr id="119" name="Freeform 18"/>
            <p:cNvSpPr>
              <a:spLocks/>
            </p:cNvSpPr>
            <p:nvPr/>
          </p:nvSpPr>
          <p:spPr bwMode="auto">
            <a:xfrm>
              <a:off x="3711134" y="950913"/>
              <a:ext cx="363538" cy="388938"/>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grpSp>
        <p:nvGrpSpPr>
          <p:cNvPr id="9" name="115 Grupo"/>
          <p:cNvGrpSpPr/>
          <p:nvPr/>
        </p:nvGrpSpPr>
        <p:grpSpPr>
          <a:xfrm>
            <a:off x="1003436" y="1389805"/>
            <a:ext cx="3024484" cy="2497865"/>
            <a:chOff x="7048283" y="712749"/>
            <a:chExt cx="3872448" cy="5859347"/>
          </a:xfrm>
        </p:grpSpPr>
        <p:grpSp>
          <p:nvGrpSpPr>
            <p:cNvPr id="10" name="54 Grupo"/>
            <p:cNvGrpSpPr>
              <a:grpSpLocks/>
            </p:cNvGrpSpPr>
            <p:nvPr/>
          </p:nvGrpSpPr>
          <p:grpSpPr bwMode="auto">
            <a:xfrm>
              <a:off x="7048283" y="712749"/>
              <a:ext cx="3872448" cy="5859347"/>
              <a:chOff x="2576763" y="190403"/>
              <a:chExt cx="3175483" cy="4685360"/>
            </a:xfrm>
          </p:grpSpPr>
          <p:grpSp>
            <p:nvGrpSpPr>
              <p:cNvPr id="11" name="Group 4"/>
              <p:cNvGrpSpPr>
                <a:grpSpLocks noChangeAspect="1"/>
              </p:cNvGrpSpPr>
              <p:nvPr/>
            </p:nvGrpSpPr>
            <p:grpSpPr bwMode="auto">
              <a:xfrm>
                <a:off x="2576763" y="190403"/>
                <a:ext cx="3175483" cy="4685360"/>
                <a:chOff x="2912" y="604"/>
                <a:chExt cx="1986" cy="2622"/>
              </a:xfrm>
            </p:grpSpPr>
            <p:sp>
              <p:nvSpPr>
                <p:cNvPr id="273" name="Freeform 7"/>
                <p:cNvSpPr>
                  <a:spLocks/>
                </p:cNvSpPr>
                <p:nvPr/>
              </p:nvSpPr>
              <p:spPr bwMode="auto">
                <a:xfrm>
                  <a:off x="3504" y="1151"/>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74" name="Freeform 9"/>
                <p:cNvSpPr>
                  <a:spLocks/>
                </p:cNvSpPr>
                <p:nvPr/>
              </p:nvSpPr>
              <p:spPr bwMode="auto">
                <a:xfrm>
                  <a:off x="3908" y="2194"/>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75" name="Freeform 10"/>
                <p:cNvSpPr>
                  <a:spLocks/>
                </p:cNvSpPr>
                <p:nvPr/>
              </p:nvSpPr>
              <p:spPr bwMode="auto">
                <a:xfrm>
                  <a:off x="2969"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76" name="Freeform 11"/>
                <p:cNvSpPr>
                  <a:spLocks/>
                </p:cNvSpPr>
                <p:nvPr/>
              </p:nvSpPr>
              <p:spPr bwMode="auto">
                <a:xfrm>
                  <a:off x="4189" y="1933"/>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77" name="Line 12"/>
                <p:cNvSpPr>
                  <a:spLocks noChangeShapeType="1"/>
                </p:cNvSpPr>
                <p:nvPr/>
              </p:nvSpPr>
              <p:spPr bwMode="auto">
                <a:xfrm>
                  <a:off x="2912" y="2627"/>
                  <a:ext cx="40" cy="1"/>
                </a:xfrm>
                <a:prstGeom prst="line">
                  <a:avLst/>
                </a:prstGeom>
                <a:noFill/>
                <a:ln w="9525" cap="rnd">
                  <a:solidFill>
                    <a:srgbClr val="000000"/>
                  </a:solidFill>
                  <a:round/>
                  <a:headEnd/>
                  <a:tailEnd/>
                </a:ln>
              </p:spPr>
              <p:txBody>
                <a:bodyPr/>
                <a:lstStyle/>
                <a:p>
                  <a:endParaRPr lang="es-ES" sz="1200">
                    <a:latin typeface="Times New Roman" pitchFamily="18" charset="0"/>
                    <a:cs typeface="Times New Roman" pitchFamily="18" charset="0"/>
                  </a:endParaRPr>
                </a:p>
              </p:txBody>
            </p:sp>
            <p:sp>
              <p:nvSpPr>
                <p:cNvPr id="278" name="Freeform 13"/>
                <p:cNvSpPr>
                  <a:spLocks/>
                </p:cNvSpPr>
                <p:nvPr/>
              </p:nvSpPr>
              <p:spPr bwMode="auto">
                <a:xfrm>
                  <a:off x="3504" y="1672"/>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79" name="Freeform 15"/>
                <p:cNvSpPr>
                  <a:spLocks/>
                </p:cNvSpPr>
                <p:nvPr/>
              </p:nvSpPr>
              <p:spPr bwMode="auto">
                <a:xfrm>
                  <a:off x="4408"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0" name="Freeform 16"/>
                <p:cNvSpPr>
                  <a:spLocks/>
                </p:cNvSpPr>
                <p:nvPr/>
              </p:nvSpPr>
              <p:spPr bwMode="auto">
                <a:xfrm>
                  <a:off x="2969"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1"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2" name="Freeform 18"/>
                <p:cNvSpPr>
                  <a:spLocks/>
                </p:cNvSpPr>
                <p:nvPr/>
              </p:nvSpPr>
              <p:spPr bwMode="auto">
                <a:xfrm>
                  <a:off x="4189" y="1759"/>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2">
                      <a:lumMod val="5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3" name="Freeform 19"/>
                <p:cNvSpPr>
                  <a:spLocks/>
                </p:cNvSpPr>
                <p:nvPr/>
              </p:nvSpPr>
              <p:spPr bwMode="auto">
                <a:xfrm>
                  <a:off x="4408"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4" name="Freeform 20"/>
                <p:cNvSpPr>
                  <a:spLocks/>
                </p:cNvSpPr>
                <p:nvPr/>
              </p:nvSpPr>
              <p:spPr bwMode="auto">
                <a:xfrm>
                  <a:off x="3334" y="1672"/>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5" name="Freeform 21"/>
                <p:cNvSpPr>
                  <a:spLocks/>
                </p:cNvSpPr>
                <p:nvPr/>
              </p:nvSpPr>
              <p:spPr bwMode="auto">
                <a:xfrm>
                  <a:off x="3908" y="1933"/>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6" name="Freeform 22"/>
                <p:cNvSpPr>
                  <a:spLocks/>
                </p:cNvSpPr>
                <p:nvPr/>
              </p:nvSpPr>
              <p:spPr bwMode="auto">
                <a:xfrm>
                  <a:off x="3334" y="2245"/>
                  <a:ext cx="6"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sp>
              <p:nvSpPr>
                <p:cNvPr id="287" name="Rectangle 24"/>
                <p:cNvSpPr>
                  <a:spLocks noChangeArrowheads="1"/>
                </p:cNvSpPr>
                <p:nvPr/>
              </p:nvSpPr>
              <p:spPr bwMode="auto">
                <a:xfrm>
                  <a:off x="4777" y="604"/>
                  <a:ext cx="118" cy="194"/>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B1</a:t>
                  </a:r>
                </a:p>
              </p:txBody>
            </p:sp>
            <p:sp>
              <p:nvSpPr>
                <p:cNvPr id="288" name="Rectangle 25"/>
                <p:cNvSpPr>
                  <a:spLocks noChangeArrowheads="1"/>
                </p:cNvSpPr>
                <p:nvPr/>
              </p:nvSpPr>
              <p:spPr bwMode="auto">
                <a:xfrm flipH="1">
                  <a:off x="4780" y="1998"/>
                  <a:ext cx="68" cy="194"/>
                </a:xfrm>
                <a:prstGeom prst="rect">
                  <a:avLst/>
                </a:prstGeom>
                <a:noFill/>
                <a:ln w="9525">
                  <a:noFill/>
                  <a:miter lim="800000"/>
                  <a:headEnd/>
                  <a:tailEnd/>
                </a:ln>
              </p:spPr>
              <p:txBody>
                <a:bodyPr wrap="squar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G</a:t>
                  </a:r>
                </a:p>
              </p:txBody>
            </p:sp>
            <p:sp>
              <p:nvSpPr>
                <p:cNvPr id="289" name="Rectangle 27"/>
                <p:cNvSpPr>
                  <a:spLocks noChangeArrowheads="1"/>
                </p:cNvSpPr>
                <p:nvPr/>
              </p:nvSpPr>
              <p:spPr bwMode="auto">
                <a:xfrm>
                  <a:off x="4779" y="1321"/>
                  <a:ext cx="62" cy="194"/>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E</a:t>
                  </a:r>
                </a:p>
              </p:txBody>
            </p:sp>
            <p:sp>
              <p:nvSpPr>
                <p:cNvPr id="290" name="Rectangle 28"/>
                <p:cNvSpPr>
                  <a:spLocks noChangeArrowheads="1"/>
                </p:cNvSpPr>
                <p:nvPr/>
              </p:nvSpPr>
              <p:spPr bwMode="auto">
                <a:xfrm>
                  <a:off x="4226" y="3032"/>
                  <a:ext cx="603" cy="194"/>
                </a:xfrm>
                <a:prstGeom prst="rect">
                  <a:avLst/>
                </a:prstGeom>
                <a:noFill/>
                <a:ln w="9525">
                  <a:noFill/>
                  <a:miter lim="800000"/>
                  <a:headEnd/>
                  <a:tailEnd/>
                </a:ln>
              </p:spPr>
              <p:txBody>
                <a:bodyPr wrap="none" lIns="0" tIns="0" rIns="0" bIns="0">
                  <a:spAutoFit/>
                </a:bodyPr>
                <a:lstStyle/>
                <a:p>
                  <a:r>
                    <a:rPr lang="es-ES" altLang="es-ES" sz="1200" dirty="0" err="1" smtClean="0">
                      <a:solidFill>
                        <a:srgbClr val="000000"/>
                      </a:solidFill>
                      <a:latin typeface="Times New Roman" pitchFamily="18" charset="0"/>
                      <a:cs typeface="Times New Roman" pitchFamily="18" charset="0"/>
                    </a:rPr>
                    <a:t>Cryptic</a:t>
                  </a:r>
                  <a:r>
                    <a:rPr lang="es-ES" altLang="es-ES" sz="1200" dirty="0" smtClean="0">
                      <a:solidFill>
                        <a:srgbClr val="000000"/>
                      </a:solidFill>
                      <a:latin typeface="Times New Roman" pitchFamily="18" charset="0"/>
                      <a:cs typeface="Times New Roman" pitchFamily="18" charset="0"/>
                    </a:rPr>
                    <a:t> </a:t>
                  </a:r>
                  <a:r>
                    <a:rPr lang="es-ES" altLang="es-ES" sz="1200" dirty="0" err="1">
                      <a:solidFill>
                        <a:srgbClr val="000000"/>
                      </a:solidFill>
                      <a:latin typeface="Times New Roman" pitchFamily="18" charset="0"/>
                      <a:cs typeface="Times New Roman" pitchFamily="18" charset="0"/>
                    </a:rPr>
                    <a:t>clade</a:t>
                  </a:r>
                  <a:r>
                    <a:rPr lang="es-ES" altLang="es-ES" sz="1200" dirty="0">
                      <a:solidFill>
                        <a:srgbClr val="000000"/>
                      </a:solidFill>
                      <a:latin typeface="Times New Roman" pitchFamily="18" charset="0"/>
                      <a:cs typeface="Times New Roman" pitchFamily="18" charset="0"/>
                    </a:rPr>
                    <a:t> I</a:t>
                  </a:r>
                </a:p>
              </p:txBody>
            </p:sp>
            <p:sp>
              <p:nvSpPr>
                <p:cNvPr id="291" name="Rectangle 29"/>
                <p:cNvSpPr>
                  <a:spLocks noChangeArrowheads="1"/>
                </p:cNvSpPr>
                <p:nvPr/>
              </p:nvSpPr>
              <p:spPr bwMode="auto">
                <a:xfrm>
                  <a:off x="4781" y="961"/>
                  <a:ext cx="73" cy="194"/>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A</a:t>
                  </a:r>
                </a:p>
              </p:txBody>
            </p:sp>
            <p:sp>
              <p:nvSpPr>
                <p:cNvPr id="292" name="Rectangle 30"/>
                <p:cNvSpPr>
                  <a:spLocks noChangeArrowheads="1"/>
                </p:cNvSpPr>
                <p:nvPr/>
              </p:nvSpPr>
              <p:spPr bwMode="auto">
                <a:xfrm flipH="1">
                  <a:off x="4781" y="2391"/>
                  <a:ext cx="65" cy="194"/>
                </a:xfrm>
                <a:prstGeom prst="rect">
                  <a:avLst/>
                </a:prstGeom>
                <a:noFill/>
                <a:ln w="9525">
                  <a:noFill/>
                  <a:miter lim="800000"/>
                  <a:headEnd/>
                  <a:tailEnd/>
                </a:ln>
              </p:spPr>
              <p:txBody>
                <a:bodyPr wrap="squar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F</a:t>
                  </a:r>
                </a:p>
              </p:txBody>
            </p:sp>
            <p:sp>
              <p:nvSpPr>
                <p:cNvPr id="293" name="Rectangle 31"/>
                <p:cNvSpPr>
                  <a:spLocks noChangeArrowheads="1"/>
                </p:cNvSpPr>
                <p:nvPr/>
              </p:nvSpPr>
              <p:spPr bwMode="auto">
                <a:xfrm>
                  <a:off x="4780" y="1666"/>
                  <a:ext cx="118" cy="194"/>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B2</a:t>
                  </a:r>
                </a:p>
              </p:txBody>
            </p:sp>
            <p:sp>
              <p:nvSpPr>
                <p:cNvPr id="294" name="Rectangle 32"/>
                <p:cNvSpPr>
                  <a:spLocks noChangeArrowheads="1"/>
                </p:cNvSpPr>
                <p:nvPr/>
              </p:nvSpPr>
              <p:spPr bwMode="auto">
                <a:xfrm>
                  <a:off x="4779" y="2746"/>
                  <a:ext cx="73" cy="194"/>
                </a:xfrm>
                <a:prstGeom prst="rect">
                  <a:avLst/>
                </a:prstGeom>
                <a:noFill/>
                <a:ln w="9525">
                  <a:noFill/>
                  <a:miter lim="800000"/>
                  <a:headEnd/>
                  <a:tailEnd/>
                </a:ln>
              </p:spPr>
              <p:txBody>
                <a:bodyPr wrap="none" lIns="0" tIns="0" rIns="0" bIns="0">
                  <a:spAutoFit/>
                </a:bodyPr>
                <a:lstStyle/>
                <a:p>
                  <a:pPr eaLnBrk="1" hangingPunct="1"/>
                  <a:r>
                    <a:rPr lang="es-ES" altLang="es-ES" sz="1200" dirty="0">
                      <a:solidFill>
                        <a:srgbClr val="000000"/>
                      </a:solidFill>
                      <a:latin typeface="Times New Roman" pitchFamily="18" charset="0"/>
                      <a:cs typeface="Times New Roman" pitchFamily="18" charset="0"/>
                    </a:rPr>
                    <a:t>D</a:t>
                  </a:r>
                </a:p>
              </p:txBody>
            </p:sp>
          </p:grpSp>
          <p:sp>
            <p:nvSpPr>
              <p:cNvPr id="272" name="Freeform 11"/>
              <p:cNvSpPr>
                <a:spLocks/>
              </p:cNvSpPr>
              <p:nvPr/>
            </p:nvSpPr>
            <p:spPr bwMode="auto">
              <a:xfrm>
                <a:off x="3251220" y="3868737"/>
                <a:ext cx="407988" cy="311150"/>
              </a:xfrm>
              <a:custGeom>
                <a:avLst/>
                <a:gdLst>
                  <a:gd name="T0" fmla="*/ 2147483646 w 899"/>
                  <a:gd name="T1" fmla="*/ 2147483646 h 689"/>
                  <a:gd name="T2" fmla="*/ 0 w 899"/>
                  <a:gd name="T3" fmla="*/ 2147483646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sp>
          <p:nvSpPr>
            <p:cNvPr id="270" name="Freeform 18"/>
            <p:cNvSpPr>
              <a:spLocks/>
            </p:cNvSpPr>
            <p:nvPr/>
          </p:nvSpPr>
          <p:spPr bwMode="auto">
            <a:xfrm>
              <a:off x="10169338" y="950912"/>
              <a:ext cx="363537" cy="388937"/>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38100" cap="rnd">
              <a:solidFill>
                <a:schemeClr val="accent5">
                  <a:lumMod val="60000"/>
                  <a:lumOff val="40000"/>
                </a:schemeClr>
              </a:solidFill>
              <a:prstDash val="solid"/>
              <a:round/>
              <a:headEnd/>
              <a:tailEnd/>
            </a:ln>
          </p:spPr>
          <p:txBody>
            <a:bodyPr/>
            <a:lstStyle/>
            <a:p>
              <a:endParaRPr lang="es-ES" sz="1200">
                <a:latin typeface="Times New Roman" pitchFamily="18" charset="0"/>
                <a:cs typeface="Times New Roman" pitchFamily="18" charset="0"/>
              </a:endParaRPr>
            </a:p>
          </p:txBody>
        </p:sp>
      </p:grpSp>
      <p:sp>
        <p:nvSpPr>
          <p:cNvPr id="177" name="CuadroTexto 41">
            <a:extLst>
              <a:ext uri="{FF2B5EF4-FFF2-40B4-BE49-F238E27FC236}">
                <a16:creationId xmlns:a16="http://schemas.microsoft.com/office/drawing/2014/main" xmlns="" id="{FC296084-E230-45D0-821C-6CDC02B65328}"/>
              </a:ext>
            </a:extLst>
          </p:cNvPr>
          <p:cNvSpPr txBox="1">
            <a:spLocks noChangeArrowheads="1"/>
          </p:cNvSpPr>
          <p:nvPr/>
        </p:nvSpPr>
        <p:spPr bwMode="auto">
          <a:xfrm>
            <a:off x="9205191" y="564433"/>
            <a:ext cx="280773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lvl="0">
              <a:defRPr/>
            </a:pPr>
            <a:r>
              <a:rPr kumimoji="0" lang="en-US" altLang="es-ES" sz="1200" b="1" i="1" u="none" strike="noStrike" kern="0" cap="none" spc="0" normalizeH="0" baseline="0" noProof="0" dirty="0">
                <a:ln>
                  <a:noFill/>
                </a:ln>
                <a:solidFill>
                  <a:prstClr val="black"/>
                </a:solidFill>
                <a:effectLst/>
                <a:uLnTx/>
                <a:uFillTx/>
                <a:latin typeface="Times New Roman" pitchFamily="18" charset="0"/>
                <a:cs typeface="Times New Roman" pitchFamily="18" charset="0"/>
              </a:rPr>
              <a:t>E. coli </a:t>
            </a:r>
            <a:r>
              <a:rPr kumimoji="0" lang="en-US" altLang="es-ES" sz="1200" b="1" i="1"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species</a:t>
            </a:r>
            <a:r>
              <a:rPr lang="en-US" altLang="es-ES" sz="1200" b="1" i="1" kern="0" dirty="0" smtClean="0">
                <a:solidFill>
                  <a:prstClr val="black"/>
                </a:solidFill>
                <a:latin typeface="Times New Roman" pitchFamily="18" charset="0"/>
                <a:cs typeface="Times New Roman" pitchFamily="18" charset="0"/>
              </a:rPr>
              <a:t>-</a:t>
            </a:r>
            <a:r>
              <a:rPr kumimoji="0" lang="en-US" altLang="es-ES"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core </a:t>
            </a:r>
            <a:r>
              <a:rPr kumimoji="0" lang="en-US" altLang="es-ES" sz="1200" b="1" i="0" u="none" strike="noStrike" kern="0" cap="none" spc="0" normalizeH="0" baseline="0" noProof="0" dirty="0">
                <a:ln>
                  <a:noFill/>
                </a:ln>
                <a:solidFill>
                  <a:prstClr val="black"/>
                </a:solidFill>
                <a:effectLst/>
                <a:uLnTx/>
                <a:uFillTx/>
                <a:latin typeface="Times New Roman" pitchFamily="18" charset="0"/>
                <a:cs typeface="Times New Roman" pitchFamily="18" charset="0"/>
              </a:rPr>
              <a:t>genome  </a:t>
            </a:r>
          </a:p>
        </p:txBody>
      </p:sp>
      <p:sp>
        <p:nvSpPr>
          <p:cNvPr id="189" name="CuadroTexto 188">
            <a:extLst>
              <a:ext uri="{FF2B5EF4-FFF2-40B4-BE49-F238E27FC236}">
                <a16:creationId xmlns:a16="http://schemas.microsoft.com/office/drawing/2014/main" xmlns="" id="{5458FF6E-DC00-40C4-B33C-6A864FEA21A9}"/>
              </a:ext>
            </a:extLst>
          </p:cNvPr>
          <p:cNvSpPr txBox="1"/>
          <p:nvPr/>
        </p:nvSpPr>
        <p:spPr>
          <a:xfrm>
            <a:off x="5048055" y="558305"/>
            <a:ext cx="613527" cy="276999"/>
          </a:xfrm>
          <a:prstGeom prst="rect">
            <a:avLst/>
          </a:prstGeom>
          <a:noFill/>
        </p:spPr>
        <p:txBody>
          <a:bodyPr wrap="square" rtlCol="0">
            <a:spAutoFit/>
          </a:bodyPr>
          <a:lstStyle/>
          <a:p>
            <a:pPr algn="ctr"/>
            <a:r>
              <a:rPr lang="es-ES" sz="1200" b="1" dirty="0">
                <a:latin typeface="Times New Roman" pitchFamily="18" charset="0"/>
                <a:cs typeface="Times New Roman" pitchFamily="18" charset="0"/>
              </a:rPr>
              <a:t>II)</a:t>
            </a:r>
          </a:p>
        </p:txBody>
      </p:sp>
      <p:sp>
        <p:nvSpPr>
          <p:cNvPr id="254" name="Rectángulo 253">
            <a:extLst>
              <a:ext uri="{FF2B5EF4-FFF2-40B4-BE49-F238E27FC236}">
                <a16:creationId xmlns:a16="http://schemas.microsoft.com/office/drawing/2014/main" xmlns="" id="{59A387E7-5A4F-4F77-BC70-0D1E1FE4B97F}"/>
              </a:ext>
            </a:extLst>
          </p:cNvPr>
          <p:cNvSpPr/>
          <p:nvPr/>
        </p:nvSpPr>
        <p:spPr>
          <a:xfrm>
            <a:off x="5406819" y="571340"/>
            <a:ext cx="2959941" cy="276999"/>
          </a:xfrm>
          <a:prstGeom prst="rect">
            <a:avLst/>
          </a:prstGeom>
        </p:spPr>
        <p:txBody>
          <a:bodyPr wrap="square">
            <a:spAutoFit/>
          </a:bodyPr>
          <a:lstStyle/>
          <a:p>
            <a:r>
              <a:rPr lang="en-US" altLang="es-ES" sz="1200" b="1" i="1" dirty="0">
                <a:solidFill>
                  <a:prstClr val="black"/>
                </a:solidFill>
                <a:latin typeface="Times New Roman" pitchFamily="18" charset="0"/>
                <a:cs typeface="Times New Roman" pitchFamily="18" charset="0"/>
              </a:rPr>
              <a:t>Escherichia genus-</a:t>
            </a:r>
            <a:r>
              <a:rPr lang="en-US" altLang="es-ES" sz="1200" b="1" dirty="0">
                <a:solidFill>
                  <a:prstClr val="black"/>
                </a:solidFill>
                <a:latin typeface="Times New Roman" pitchFamily="18" charset="0"/>
                <a:cs typeface="Times New Roman" pitchFamily="18" charset="0"/>
              </a:rPr>
              <a:t>core genome</a:t>
            </a:r>
          </a:p>
        </p:txBody>
      </p:sp>
      <p:sp>
        <p:nvSpPr>
          <p:cNvPr id="255" name="CuadroTexto 254">
            <a:extLst>
              <a:ext uri="{FF2B5EF4-FFF2-40B4-BE49-F238E27FC236}">
                <a16:creationId xmlns:a16="http://schemas.microsoft.com/office/drawing/2014/main" xmlns="" id="{6646B0E5-8393-48BF-936E-1331C70204F6}"/>
              </a:ext>
            </a:extLst>
          </p:cNvPr>
          <p:cNvSpPr txBox="1"/>
          <p:nvPr/>
        </p:nvSpPr>
        <p:spPr>
          <a:xfrm>
            <a:off x="8803303" y="558722"/>
            <a:ext cx="596919" cy="276999"/>
          </a:xfrm>
          <a:prstGeom prst="rect">
            <a:avLst/>
          </a:prstGeom>
          <a:noFill/>
        </p:spPr>
        <p:txBody>
          <a:bodyPr wrap="square" rtlCol="0">
            <a:spAutoFit/>
          </a:bodyPr>
          <a:lstStyle/>
          <a:p>
            <a:pPr algn="ctr"/>
            <a:r>
              <a:rPr lang="es-ES" sz="1200" b="1" dirty="0">
                <a:latin typeface="Times New Roman" pitchFamily="18" charset="0"/>
                <a:cs typeface="Times New Roman" pitchFamily="18" charset="0"/>
              </a:rPr>
              <a:t>III)</a:t>
            </a:r>
          </a:p>
        </p:txBody>
      </p:sp>
      <p:sp>
        <p:nvSpPr>
          <p:cNvPr id="256" name="CuadroTexto 122">
            <a:extLst>
              <a:ext uri="{FF2B5EF4-FFF2-40B4-BE49-F238E27FC236}">
                <a16:creationId xmlns:a16="http://schemas.microsoft.com/office/drawing/2014/main" xmlns="" id="{A6FC1859-E0D0-41D3-9821-EB1400DE459C}"/>
              </a:ext>
            </a:extLst>
          </p:cNvPr>
          <p:cNvSpPr txBox="1">
            <a:spLocks noChangeArrowheads="1"/>
          </p:cNvSpPr>
          <p:nvPr/>
        </p:nvSpPr>
        <p:spPr bwMode="auto">
          <a:xfrm>
            <a:off x="1530561" y="571340"/>
            <a:ext cx="23642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pPr>
            <a:r>
              <a:rPr lang="es-ES" altLang="es-ES" sz="1200" b="1" i="1" dirty="0">
                <a:solidFill>
                  <a:prstClr val="black"/>
                </a:solidFill>
                <a:latin typeface="Times New Roman" pitchFamily="18" charset="0"/>
                <a:cs typeface="Times New Roman" pitchFamily="18" charset="0"/>
              </a:rPr>
              <a:t> E. </a:t>
            </a:r>
            <a:r>
              <a:rPr lang="es-ES" altLang="es-ES" sz="1200" b="1" i="1" dirty="0" err="1">
                <a:solidFill>
                  <a:prstClr val="black"/>
                </a:solidFill>
                <a:latin typeface="Times New Roman" pitchFamily="18" charset="0"/>
                <a:cs typeface="Times New Roman" pitchFamily="18" charset="0"/>
              </a:rPr>
              <a:t>coli</a:t>
            </a:r>
            <a:r>
              <a:rPr lang="es-ES" altLang="es-ES" sz="1200" b="1" i="1" dirty="0">
                <a:solidFill>
                  <a:prstClr val="black"/>
                </a:solidFill>
                <a:latin typeface="Times New Roman" pitchFamily="18" charset="0"/>
                <a:cs typeface="Times New Roman" pitchFamily="18" charset="0"/>
              </a:rPr>
              <a:t> </a:t>
            </a:r>
            <a:r>
              <a:rPr lang="es-ES" altLang="es-ES" sz="1200" b="1" dirty="0" err="1">
                <a:solidFill>
                  <a:prstClr val="black"/>
                </a:solidFill>
                <a:latin typeface="Times New Roman" pitchFamily="18" charset="0"/>
                <a:cs typeface="Times New Roman" pitchFamily="18" charset="0"/>
              </a:rPr>
              <a:t>minimal</a:t>
            </a:r>
            <a:r>
              <a:rPr lang="es-ES" altLang="es-ES" sz="1200" b="1" dirty="0">
                <a:solidFill>
                  <a:prstClr val="black"/>
                </a:solidFill>
                <a:latin typeface="Times New Roman" pitchFamily="18" charset="0"/>
                <a:cs typeface="Times New Roman" pitchFamily="18" charset="0"/>
              </a:rPr>
              <a:t> </a:t>
            </a:r>
            <a:r>
              <a:rPr lang="es-ES" altLang="es-ES" sz="1200" b="1" dirty="0" err="1">
                <a:solidFill>
                  <a:prstClr val="black"/>
                </a:solidFill>
                <a:latin typeface="Times New Roman" pitchFamily="18" charset="0"/>
                <a:cs typeface="Times New Roman" pitchFamily="18" charset="0"/>
              </a:rPr>
              <a:t>genome</a:t>
            </a:r>
            <a:r>
              <a:rPr lang="es-ES" altLang="es-ES" sz="1200" b="1" dirty="0">
                <a:solidFill>
                  <a:prstClr val="black"/>
                </a:solidFill>
                <a:latin typeface="Times New Roman" pitchFamily="18" charset="0"/>
                <a:cs typeface="Times New Roman" pitchFamily="18" charset="0"/>
              </a:rPr>
              <a:t> </a:t>
            </a:r>
          </a:p>
        </p:txBody>
      </p:sp>
      <p:sp>
        <p:nvSpPr>
          <p:cNvPr id="257" name="CuadroTexto 256">
            <a:extLst>
              <a:ext uri="{FF2B5EF4-FFF2-40B4-BE49-F238E27FC236}">
                <a16:creationId xmlns:a16="http://schemas.microsoft.com/office/drawing/2014/main" xmlns="" id="{0CE78B87-07A7-40C3-BC01-41B803F7EB5E}"/>
              </a:ext>
            </a:extLst>
          </p:cNvPr>
          <p:cNvSpPr txBox="1"/>
          <p:nvPr/>
        </p:nvSpPr>
        <p:spPr>
          <a:xfrm>
            <a:off x="1216198" y="571341"/>
            <a:ext cx="613527" cy="276999"/>
          </a:xfrm>
          <a:prstGeom prst="rect">
            <a:avLst/>
          </a:prstGeom>
          <a:noFill/>
        </p:spPr>
        <p:txBody>
          <a:bodyPr wrap="square" rtlCol="0">
            <a:spAutoFit/>
          </a:bodyPr>
          <a:lstStyle/>
          <a:p>
            <a:pPr algn="ctr"/>
            <a:r>
              <a:rPr lang="es-ES" sz="1200" b="1" dirty="0">
                <a:latin typeface="Times New Roman" pitchFamily="18" charset="0"/>
                <a:cs typeface="Times New Roman" pitchFamily="18" charset="0"/>
              </a:rPr>
              <a:t>I)</a:t>
            </a:r>
          </a:p>
        </p:txBody>
      </p:sp>
      <p:sp>
        <p:nvSpPr>
          <p:cNvPr id="226" name="225 CuadroTexto"/>
          <p:cNvSpPr txBox="1"/>
          <p:nvPr/>
        </p:nvSpPr>
        <p:spPr>
          <a:xfrm>
            <a:off x="1150620" y="263132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27" name="226 CuadroTexto"/>
          <p:cNvSpPr txBox="1"/>
          <p:nvPr/>
        </p:nvSpPr>
        <p:spPr>
          <a:xfrm>
            <a:off x="1303020" y="357239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28" name="227 CuadroTexto"/>
          <p:cNvSpPr txBox="1"/>
          <p:nvPr/>
        </p:nvSpPr>
        <p:spPr>
          <a:xfrm>
            <a:off x="2663190" y="162929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29" name="228 CuadroTexto"/>
          <p:cNvSpPr txBox="1"/>
          <p:nvPr/>
        </p:nvSpPr>
        <p:spPr>
          <a:xfrm>
            <a:off x="3032760" y="226175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0" name="229 CuadroTexto"/>
          <p:cNvSpPr txBox="1"/>
          <p:nvPr/>
        </p:nvSpPr>
        <p:spPr>
          <a:xfrm>
            <a:off x="1680210" y="278372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1" name="230 CuadroTexto"/>
          <p:cNvSpPr txBox="1"/>
          <p:nvPr/>
        </p:nvSpPr>
        <p:spPr>
          <a:xfrm>
            <a:off x="5086350" y="266942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2" name="231 CuadroTexto"/>
          <p:cNvSpPr txBox="1"/>
          <p:nvPr/>
        </p:nvSpPr>
        <p:spPr>
          <a:xfrm>
            <a:off x="5215890" y="351905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3" name="232 CuadroTexto"/>
          <p:cNvSpPr txBox="1"/>
          <p:nvPr/>
        </p:nvSpPr>
        <p:spPr>
          <a:xfrm>
            <a:off x="9014460" y="267704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4" name="233 CuadroTexto"/>
          <p:cNvSpPr txBox="1"/>
          <p:nvPr/>
        </p:nvSpPr>
        <p:spPr>
          <a:xfrm>
            <a:off x="9166860" y="353810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5" name="234 CuadroTexto"/>
          <p:cNvSpPr txBox="1"/>
          <p:nvPr/>
        </p:nvSpPr>
        <p:spPr>
          <a:xfrm>
            <a:off x="6758940" y="165596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6" name="235 CuadroTexto"/>
          <p:cNvSpPr txBox="1"/>
          <p:nvPr/>
        </p:nvSpPr>
        <p:spPr>
          <a:xfrm>
            <a:off x="6888480" y="226556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7" name="236 CuadroTexto"/>
          <p:cNvSpPr txBox="1"/>
          <p:nvPr/>
        </p:nvSpPr>
        <p:spPr>
          <a:xfrm>
            <a:off x="10229850" y="1663585"/>
            <a:ext cx="13716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238" name="237 CuadroTexto"/>
          <p:cNvSpPr txBox="1"/>
          <p:nvPr/>
        </p:nvSpPr>
        <p:spPr>
          <a:xfrm flipV="1">
            <a:off x="10622280" y="2185317"/>
            <a:ext cx="544830" cy="276999"/>
          </a:xfrm>
          <a:prstGeom prst="rect">
            <a:avLst/>
          </a:prstGeom>
          <a:noFill/>
        </p:spPr>
        <p:txBody>
          <a:bodyPr wrap="square" rtlCol="0">
            <a:spAutoFit/>
          </a:bodyPr>
          <a:lstStyle/>
          <a:p>
            <a:r>
              <a:rPr lang="es-ES" sz="1200" dirty="0">
                <a:latin typeface="Times New Roman" pitchFamily="18" charset="0"/>
                <a:cs typeface="Times New Roman" pitchFamily="18" charset="0"/>
              </a:rPr>
              <a:t>*</a:t>
            </a:r>
          </a:p>
        </p:txBody>
      </p:sp>
      <p:sp>
        <p:nvSpPr>
          <p:cNvPr id="105" name="104 Rectángulo"/>
          <p:cNvSpPr/>
          <p:nvPr/>
        </p:nvSpPr>
        <p:spPr>
          <a:xfrm>
            <a:off x="365759" y="4689593"/>
            <a:ext cx="11588816" cy="1015663"/>
          </a:xfrm>
          <a:prstGeom prst="rect">
            <a:avLst/>
          </a:prstGeom>
        </p:spPr>
        <p:txBody>
          <a:bodyPr wrap="square">
            <a:spAutoFit/>
          </a:bodyPr>
          <a:lstStyle/>
          <a:p>
            <a:pPr algn="just"/>
            <a:r>
              <a:rPr lang="es-ES" sz="1200" b="1" smtClean="0">
                <a:latin typeface="Times New Roman" pitchFamily="18" charset="0"/>
                <a:cs typeface="Times New Roman" pitchFamily="18" charset="0"/>
              </a:rPr>
              <a:t>Figure </a:t>
            </a:r>
            <a:r>
              <a:rPr lang="es-ES" sz="1200" b="1" dirty="0" smtClean="0">
                <a:latin typeface="Times New Roman" pitchFamily="18" charset="0"/>
                <a:cs typeface="Times New Roman" pitchFamily="18" charset="0"/>
              </a:rPr>
              <a:t>S5</a:t>
            </a:r>
            <a:r>
              <a:rPr lang="es-ES" sz="1200" dirty="0" smtClean="0">
                <a:latin typeface="Times New Roman" pitchFamily="18" charset="0"/>
                <a:cs typeface="Times New Roman" pitchFamily="18" charset="0"/>
              </a:rPr>
              <a:t>. </a:t>
            </a:r>
            <a:r>
              <a:rPr lang="es-ES" sz="1200" b="1" dirty="0" err="1" smtClean="0">
                <a:latin typeface="Times New Roman" pitchFamily="18" charset="0"/>
                <a:cs typeface="Times New Roman" pitchFamily="18" charset="0"/>
              </a:rPr>
              <a:t>Inferred</a:t>
            </a:r>
            <a:r>
              <a:rPr lang="es-ES" sz="1200" b="1" dirty="0" smtClean="0">
                <a:latin typeface="Times New Roman" pitchFamily="18" charset="0"/>
                <a:cs typeface="Times New Roman" pitchFamily="18" charset="0"/>
              </a:rPr>
              <a:t> </a:t>
            </a:r>
            <a:r>
              <a:rPr lang="es-ES" sz="1200" b="1" dirty="0" err="1" smtClean="0">
                <a:latin typeface="Times New Roman" pitchFamily="18" charset="0"/>
                <a:cs typeface="Times New Roman" pitchFamily="18" charset="0"/>
              </a:rPr>
              <a:t>frequencies</a:t>
            </a:r>
            <a:r>
              <a:rPr lang="es-ES" sz="1200" b="1" dirty="0" smtClean="0">
                <a:latin typeface="Times New Roman" pitchFamily="18" charset="0"/>
                <a:cs typeface="Times New Roman" pitchFamily="18" charset="0"/>
              </a:rPr>
              <a:t> of </a:t>
            </a:r>
            <a:r>
              <a:rPr lang="es-ES" sz="1200" b="1" dirty="0" err="1" smtClean="0">
                <a:latin typeface="Times New Roman" pitchFamily="18" charset="0"/>
                <a:cs typeface="Times New Roman" pitchFamily="18" charset="0"/>
              </a:rPr>
              <a:t>accumulated</a:t>
            </a:r>
            <a:r>
              <a:rPr lang="es-ES" sz="1200" b="1" dirty="0" smtClean="0">
                <a:latin typeface="Times New Roman" pitchFamily="18" charset="0"/>
                <a:cs typeface="Times New Roman" pitchFamily="18" charset="0"/>
              </a:rPr>
              <a:t> </a:t>
            </a:r>
            <a:r>
              <a:rPr lang="es-ES" sz="1200" b="1" dirty="0" err="1" smtClean="0">
                <a:latin typeface="Times New Roman" pitchFamily="18" charset="0"/>
                <a:cs typeface="Times New Roman" pitchFamily="18" charset="0"/>
              </a:rPr>
              <a:t>mutations</a:t>
            </a:r>
            <a:r>
              <a:rPr lang="es-ES" sz="1200" b="1" dirty="0" smtClean="0">
                <a:latin typeface="Times New Roman" pitchFamily="18" charset="0"/>
                <a:cs typeface="Times New Roman" pitchFamily="18" charset="0"/>
              </a:rPr>
              <a:t> per </a:t>
            </a:r>
            <a:r>
              <a:rPr lang="es-ES" sz="1200" b="1" dirty="0" err="1" smtClean="0">
                <a:latin typeface="Times New Roman" pitchFamily="18" charset="0"/>
                <a:cs typeface="Times New Roman" pitchFamily="18" charset="0"/>
              </a:rPr>
              <a:t>site</a:t>
            </a:r>
            <a:r>
              <a:rPr lang="es-ES" sz="1200" b="1" dirty="0" smtClean="0">
                <a:latin typeface="Times New Roman" pitchFamily="18" charset="0"/>
                <a:cs typeface="Times New Roman" pitchFamily="18" charset="0"/>
              </a:rPr>
              <a:t> in </a:t>
            </a:r>
            <a:r>
              <a:rPr lang="es-ES" sz="1200" b="1" dirty="0" err="1" smtClean="0">
                <a:latin typeface="Times New Roman" pitchFamily="18" charset="0"/>
                <a:cs typeface="Times New Roman" pitchFamily="18" charset="0"/>
              </a:rPr>
              <a:t>the</a:t>
            </a:r>
            <a:r>
              <a:rPr lang="es-ES" sz="1200" b="1" dirty="0" smtClean="0">
                <a:latin typeface="Times New Roman" pitchFamily="18" charset="0"/>
                <a:cs typeface="Times New Roman" pitchFamily="18" charset="0"/>
              </a:rPr>
              <a:t> </a:t>
            </a:r>
            <a:r>
              <a:rPr lang="es-ES" sz="1200" b="1" i="1" dirty="0" smtClean="0">
                <a:latin typeface="Times New Roman" pitchFamily="18" charset="0"/>
                <a:cs typeface="Times New Roman" pitchFamily="18" charset="0"/>
              </a:rPr>
              <a:t>E. </a:t>
            </a:r>
            <a:r>
              <a:rPr lang="es-ES" sz="1200" b="1" i="1" dirty="0" err="1" smtClean="0">
                <a:latin typeface="Times New Roman" pitchFamily="18" charset="0"/>
                <a:cs typeface="Times New Roman" pitchFamily="18" charset="0"/>
              </a:rPr>
              <a:t>coli</a:t>
            </a:r>
            <a:r>
              <a:rPr lang="es-ES" sz="1200" b="1" dirty="0" smtClean="0">
                <a:latin typeface="Times New Roman" pitchFamily="18" charset="0"/>
                <a:cs typeface="Times New Roman" pitchFamily="18" charset="0"/>
              </a:rPr>
              <a:t> </a:t>
            </a:r>
            <a:r>
              <a:rPr lang="es-ES" sz="1200" b="1" dirty="0" err="1" smtClean="0">
                <a:latin typeface="Times New Roman" pitchFamily="18" charset="0"/>
                <a:cs typeface="Times New Roman" pitchFamily="18" charset="0"/>
              </a:rPr>
              <a:t>branches</a:t>
            </a:r>
            <a:r>
              <a:rPr lang="es-ES" sz="1200" dirty="0" smtClean="0">
                <a:latin typeface="Times New Roman" pitchFamily="18" charset="0"/>
                <a:cs typeface="Times New Roman" pitchFamily="18" charset="0"/>
              </a:rPr>
              <a:t>. </a:t>
            </a:r>
            <a:r>
              <a:rPr lang="en-GB" sz="1200" dirty="0" smtClean="0">
                <a:latin typeface="Times New Roman" pitchFamily="18" charset="0"/>
                <a:cs typeface="Times New Roman" pitchFamily="18" charset="0"/>
              </a:rPr>
              <a:t>The phylogenetic reconstructions of minimal genome, genus-core genome and species-core genome were performed using ML with </a:t>
            </a:r>
            <a:r>
              <a:rPr lang="en-GB" sz="1200" dirty="0" err="1" smtClean="0">
                <a:latin typeface="Times New Roman" pitchFamily="18" charset="0"/>
                <a:cs typeface="Times New Roman" pitchFamily="18" charset="0"/>
              </a:rPr>
              <a:t>RAxML</a:t>
            </a:r>
            <a:r>
              <a:rPr lang="en-GB" sz="1200" dirty="0" smtClean="0">
                <a:latin typeface="Times New Roman" pitchFamily="18" charset="0"/>
                <a:cs typeface="Times New Roman" pitchFamily="18" charset="0"/>
              </a:rPr>
              <a:t> using GTR + I + Γ as a model of nucleotide substitution (excluding the ancestral recombinant genes). The suspected recombinant genes excluded were 5, 6 and 18 among the set of genes used in minimal genome, genus-core genome and species-core genome respectively. SH test using </a:t>
            </a:r>
            <a:r>
              <a:rPr lang="en-GB" sz="1200" dirty="0" err="1" smtClean="0">
                <a:latin typeface="Times New Roman" pitchFamily="18" charset="0"/>
                <a:cs typeface="Times New Roman" pitchFamily="18" charset="0"/>
              </a:rPr>
              <a:t>FastTree</a:t>
            </a:r>
            <a:r>
              <a:rPr lang="en-GB" sz="1200" dirty="0" smtClean="0">
                <a:latin typeface="Times New Roman" pitchFamily="18" charset="0"/>
                <a:cs typeface="Times New Roman" pitchFamily="18" charset="0"/>
              </a:rPr>
              <a:t> with values &gt; 99% was considered valid support. The evolutionary distances represent the accumulated mutations per site. These data allow obtainment of the mean and 95% of confidence interval. The asterisks show the branches out of the confidence range. Brown and blue branches are the branches with accumulated mutations per site higher and lower than normal value respectively.</a:t>
            </a:r>
            <a:endParaRPr lang="en-GB" sz="1200" dirty="0">
              <a:latin typeface="Times New Roman" pitchFamily="18" charset="0"/>
              <a:cs typeface="Times New Roman" pitchFamily="18" charset="0"/>
            </a:endParaRPr>
          </a:p>
        </p:txBody>
      </p:sp>
      <p:sp>
        <p:nvSpPr>
          <p:cNvPr id="106" name="Rectángulo 253">
            <a:extLst>
              <a:ext uri="{FF2B5EF4-FFF2-40B4-BE49-F238E27FC236}">
                <a16:creationId xmlns:a16="http://schemas.microsoft.com/office/drawing/2014/main" xmlns="" id="{59A387E7-5A4F-4F77-BC70-0D1E1FE4B97F}"/>
              </a:ext>
            </a:extLst>
          </p:cNvPr>
          <p:cNvSpPr/>
          <p:nvPr/>
        </p:nvSpPr>
        <p:spPr>
          <a:xfrm rot="16200000">
            <a:off x="3709245" y="2204236"/>
            <a:ext cx="1964939" cy="276999"/>
          </a:xfrm>
          <a:prstGeom prst="rect">
            <a:avLst/>
          </a:prstGeom>
        </p:spPr>
        <p:txBody>
          <a:bodyPr wrap="square">
            <a:spAutoFit/>
          </a:bodyPr>
          <a:lstStyle/>
          <a:p>
            <a:r>
              <a:rPr lang="en-US" altLang="es-ES" sz="1200" b="1" dirty="0" smtClean="0">
                <a:solidFill>
                  <a:prstClr val="black"/>
                </a:solidFill>
                <a:latin typeface="Times New Roman" panose="02020603050405020304" pitchFamily="18" charset="0"/>
                <a:cs typeface="Times New Roman" panose="02020603050405020304" pitchFamily="18" charset="0"/>
              </a:rPr>
              <a:t>132</a:t>
            </a:r>
            <a:r>
              <a:rPr lang="en-US" altLang="es-ES" sz="1200" dirty="0" smtClean="0">
                <a:solidFill>
                  <a:prstClr val="black"/>
                </a:solidFill>
                <a:latin typeface="Times New Roman" panose="02020603050405020304" pitchFamily="18" charset="0"/>
                <a:cs typeface="Times New Roman" panose="02020603050405020304" pitchFamily="18" charset="0"/>
              </a:rPr>
              <a:t> </a:t>
            </a:r>
            <a:r>
              <a:rPr lang="en-US" altLang="es-ES" sz="1200" dirty="0">
                <a:solidFill>
                  <a:prstClr val="black"/>
                </a:solidFill>
                <a:latin typeface="Times New Roman" panose="02020603050405020304" pitchFamily="18" charset="0"/>
                <a:cs typeface="Times New Roman" panose="02020603050405020304" pitchFamily="18" charset="0"/>
              </a:rPr>
              <a:t>genes / </a:t>
            </a:r>
            <a:r>
              <a:rPr lang="es-ES" altLang="es-ES" sz="1200" dirty="0" smtClean="0">
                <a:latin typeface="Times New Roman" panose="02020603050405020304" pitchFamily="18" charset="0"/>
                <a:cs typeface="Times New Roman" panose="02020603050405020304" pitchFamily="18" charset="0"/>
              </a:rPr>
              <a:t>177306 </a:t>
            </a:r>
            <a:r>
              <a:rPr lang="es-ES" altLang="es-ES" sz="1200" dirty="0" err="1">
                <a:latin typeface="Times New Roman" panose="02020603050405020304" pitchFamily="18" charset="0"/>
                <a:cs typeface="Times New Roman" panose="02020603050405020304" pitchFamily="18" charset="0"/>
              </a:rPr>
              <a:t>bp</a:t>
            </a:r>
            <a:endParaRPr lang="en-US" altLang="es-ES" sz="1200" dirty="0">
              <a:latin typeface="Times New Roman" panose="02020603050405020304" pitchFamily="18" charset="0"/>
              <a:cs typeface="Times New Roman" panose="02020603050405020304" pitchFamily="18" charset="0"/>
            </a:endParaRPr>
          </a:p>
        </p:txBody>
      </p:sp>
      <p:sp>
        <p:nvSpPr>
          <p:cNvPr id="107" name="CuadroTexto 41">
            <a:extLst>
              <a:ext uri="{FF2B5EF4-FFF2-40B4-BE49-F238E27FC236}">
                <a16:creationId xmlns:a16="http://schemas.microsoft.com/office/drawing/2014/main" xmlns="" id="{FC296084-E230-45D0-821C-6CDC02B65328}"/>
              </a:ext>
            </a:extLst>
          </p:cNvPr>
          <p:cNvSpPr txBox="1">
            <a:spLocks noChangeArrowheads="1"/>
          </p:cNvSpPr>
          <p:nvPr/>
        </p:nvSpPr>
        <p:spPr bwMode="auto">
          <a:xfrm rot="16200000">
            <a:off x="7402794" y="1997093"/>
            <a:ext cx="234287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lvl="0">
              <a:defRPr/>
            </a:pPr>
            <a:r>
              <a:rPr lang="en-US" altLang="es-ES" sz="1200" b="1" kern="0" dirty="0" smtClean="0">
                <a:solidFill>
                  <a:prstClr val="black"/>
                </a:solidFill>
                <a:latin typeface="Times New Roman" panose="02020603050405020304" pitchFamily="18" charset="0"/>
                <a:cs typeface="Times New Roman" panose="02020603050405020304" pitchFamily="18" charset="0"/>
              </a:rPr>
              <a:t>816</a:t>
            </a:r>
            <a:r>
              <a:rPr kumimoji="0" lang="en-US" altLang="es-ES" sz="1200" b="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s-ES" sz="1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genes / </a:t>
            </a:r>
            <a:r>
              <a:rPr lang="es-ES" altLang="es-ES" sz="1200" dirty="0" smtClean="0">
                <a:latin typeface="Times New Roman" panose="02020603050405020304" pitchFamily="18" charset="0"/>
                <a:cs typeface="Times New Roman" panose="02020603050405020304" pitchFamily="18" charset="0"/>
              </a:rPr>
              <a:t>767538 </a:t>
            </a:r>
            <a:r>
              <a:rPr lang="es-ES" altLang="es-ES" sz="1200" dirty="0" err="1">
                <a:latin typeface="Times New Roman" panose="02020603050405020304" pitchFamily="18" charset="0"/>
                <a:cs typeface="Times New Roman" panose="02020603050405020304" pitchFamily="18" charset="0"/>
              </a:rPr>
              <a:t>bp</a:t>
            </a:r>
            <a:endParaRPr kumimoji="0" lang="en-US" altLang="es-ES" sz="1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8" name="CuadroTexto 122">
            <a:extLst>
              <a:ext uri="{FF2B5EF4-FFF2-40B4-BE49-F238E27FC236}">
                <a16:creationId xmlns:a16="http://schemas.microsoft.com/office/drawing/2014/main" xmlns="" id="{A6FC1859-E0D0-41D3-9821-EB1400DE459C}"/>
              </a:ext>
            </a:extLst>
          </p:cNvPr>
          <p:cNvSpPr txBox="1">
            <a:spLocks noChangeArrowheads="1"/>
          </p:cNvSpPr>
          <p:nvPr/>
        </p:nvSpPr>
        <p:spPr bwMode="auto">
          <a:xfrm rot="16200000">
            <a:off x="-481387" y="1818523"/>
            <a:ext cx="26478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pPr>
            <a:r>
              <a:rPr lang="es-ES" altLang="es-ES" sz="1200" b="1" dirty="0" smtClean="0">
                <a:solidFill>
                  <a:prstClr val="black"/>
                </a:solidFill>
                <a:latin typeface="Times New Roman" panose="02020603050405020304" pitchFamily="18" charset="0"/>
                <a:cs typeface="Times New Roman" panose="02020603050405020304" pitchFamily="18" charset="0"/>
              </a:rPr>
              <a:t>46 </a:t>
            </a:r>
            <a:r>
              <a:rPr lang="es-ES" altLang="es-ES" sz="1200" dirty="0">
                <a:solidFill>
                  <a:prstClr val="black"/>
                </a:solidFill>
                <a:latin typeface="Times New Roman" panose="02020603050405020304" pitchFamily="18" charset="0"/>
                <a:cs typeface="Times New Roman" panose="02020603050405020304" pitchFamily="18" charset="0"/>
              </a:rPr>
              <a:t>genes / </a:t>
            </a:r>
            <a:r>
              <a:rPr lang="es-ES" altLang="es-ES" sz="1200" dirty="0" smtClean="0">
                <a:latin typeface="Times New Roman" panose="02020603050405020304" pitchFamily="18" charset="0"/>
                <a:cs typeface="Times New Roman" panose="02020603050405020304" pitchFamily="18" charset="0"/>
              </a:rPr>
              <a:t>44094 </a:t>
            </a:r>
            <a:r>
              <a:rPr lang="es-ES" altLang="es-ES" sz="1200" dirty="0" err="1">
                <a:latin typeface="Times New Roman" panose="02020603050405020304" pitchFamily="18" charset="0"/>
                <a:cs typeface="Times New Roman" panose="02020603050405020304" pitchFamily="18" charset="0"/>
              </a:rPr>
              <a:t>bp</a:t>
            </a:r>
            <a:endParaRPr lang="es-ES" altLang="es-ES" sz="1200"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700920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229</Words>
  <Application>Microsoft Office PowerPoint</Application>
  <PresentationFormat>Custom</PresentationFormat>
  <Paragraphs>47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Tema de Office</vt:lpstr>
      <vt:lpstr>PowerPoint Presentation</vt:lpstr>
    </vt:vector>
  </TitlesOfParts>
  <Company>Comunidad de Madrid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Consejeria de Sanidad</dc:creator>
  <cp:lastModifiedBy>Colonia, Norbeliza</cp:lastModifiedBy>
  <cp:revision>19</cp:revision>
  <dcterms:created xsi:type="dcterms:W3CDTF">2018-05-21T07:52:22Z</dcterms:created>
  <dcterms:modified xsi:type="dcterms:W3CDTF">2019-11-30T00:07:04Z</dcterms:modified>
</cp:coreProperties>
</file>