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0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2CDF8-DAA0-4971-9329-4A41432DB0F2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B9C59-EC5C-414C-BE71-492A07D70DB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175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3766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2603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284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1801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0525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8190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1444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9510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0725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757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0099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503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35 Grupo"/>
          <p:cNvGrpSpPr/>
          <p:nvPr/>
        </p:nvGrpSpPr>
        <p:grpSpPr>
          <a:xfrm>
            <a:off x="1847528" y="19738"/>
            <a:ext cx="7426167" cy="5332192"/>
            <a:chOff x="1847528" y="19737"/>
            <a:chExt cx="7426167" cy="6610591"/>
          </a:xfrm>
        </p:grpSpPr>
        <p:grpSp>
          <p:nvGrpSpPr>
            <p:cNvPr id="63" name="Group 38"/>
            <p:cNvGrpSpPr>
              <a:grpSpLocks noChangeAspect="1"/>
            </p:cNvGrpSpPr>
            <p:nvPr/>
          </p:nvGrpSpPr>
          <p:grpSpPr bwMode="auto">
            <a:xfrm>
              <a:off x="1847528" y="19737"/>
              <a:ext cx="7426167" cy="6610591"/>
              <a:chOff x="1395" y="661"/>
              <a:chExt cx="3686" cy="2998"/>
            </a:xfrm>
          </p:grpSpPr>
          <p:sp>
            <p:nvSpPr>
              <p:cNvPr id="64" name="AutoShape 37"/>
              <p:cNvSpPr>
                <a:spLocks noChangeAspect="1" noChangeArrowheads="1" noTextEdit="1"/>
              </p:cNvSpPr>
              <p:nvPr/>
            </p:nvSpPr>
            <p:spPr bwMode="auto">
              <a:xfrm>
                <a:off x="1395" y="661"/>
                <a:ext cx="2970" cy="2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Freeform 41"/>
              <p:cNvSpPr>
                <a:spLocks/>
              </p:cNvSpPr>
              <p:nvPr/>
            </p:nvSpPr>
            <p:spPr bwMode="auto">
              <a:xfrm>
                <a:off x="3539" y="734"/>
                <a:ext cx="1" cy="1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777"/>
                  </a:cxn>
                </a:cxnLst>
                <a:rect l="0" t="0" r="r" b="b"/>
                <a:pathLst>
                  <a:path h="777">
                    <a:moveTo>
                      <a:pt x="0" y="0"/>
                    </a:moveTo>
                    <a:lnTo>
                      <a:pt x="0" y="0"/>
                    </a:lnTo>
                    <a:lnTo>
                      <a:pt x="0" y="777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Freeform 42"/>
              <p:cNvSpPr>
                <a:spLocks/>
              </p:cNvSpPr>
              <p:nvPr/>
            </p:nvSpPr>
            <p:spPr bwMode="auto">
              <a:xfrm>
                <a:off x="1464" y="1813"/>
                <a:ext cx="611" cy="637"/>
              </a:xfrm>
              <a:custGeom>
                <a:avLst/>
                <a:gdLst/>
                <a:ahLst/>
                <a:cxnLst>
                  <a:cxn ang="0">
                    <a:pos x="3230" y="0"/>
                  </a:cxn>
                  <a:cxn ang="0">
                    <a:pos x="0" y="0"/>
                  </a:cxn>
                  <a:cxn ang="0">
                    <a:pos x="0" y="2526"/>
                  </a:cxn>
                </a:cxnLst>
                <a:rect l="0" t="0" r="r" b="b"/>
                <a:pathLst>
                  <a:path w="3230" h="2526">
                    <a:moveTo>
                      <a:pt x="3230" y="0"/>
                    </a:moveTo>
                    <a:lnTo>
                      <a:pt x="0" y="0"/>
                    </a:lnTo>
                    <a:lnTo>
                      <a:pt x="0" y="2526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Freeform 43"/>
              <p:cNvSpPr>
                <a:spLocks/>
              </p:cNvSpPr>
              <p:nvPr/>
            </p:nvSpPr>
            <p:spPr bwMode="auto">
              <a:xfrm>
                <a:off x="3539" y="930"/>
                <a:ext cx="1" cy="196"/>
              </a:xfrm>
              <a:custGeom>
                <a:avLst/>
                <a:gdLst/>
                <a:ahLst/>
                <a:cxnLst>
                  <a:cxn ang="0">
                    <a:pos x="0" y="777"/>
                  </a:cxn>
                  <a:cxn ang="0">
                    <a:pos x="0" y="777"/>
                  </a:cxn>
                  <a:cxn ang="0">
                    <a:pos x="0" y="0"/>
                  </a:cxn>
                </a:cxnLst>
                <a:rect l="0" t="0" r="r" b="b"/>
                <a:pathLst>
                  <a:path h="777">
                    <a:moveTo>
                      <a:pt x="0" y="777"/>
                    </a:moveTo>
                    <a:lnTo>
                      <a:pt x="0" y="777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Freeform 44"/>
              <p:cNvSpPr>
                <a:spLocks/>
              </p:cNvSpPr>
              <p:nvPr/>
            </p:nvSpPr>
            <p:spPr bwMode="auto">
              <a:xfrm>
                <a:off x="3199" y="2107"/>
                <a:ext cx="254" cy="196"/>
              </a:xfrm>
              <a:custGeom>
                <a:avLst/>
                <a:gdLst/>
                <a:ahLst/>
                <a:cxnLst>
                  <a:cxn ang="0">
                    <a:pos x="1344" y="777"/>
                  </a:cxn>
                  <a:cxn ang="0">
                    <a:pos x="0" y="777"/>
                  </a:cxn>
                  <a:cxn ang="0">
                    <a:pos x="0" y="0"/>
                  </a:cxn>
                </a:cxnLst>
                <a:rect l="0" t="0" r="r" b="b"/>
                <a:pathLst>
                  <a:path w="1344" h="777">
                    <a:moveTo>
                      <a:pt x="1344" y="777"/>
                    </a:moveTo>
                    <a:lnTo>
                      <a:pt x="0" y="777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Freeform 45"/>
              <p:cNvSpPr>
                <a:spLocks/>
              </p:cNvSpPr>
              <p:nvPr/>
            </p:nvSpPr>
            <p:spPr bwMode="auto">
              <a:xfrm>
                <a:off x="2075" y="1224"/>
                <a:ext cx="1386" cy="589"/>
              </a:xfrm>
              <a:custGeom>
                <a:avLst/>
                <a:gdLst/>
                <a:ahLst/>
                <a:cxnLst>
                  <a:cxn ang="0">
                    <a:pos x="7327" y="0"/>
                  </a:cxn>
                  <a:cxn ang="0">
                    <a:pos x="0" y="0"/>
                  </a:cxn>
                  <a:cxn ang="0">
                    <a:pos x="0" y="2332"/>
                  </a:cxn>
                </a:cxnLst>
                <a:rect l="0" t="0" r="r" b="b"/>
                <a:pathLst>
                  <a:path w="7327" h="2332">
                    <a:moveTo>
                      <a:pt x="7327" y="0"/>
                    </a:moveTo>
                    <a:lnTo>
                      <a:pt x="0" y="0"/>
                    </a:lnTo>
                    <a:lnTo>
                      <a:pt x="0" y="2332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Freeform 46"/>
              <p:cNvSpPr>
                <a:spLocks/>
              </p:cNvSpPr>
              <p:nvPr/>
            </p:nvSpPr>
            <p:spPr bwMode="auto">
              <a:xfrm>
                <a:off x="3461" y="1224"/>
                <a:ext cx="16" cy="295"/>
              </a:xfrm>
              <a:custGeom>
                <a:avLst/>
                <a:gdLst/>
                <a:ahLst/>
                <a:cxnLst>
                  <a:cxn ang="0">
                    <a:pos x="86" y="1166"/>
                  </a:cxn>
                  <a:cxn ang="0">
                    <a:pos x="0" y="1166"/>
                  </a:cxn>
                  <a:cxn ang="0">
                    <a:pos x="0" y="0"/>
                  </a:cxn>
                </a:cxnLst>
                <a:rect l="0" t="0" r="r" b="b"/>
                <a:pathLst>
                  <a:path w="86" h="1166">
                    <a:moveTo>
                      <a:pt x="86" y="1166"/>
                    </a:moveTo>
                    <a:lnTo>
                      <a:pt x="0" y="1166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Freeform 47"/>
              <p:cNvSpPr>
                <a:spLocks/>
              </p:cNvSpPr>
              <p:nvPr/>
            </p:nvSpPr>
            <p:spPr bwMode="auto">
              <a:xfrm>
                <a:off x="3199" y="1911"/>
                <a:ext cx="1247" cy="196"/>
              </a:xfrm>
              <a:custGeom>
                <a:avLst/>
                <a:gdLst/>
                <a:ahLst/>
                <a:cxnLst>
                  <a:cxn ang="0">
                    <a:pos x="1604" y="0"/>
                  </a:cxn>
                  <a:cxn ang="0">
                    <a:pos x="0" y="0"/>
                  </a:cxn>
                  <a:cxn ang="0">
                    <a:pos x="0" y="778"/>
                  </a:cxn>
                </a:cxnLst>
                <a:rect l="0" t="0" r="r" b="b"/>
                <a:pathLst>
                  <a:path w="1604" h="778">
                    <a:moveTo>
                      <a:pt x="1604" y="0"/>
                    </a:moveTo>
                    <a:lnTo>
                      <a:pt x="0" y="0"/>
                    </a:lnTo>
                    <a:lnTo>
                      <a:pt x="0" y="778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Freeform 48"/>
              <p:cNvSpPr>
                <a:spLocks/>
              </p:cNvSpPr>
              <p:nvPr/>
            </p:nvSpPr>
            <p:spPr bwMode="auto">
              <a:xfrm>
                <a:off x="2793" y="2401"/>
                <a:ext cx="706" cy="294"/>
              </a:xfrm>
              <a:custGeom>
                <a:avLst/>
                <a:gdLst/>
                <a:ahLst/>
                <a:cxnLst>
                  <a:cxn ang="0">
                    <a:pos x="6612" y="1166"/>
                  </a:cxn>
                  <a:cxn ang="0">
                    <a:pos x="0" y="1166"/>
                  </a:cxn>
                  <a:cxn ang="0">
                    <a:pos x="0" y="0"/>
                  </a:cxn>
                </a:cxnLst>
                <a:rect l="0" t="0" r="r" b="b"/>
                <a:pathLst>
                  <a:path w="6612" h="1166">
                    <a:moveTo>
                      <a:pt x="6612" y="1166"/>
                    </a:moveTo>
                    <a:lnTo>
                      <a:pt x="0" y="1166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Line 49"/>
              <p:cNvSpPr>
                <a:spLocks noChangeShapeType="1"/>
              </p:cNvSpPr>
              <p:nvPr/>
            </p:nvSpPr>
            <p:spPr bwMode="auto">
              <a:xfrm>
                <a:off x="1418" y="2965"/>
                <a:ext cx="26" cy="1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Freeform 50"/>
              <p:cNvSpPr>
                <a:spLocks/>
              </p:cNvSpPr>
              <p:nvPr/>
            </p:nvSpPr>
            <p:spPr bwMode="auto">
              <a:xfrm>
                <a:off x="2793" y="2107"/>
                <a:ext cx="406" cy="294"/>
              </a:xfrm>
              <a:custGeom>
                <a:avLst/>
                <a:gdLst/>
                <a:ahLst/>
                <a:cxnLst>
                  <a:cxn ang="0">
                    <a:pos x="2146" y="0"/>
                  </a:cxn>
                  <a:cxn ang="0">
                    <a:pos x="0" y="0"/>
                  </a:cxn>
                  <a:cxn ang="0">
                    <a:pos x="0" y="1165"/>
                  </a:cxn>
                </a:cxnLst>
                <a:rect l="0" t="0" r="r" b="b"/>
                <a:pathLst>
                  <a:path w="2146" h="1165">
                    <a:moveTo>
                      <a:pt x="2146" y="0"/>
                    </a:moveTo>
                    <a:lnTo>
                      <a:pt x="0" y="0"/>
                    </a:lnTo>
                    <a:lnTo>
                      <a:pt x="0" y="1165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Freeform 51"/>
              <p:cNvSpPr>
                <a:spLocks/>
              </p:cNvSpPr>
              <p:nvPr/>
            </p:nvSpPr>
            <p:spPr bwMode="auto">
              <a:xfrm>
                <a:off x="1444" y="2965"/>
                <a:ext cx="410" cy="515"/>
              </a:xfrm>
              <a:custGeom>
                <a:avLst/>
                <a:gdLst/>
                <a:ahLst/>
                <a:cxnLst>
                  <a:cxn ang="0">
                    <a:pos x="2168" y="2040"/>
                  </a:cxn>
                  <a:cxn ang="0">
                    <a:pos x="0" y="2040"/>
                  </a:cxn>
                  <a:cxn ang="0">
                    <a:pos x="0" y="0"/>
                  </a:cxn>
                </a:cxnLst>
                <a:rect l="0" t="0" r="r" b="b"/>
                <a:pathLst>
                  <a:path w="2168" h="2040">
                    <a:moveTo>
                      <a:pt x="2168" y="2040"/>
                    </a:moveTo>
                    <a:lnTo>
                      <a:pt x="0" y="2040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Freeform 52"/>
              <p:cNvSpPr>
                <a:spLocks/>
              </p:cNvSpPr>
              <p:nvPr/>
            </p:nvSpPr>
            <p:spPr bwMode="auto">
              <a:xfrm>
                <a:off x="1444" y="2450"/>
                <a:ext cx="20" cy="515"/>
              </a:xfrm>
              <a:custGeom>
                <a:avLst/>
                <a:gdLst/>
                <a:ahLst/>
                <a:cxnLst>
                  <a:cxn ang="0">
                    <a:pos x="108" y="0"/>
                  </a:cxn>
                  <a:cxn ang="0">
                    <a:pos x="0" y="0"/>
                  </a:cxn>
                  <a:cxn ang="0">
                    <a:pos x="0" y="2040"/>
                  </a:cxn>
                </a:cxnLst>
                <a:rect l="0" t="0" r="r" b="b"/>
                <a:pathLst>
                  <a:path w="108" h="2040">
                    <a:moveTo>
                      <a:pt x="108" y="0"/>
                    </a:moveTo>
                    <a:lnTo>
                      <a:pt x="0" y="0"/>
                    </a:lnTo>
                    <a:lnTo>
                      <a:pt x="0" y="204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Freeform 53"/>
              <p:cNvSpPr>
                <a:spLocks/>
              </p:cNvSpPr>
              <p:nvPr/>
            </p:nvSpPr>
            <p:spPr bwMode="auto">
              <a:xfrm>
                <a:off x="1464" y="2450"/>
                <a:ext cx="1" cy="637"/>
              </a:xfrm>
              <a:custGeom>
                <a:avLst/>
                <a:gdLst/>
                <a:ahLst/>
                <a:cxnLst>
                  <a:cxn ang="0">
                    <a:pos x="0" y="2525"/>
                  </a:cxn>
                  <a:cxn ang="0">
                    <a:pos x="0" y="2525"/>
                  </a:cxn>
                  <a:cxn ang="0">
                    <a:pos x="0" y="0"/>
                  </a:cxn>
                </a:cxnLst>
                <a:rect l="0" t="0" r="r" b="b"/>
                <a:pathLst>
                  <a:path h="2525">
                    <a:moveTo>
                      <a:pt x="0" y="2525"/>
                    </a:moveTo>
                    <a:lnTo>
                      <a:pt x="0" y="2525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Freeform 54"/>
              <p:cNvSpPr>
                <a:spLocks/>
              </p:cNvSpPr>
              <p:nvPr/>
            </p:nvSpPr>
            <p:spPr bwMode="auto">
              <a:xfrm>
                <a:off x="2075" y="1813"/>
                <a:ext cx="718" cy="588"/>
              </a:xfrm>
              <a:custGeom>
                <a:avLst/>
                <a:gdLst/>
                <a:ahLst/>
                <a:cxnLst>
                  <a:cxn ang="0">
                    <a:pos x="3793" y="2331"/>
                  </a:cxn>
                  <a:cxn ang="0">
                    <a:pos x="0" y="2331"/>
                  </a:cxn>
                  <a:cxn ang="0">
                    <a:pos x="0" y="0"/>
                  </a:cxn>
                </a:cxnLst>
                <a:rect l="0" t="0" r="r" b="b"/>
                <a:pathLst>
                  <a:path w="3793" h="2331">
                    <a:moveTo>
                      <a:pt x="3793" y="2331"/>
                    </a:moveTo>
                    <a:lnTo>
                      <a:pt x="0" y="2331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" name="Freeform 55"/>
              <p:cNvSpPr>
                <a:spLocks/>
              </p:cNvSpPr>
              <p:nvPr/>
            </p:nvSpPr>
            <p:spPr bwMode="auto">
              <a:xfrm>
                <a:off x="3461" y="930"/>
                <a:ext cx="78" cy="294"/>
              </a:xfrm>
              <a:custGeom>
                <a:avLst/>
                <a:gdLst/>
                <a:ahLst/>
                <a:cxnLst>
                  <a:cxn ang="0">
                    <a:pos x="411" y="0"/>
                  </a:cxn>
                  <a:cxn ang="0">
                    <a:pos x="0" y="0"/>
                  </a:cxn>
                  <a:cxn ang="0">
                    <a:pos x="0" y="1165"/>
                  </a:cxn>
                </a:cxnLst>
                <a:rect l="0" t="0" r="r" b="b"/>
                <a:pathLst>
                  <a:path w="411" h="1165">
                    <a:moveTo>
                      <a:pt x="411" y="0"/>
                    </a:moveTo>
                    <a:lnTo>
                      <a:pt x="0" y="0"/>
                    </a:lnTo>
                    <a:lnTo>
                      <a:pt x="0" y="1165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Rectangle 56"/>
              <p:cNvSpPr>
                <a:spLocks noChangeArrowheads="1"/>
              </p:cNvSpPr>
              <p:nvPr/>
            </p:nvSpPr>
            <p:spPr bwMode="auto">
              <a:xfrm>
                <a:off x="3497" y="1476"/>
                <a:ext cx="426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sz="12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Phylogroup</a:t>
                </a:r>
                <a:r>
                  <a:rPr lang="es-ES" sz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s-ES" sz="12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es-E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4" name="Rectangle 57"/>
              <p:cNvSpPr>
                <a:spLocks noChangeArrowheads="1"/>
              </p:cNvSpPr>
              <p:nvPr/>
            </p:nvSpPr>
            <p:spPr bwMode="auto">
              <a:xfrm>
                <a:off x="4420" y="2264"/>
                <a:ext cx="435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sz="12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Phylogroup</a:t>
                </a:r>
                <a:r>
                  <a:rPr lang="es-ES" sz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s-ES" sz="12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lang="es-E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" name="Rectangle 58"/>
              <p:cNvSpPr>
                <a:spLocks noChangeArrowheads="1"/>
              </p:cNvSpPr>
              <p:nvPr/>
            </p:nvSpPr>
            <p:spPr bwMode="auto">
              <a:xfrm>
                <a:off x="3596" y="2635"/>
                <a:ext cx="422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sz="12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Phylogroup</a:t>
                </a:r>
                <a:r>
                  <a:rPr lang="es-ES" sz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s-ES" sz="12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es-E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Rectangle 59"/>
              <p:cNvSpPr>
                <a:spLocks noChangeArrowheads="1"/>
              </p:cNvSpPr>
              <p:nvPr/>
            </p:nvSpPr>
            <p:spPr bwMode="auto">
              <a:xfrm>
                <a:off x="3558" y="692"/>
                <a:ext cx="465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sz="12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Phylogroup</a:t>
                </a:r>
                <a:r>
                  <a:rPr lang="es-ES" sz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s-ES" sz="12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B1</a:t>
                </a:r>
                <a:endParaRPr lang="es-E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Rectangle 60"/>
              <p:cNvSpPr>
                <a:spLocks noChangeArrowheads="1"/>
              </p:cNvSpPr>
              <p:nvPr/>
            </p:nvSpPr>
            <p:spPr bwMode="auto">
              <a:xfrm>
                <a:off x="3558" y="1084"/>
                <a:ext cx="43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sz="12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Phylogroup</a:t>
                </a:r>
                <a:r>
                  <a:rPr lang="es-ES" sz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s-ES" sz="12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s-E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Rectangle 62"/>
              <p:cNvSpPr>
                <a:spLocks noChangeArrowheads="1"/>
              </p:cNvSpPr>
              <p:nvPr/>
            </p:nvSpPr>
            <p:spPr bwMode="auto">
              <a:xfrm>
                <a:off x="4616" y="1859"/>
                <a:ext cx="465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sz="12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Phylogroup</a:t>
                </a:r>
                <a:r>
                  <a:rPr lang="es-ES" sz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s-ES" sz="12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B2</a:t>
                </a:r>
                <a:endParaRPr lang="es-E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Rectangle 63"/>
              <p:cNvSpPr>
                <a:spLocks noChangeArrowheads="1"/>
              </p:cNvSpPr>
              <p:nvPr/>
            </p:nvSpPr>
            <p:spPr bwMode="auto">
              <a:xfrm>
                <a:off x="1572" y="3021"/>
                <a:ext cx="43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sz="12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Phylogroup</a:t>
                </a:r>
                <a:r>
                  <a:rPr lang="es-ES" sz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s-ES" sz="12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es-E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1" name="Rectangle 65"/>
              <p:cNvSpPr>
                <a:spLocks noChangeArrowheads="1"/>
              </p:cNvSpPr>
              <p:nvPr/>
            </p:nvSpPr>
            <p:spPr bwMode="auto">
              <a:xfrm>
                <a:off x="1973" y="1637"/>
                <a:ext cx="38" cy="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sz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s-ES" sz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Rectangle 66"/>
              <p:cNvSpPr>
                <a:spLocks noChangeArrowheads="1"/>
              </p:cNvSpPr>
              <p:nvPr/>
            </p:nvSpPr>
            <p:spPr bwMode="auto">
              <a:xfrm>
                <a:off x="2708" y="2294"/>
                <a:ext cx="38" cy="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sz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s-ES" sz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3" name="Rectangle 68"/>
              <p:cNvSpPr>
                <a:spLocks noChangeArrowheads="1"/>
              </p:cNvSpPr>
              <p:nvPr/>
            </p:nvSpPr>
            <p:spPr bwMode="auto">
              <a:xfrm>
                <a:off x="3358" y="1076"/>
                <a:ext cx="38" cy="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sz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s-ES" sz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4" name="93 Flecha doblada hacia arriba"/>
            <p:cNvSpPr/>
            <p:nvPr/>
          </p:nvSpPr>
          <p:spPr>
            <a:xfrm>
              <a:off x="3392314" y="3816914"/>
              <a:ext cx="5586182" cy="2290457"/>
            </a:xfrm>
            <a:prstGeom prst="bentUpArrow">
              <a:avLst>
                <a:gd name="adj1" fmla="val 20060"/>
                <a:gd name="adj2" fmla="val 21554"/>
                <a:gd name="adj3" fmla="val 27319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94 Rectángulo"/>
            <p:cNvSpPr/>
            <p:nvPr/>
          </p:nvSpPr>
          <p:spPr>
            <a:xfrm>
              <a:off x="3988745" y="5603316"/>
              <a:ext cx="490285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argC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CysS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entF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envC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fabB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glgX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glmU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gltS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menA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mnmC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</a:t>
              </a:r>
            </a:p>
            <a:p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moaB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nagC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 smtClean="0">
                  <a:latin typeface="Times New Roman" pitchFamily="18" charset="0"/>
                  <a:cs typeface="Times New Roman" pitchFamily="18" charset="0"/>
                </a:rPr>
                <a:t>nagE</a:t>
              </a:r>
              <a:r>
                <a:rPr lang="es-ES" sz="1200" dirty="0" smtClean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polA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pps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secY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thrS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uuuP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uvrA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uvrD</a:t>
              </a:r>
              <a:endParaRPr lang="es-E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99 Flecha doblada"/>
            <p:cNvSpPr/>
            <p:nvPr/>
          </p:nvSpPr>
          <p:spPr>
            <a:xfrm>
              <a:off x="3392314" y="1497795"/>
              <a:ext cx="2212621" cy="3599804"/>
            </a:xfrm>
            <a:prstGeom prst="bentArrow">
              <a:avLst>
                <a:gd name="adj1" fmla="val 21303"/>
                <a:gd name="adj2" fmla="val 18908"/>
                <a:gd name="adj3" fmla="val 27856"/>
                <a:gd name="adj4" fmla="val 25099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100 CuadroTexto"/>
            <p:cNvSpPr txBox="1"/>
            <p:nvPr/>
          </p:nvSpPr>
          <p:spPr>
            <a:xfrm>
              <a:off x="3384283" y="4764651"/>
              <a:ext cx="5294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inaA</a:t>
              </a:r>
              <a:endParaRPr lang="es-E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93 Flecha doblada hacia arriba">
              <a:extLst>
                <a:ext uri="{FF2B5EF4-FFF2-40B4-BE49-F238E27FC236}">
                  <a16:creationId xmlns="" xmlns:a16="http://schemas.microsoft.com/office/drawing/2014/main" id="{45911E84-BC3A-4AEE-89D2-29532F3979F7}"/>
                </a:ext>
              </a:extLst>
            </p:cNvPr>
            <p:cNvSpPr/>
            <p:nvPr/>
          </p:nvSpPr>
          <p:spPr>
            <a:xfrm>
              <a:off x="3881559" y="4641935"/>
              <a:ext cx="3260588" cy="884224"/>
            </a:xfrm>
            <a:prstGeom prst="bentUpArrow">
              <a:avLst>
                <a:gd name="adj1" fmla="val 49968"/>
                <a:gd name="adj2" fmla="val 43227"/>
                <a:gd name="adj3" fmla="val 35838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96 Rectángulo"/>
            <p:cNvSpPr/>
            <p:nvPr/>
          </p:nvSpPr>
          <p:spPr>
            <a:xfrm>
              <a:off x="3863093" y="5107243"/>
              <a:ext cx="3280796" cy="3434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adrA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cydA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gltA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malQ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malZ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mukB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pheT</a:t>
              </a:r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s-ES" sz="1200" dirty="0" err="1">
                  <a:latin typeface="Times New Roman" pitchFamily="18" charset="0"/>
                  <a:cs typeface="Times New Roman" pitchFamily="18" charset="0"/>
                </a:rPr>
                <a:t>tyrS</a:t>
              </a:r>
              <a:endParaRPr lang="es-E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" name="CuadroTexto 1"/>
            <p:cNvSpPr txBox="1"/>
            <p:nvPr/>
          </p:nvSpPr>
          <p:spPr>
            <a:xfrm>
              <a:off x="2754498" y="6056257"/>
              <a:ext cx="8945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>
                  <a:latin typeface="Times New Roman" pitchFamily="18" charset="0"/>
                  <a:cs typeface="Times New Roman" pitchFamily="18" charset="0"/>
                </a:rPr>
                <a:t>MRCA</a:t>
              </a:r>
            </a:p>
          </p:txBody>
        </p:sp>
      </p:grp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481264" y="5458551"/>
            <a:ext cx="1137036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Figure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S6. Ancestral recombination detected between the different </a:t>
            </a: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E. coli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phylogroups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presumptively identified genes as results of ancestral </a:t>
            </a:r>
            <a:r>
              <a:rPr lang="en-US" sz="1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recombinations</a:t>
            </a:r>
            <a:r>
              <a:rPr lang="en-US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were inferred using  </a:t>
            </a:r>
            <a:r>
              <a:rPr lang="en-US" sz="1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Gubbins</a:t>
            </a:r>
            <a:r>
              <a:rPr lang="en-US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and </a:t>
            </a:r>
            <a:r>
              <a:rPr lang="en-US" sz="1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FastGEAR</a:t>
            </a:r>
            <a:r>
              <a:rPr lang="en-US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program. This recombinant genes were confirmed by </a:t>
            </a:r>
            <a:r>
              <a:rPr lang="en-US" sz="1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pylogenetic</a:t>
            </a:r>
            <a:r>
              <a:rPr lang="en-US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approach based on the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inconsistency </a:t>
            </a:r>
            <a:r>
              <a:rPr lang="en-US" sz="1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between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the topology of the single gene tree and the </a:t>
            </a:r>
            <a:r>
              <a:rPr lang="en-GB" sz="1200" i="1" dirty="0" smtClean="0"/>
              <a:t>E. coli</a:t>
            </a:r>
            <a:r>
              <a:rPr lang="en-GB" sz="1200" dirty="0" smtClean="0"/>
              <a:t>-core genome tree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Arrows show the defection from donor to receptor. MCRA was cryptic clade I.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92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147</Words>
  <Application>Microsoft Office PowerPoint</Application>
  <PresentationFormat>Custom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PowerPoint Presentation</vt:lpstr>
    </vt:vector>
  </TitlesOfParts>
  <Company>Comunidad de Madrid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Consejeria de Sanidad</dc:creator>
  <cp:lastModifiedBy>Colonia, Norbeliza</cp:lastModifiedBy>
  <cp:revision>13</cp:revision>
  <dcterms:created xsi:type="dcterms:W3CDTF">2018-05-21T07:52:22Z</dcterms:created>
  <dcterms:modified xsi:type="dcterms:W3CDTF">2019-11-30T00:07:11Z</dcterms:modified>
</cp:coreProperties>
</file>