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6"/>
  </p:notesMasterIdLst>
  <p:sldIdLst>
    <p:sldId id="1040" r:id="rId2"/>
    <p:sldId id="1038" r:id="rId3"/>
    <p:sldId id="974" r:id="rId4"/>
    <p:sldId id="1039" r:id="rId5"/>
  </p:sldIdLst>
  <p:sldSz cx="9902825" cy="6858000"/>
  <p:notesSz cx="7010400" cy="92964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C5BCD"/>
    <a:srgbClr val="F09F34"/>
    <a:srgbClr val="3AE64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150" autoAdjust="0"/>
    <p:restoredTop sz="96374" autoAdjust="0"/>
  </p:normalViewPr>
  <p:slideViewPr>
    <p:cSldViewPr snapToGrid="0">
      <p:cViewPr varScale="1">
        <p:scale>
          <a:sx n="97" d="100"/>
          <a:sy n="97" d="100"/>
        </p:scale>
        <p:origin x="120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37840" cy="466434"/>
          </a:xfrm>
          <a:prstGeom prst="rect">
            <a:avLst/>
          </a:prstGeom>
        </p:spPr>
        <p:txBody>
          <a:bodyPr vert="horz" lIns="92446" tIns="46223" rIns="92446" bIns="46223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9" y="0"/>
            <a:ext cx="3037840" cy="466434"/>
          </a:xfrm>
          <a:prstGeom prst="rect">
            <a:avLst/>
          </a:prstGeom>
        </p:spPr>
        <p:txBody>
          <a:bodyPr vert="horz" lIns="92446" tIns="46223" rIns="92446" bIns="46223" rtlCol="0"/>
          <a:lstStyle>
            <a:lvl1pPr algn="r">
              <a:defRPr sz="1200"/>
            </a:lvl1pPr>
          </a:lstStyle>
          <a:p>
            <a:fld id="{2B1D4362-43FD-462A-960A-08163E26CCE1}" type="datetimeFigureOut">
              <a:rPr lang="en-US" smtClean="0"/>
              <a:t>1/6/2020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39838" y="1162050"/>
            <a:ext cx="4530725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446" tIns="46223" rIns="92446" bIns="46223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1" y="4473892"/>
            <a:ext cx="5608320" cy="3660458"/>
          </a:xfrm>
          <a:prstGeom prst="rect">
            <a:avLst/>
          </a:prstGeom>
        </p:spPr>
        <p:txBody>
          <a:bodyPr vert="horz" lIns="92446" tIns="46223" rIns="92446" bIns="46223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829968"/>
            <a:ext cx="3037840" cy="466433"/>
          </a:xfrm>
          <a:prstGeom prst="rect">
            <a:avLst/>
          </a:prstGeom>
        </p:spPr>
        <p:txBody>
          <a:bodyPr vert="horz" lIns="92446" tIns="46223" rIns="92446" bIns="46223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9" y="8829968"/>
            <a:ext cx="3037840" cy="466433"/>
          </a:xfrm>
          <a:prstGeom prst="rect">
            <a:avLst/>
          </a:prstGeom>
        </p:spPr>
        <p:txBody>
          <a:bodyPr vert="horz" lIns="92446" tIns="46223" rIns="92446" bIns="46223" rtlCol="0" anchor="b"/>
          <a:lstStyle>
            <a:lvl1pPr algn="r">
              <a:defRPr sz="1200"/>
            </a:lvl1pPr>
          </a:lstStyle>
          <a:p>
            <a:fld id="{FE6E189D-69A2-4713-A913-49508DDAEF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12344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24458" eaLnBrk="0" fontAlgn="base" hangingPunct="0">
              <a:spcBef>
                <a:spcPct val="30000"/>
              </a:spcBef>
              <a:spcAft>
                <a:spcPct val="0"/>
              </a:spcAft>
              <a:defRPr/>
            </a:pPr>
            <a:r>
              <a:rPr lang="en-US" sz="800" b="1" dirty="0"/>
              <a:t>File Name: Combined_SAM2plusSAM3_Total28PKS_RmDuplicatedSpecies_cr_Nucl_Final_LocusTag_mafft_IQtreefile_Revised.NWK</a:t>
            </a:r>
          </a:p>
          <a:p>
            <a:pPr defTabSz="924458" eaLnBrk="0" fontAlgn="base" hangingPunct="0">
              <a:spcBef>
                <a:spcPct val="30000"/>
              </a:spcBef>
              <a:spcAft>
                <a:spcPct val="0"/>
              </a:spcAft>
              <a:defRPr/>
            </a:pPr>
            <a:r>
              <a:rPr lang="en-US" sz="800" b="1" dirty="0"/>
              <a:t>(G:\</a:t>
            </a:r>
            <a:r>
              <a:rPr lang="en-US" sz="800" b="1" dirty="0" err="1"/>
              <a:t>Hye-Seon_Manuscript_USDA</a:t>
            </a:r>
            <a:r>
              <a:rPr lang="en-US" sz="800" b="1" dirty="0"/>
              <a:t>\</a:t>
            </a:r>
            <a:r>
              <a:rPr lang="en-US" sz="800" b="1" dirty="0" err="1"/>
              <a:t>Hye-Seon_SAM_paper</a:t>
            </a:r>
            <a:r>
              <a:rPr lang="en-US" sz="800" b="1" dirty="0"/>
              <a:t>\21_SAM_cluster_geneContent_CodeMLconfrimed_LocusTagPKS_1105_18)</a:t>
            </a:r>
          </a:p>
          <a:p>
            <a:pPr defTabSz="924458" eaLnBrk="0" fontAlgn="base" hangingPunct="0">
              <a:spcBef>
                <a:spcPct val="30000"/>
              </a:spcBef>
              <a:spcAft>
                <a:spcPct val="0"/>
              </a:spcAft>
              <a:defRPr/>
            </a:pPr>
            <a:endParaRPr lang="en-US" sz="800" b="1" dirty="0"/>
          </a:p>
          <a:p>
            <a:pPr marL="231115" indent="-231115" defTabSz="924458" eaLnBrk="0" fontAlgn="base" hangingPunct="0">
              <a:spcBef>
                <a:spcPct val="30000"/>
              </a:spcBef>
              <a:spcAft>
                <a:spcPct val="0"/>
              </a:spcAft>
              <a:buFontTx/>
              <a:buAutoNum type="arabicPeriod"/>
              <a:defRPr/>
            </a:pPr>
            <a:r>
              <a:rPr lang="en-US" sz="800" b="1" dirty="0"/>
              <a:t>In contrast to SAM1 gene cluster, SAM2 cluster has relatively wide distribution. </a:t>
            </a:r>
          </a:p>
          <a:p>
            <a:pPr marL="231115" indent="-231115" defTabSz="924458" eaLnBrk="0" fontAlgn="base" hangingPunct="0">
              <a:spcBef>
                <a:spcPct val="30000"/>
              </a:spcBef>
              <a:spcAft>
                <a:spcPct val="0"/>
              </a:spcAft>
              <a:buFontTx/>
              <a:buAutoNum type="arabicPeriod"/>
              <a:defRPr/>
            </a:pPr>
            <a:r>
              <a:rPr lang="en-US" sz="800" b="1" dirty="0"/>
              <a:t>Unlike SAM1 gene cluster, SAM2 gene cluster consist of 7 genes including PKS, AT, SDR.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867758A-37B8-48D4-89B5-940D0887A557}" type="slidenum">
              <a:rPr lang="en-US" smtClean="0"/>
              <a:pPr>
                <a:defRPr/>
              </a:pPr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99193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31115" indent="-231115">
              <a:buAutoNum type="arabicPeriod"/>
            </a:pPr>
            <a:r>
              <a:rPr lang="en-US" sz="800" b="1" dirty="0"/>
              <a:t>Similar to SAM1 gene cluster, SAM3 cluster has narrow distribution with 6 genes including PKS, AT, SDR.</a:t>
            </a:r>
          </a:p>
          <a:p>
            <a:endParaRPr lang="en-US" sz="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867758A-37B8-48D4-89B5-940D0887A557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859173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24458" eaLnBrk="0" fontAlgn="base" hangingPunct="0">
              <a:spcBef>
                <a:spcPct val="30000"/>
              </a:spcBef>
              <a:spcAft>
                <a:spcPct val="0"/>
              </a:spcAft>
              <a:defRPr/>
            </a:pPr>
            <a:r>
              <a:rPr lang="en-US" sz="800" b="1" dirty="0"/>
              <a:t>File Name: Combined_SAM2plusSAM3_Total28PKS_RmDuplicatedSpecies_cr_Nucl_Final_LocusTag_mafft_IQtreefile_Revised.NWK</a:t>
            </a:r>
          </a:p>
          <a:p>
            <a:pPr defTabSz="924458" eaLnBrk="0" fontAlgn="base" hangingPunct="0">
              <a:spcBef>
                <a:spcPct val="30000"/>
              </a:spcBef>
              <a:spcAft>
                <a:spcPct val="0"/>
              </a:spcAft>
              <a:defRPr/>
            </a:pPr>
            <a:r>
              <a:rPr lang="en-US" sz="800" b="1" dirty="0"/>
              <a:t>(G:\</a:t>
            </a:r>
            <a:r>
              <a:rPr lang="en-US" sz="800" b="1" dirty="0" err="1"/>
              <a:t>Hye-Seon_Manuscript_USDA</a:t>
            </a:r>
            <a:r>
              <a:rPr lang="en-US" sz="800" b="1" dirty="0"/>
              <a:t>\</a:t>
            </a:r>
            <a:r>
              <a:rPr lang="en-US" sz="800" b="1" dirty="0" err="1"/>
              <a:t>Hye-Seon_SAM_paper</a:t>
            </a:r>
            <a:r>
              <a:rPr lang="en-US" sz="800" b="1" dirty="0"/>
              <a:t>\21_SAM_cluster_geneContent_CodeMLconfrimed_LocusTagPKS_1105_18)</a:t>
            </a:r>
          </a:p>
          <a:p>
            <a:pPr defTabSz="924458" eaLnBrk="0" fontAlgn="base" hangingPunct="0">
              <a:spcBef>
                <a:spcPct val="30000"/>
              </a:spcBef>
              <a:spcAft>
                <a:spcPct val="0"/>
              </a:spcAft>
              <a:defRPr/>
            </a:pPr>
            <a:endParaRPr lang="en-US" sz="800" b="1" dirty="0"/>
          </a:p>
          <a:p>
            <a:pPr marL="231115" indent="-231115" defTabSz="924458" eaLnBrk="0" fontAlgn="base" hangingPunct="0">
              <a:spcBef>
                <a:spcPct val="30000"/>
              </a:spcBef>
              <a:spcAft>
                <a:spcPct val="0"/>
              </a:spcAft>
              <a:buFontTx/>
              <a:buAutoNum type="arabicPeriod"/>
              <a:defRPr/>
            </a:pPr>
            <a:r>
              <a:rPr lang="en-US" sz="800" b="1" dirty="0"/>
              <a:t>In contrast to SAM1 gene cluster, SAM2 cluster has relatively wide distribution. </a:t>
            </a:r>
          </a:p>
          <a:p>
            <a:pPr marL="231115" indent="-231115" defTabSz="924458" eaLnBrk="0" fontAlgn="base" hangingPunct="0">
              <a:spcBef>
                <a:spcPct val="30000"/>
              </a:spcBef>
              <a:spcAft>
                <a:spcPct val="0"/>
              </a:spcAft>
              <a:buFontTx/>
              <a:buAutoNum type="arabicPeriod"/>
              <a:defRPr/>
            </a:pPr>
            <a:r>
              <a:rPr lang="en-US" sz="800" b="1" dirty="0"/>
              <a:t>Unlike SAM1 gene cluster, SAM2 gene cluster consist of 7 genes including PKS, AT, SDR.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867758A-37B8-48D4-89B5-940D0887A557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737005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24458" eaLnBrk="0" fontAlgn="base" hangingPunct="0">
              <a:spcBef>
                <a:spcPct val="30000"/>
              </a:spcBef>
              <a:spcAft>
                <a:spcPct val="0"/>
              </a:spcAft>
              <a:defRPr/>
            </a:pPr>
            <a:r>
              <a:rPr lang="en-US" sz="800" b="1" dirty="0"/>
              <a:t>File Name: Combined_SAM2plusSAM3_Total28PKS_RmDuplicatedSpecies_cr_Nucl_Final_LocusTag_mafft_IQtreefile_Revised.NWK</a:t>
            </a:r>
          </a:p>
          <a:p>
            <a:pPr defTabSz="924458" eaLnBrk="0" fontAlgn="base" hangingPunct="0">
              <a:spcBef>
                <a:spcPct val="30000"/>
              </a:spcBef>
              <a:spcAft>
                <a:spcPct val="0"/>
              </a:spcAft>
              <a:defRPr/>
            </a:pPr>
            <a:r>
              <a:rPr lang="en-US" sz="800" b="1" dirty="0"/>
              <a:t>(G:\</a:t>
            </a:r>
            <a:r>
              <a:rPr lang="en-US" sz="800" b="1" dirty="0" err="1"/>
              <a:t>Hye-Seon_Manuscript_USDA</a:t>
            </a:r>
            <a:r>
              <a:rPr lang="en-US" sz="800" b="1" dirty="0"/>
              <a:t>\</a:t>
            </a:r>
            <a:r>
              <a:rPr lang="en-US" sz="800" b="1" dirty="0" err="1"/>
              <a:t>Hye-Seon_SAM_paper</a:t>
            </a:r>
            <a:r>
              <a:rPr lang="en-US" sz="800" b="1" dirty="0"/>
              <a:t>\21_SAM_cluster_geneContent_CodeMLconfrimed_LocusTagPKS_1105_18)</a:t>
            </a:r>
          </a:p>
          <a:p>
            <a:pPr defTabSz="924458" eaLnBrk="0" fontAlgn="base" hangingPunct="0">
              <a:spcBef>
                <a:spcPct val="30000"/>
              </a:spcBef>
              <a:spcAft>
                <a:spcPct val="0"/>
              </a:spcAft>
              <a:defRPr/>
            </a:pPr>
            <a:endParaRPr lang="en-US" sz="800" b="1" dirty="0"/>
          </a:p>
          <a:p>
            <a:pPr marL="231115" indent="-231115" defTabSz="924458" eaLnBrk="0" fontAlgn="base" hangingPunct="0">
              <a:spcBef>
                <a:spcPct val="30000"/>
              </a:spcBef>
              <a:spcAft>
                <a:spcPct val="0"/>
              </a:spcAft>
              <a:buFontTx/>
              <a:buAutoNum type="arabicPeriod"/>
              <a:defRPr/>
            </a:pPr>
            <a:r>
              <a:rPr lang="en-US" sz="800" b="1" dirty="0"/>
              <a:t>In contrast to SAM1 gene cluster, SAM2 cluster has relatively wide distribution. </a:t>
            </a:r>
          </a:p>
          <a:p>
            <a:pPr marL="231115" indent="-231115" defTabSz="924458" eaLnBrk="0" fontAlgn="base" hangingPunct="0">
              <a:spcBef>
                <a:spcPct val="30000"/>
              </a:spcBef>
              <a:spcAft>
                <a:spcPct val="0"/>
              </a:spcAft>
              <a:buFontTx/>
              <a:buAutoNum type="arabicPeriod"/>
              <a:defRPr/>
            </a:pPr>
            <a:r>
              <a:rPr lang="en-US" sz="800" b="1" dirty="0"/>
              <a:t>Unlike SAM1 gene cluster, SAM2 gene cluster consist of 7 genes including PKS, AT, SDR.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867758A-37B8-48D4-89B5-940D0887A557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32678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712" y="1122363"/>
            <a:ext cx="8417401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7853" y="3602038"/>
            <a:ext cx="7427119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302C02-274C-485E-9D66-33E5BD5AAB92}" type="datetimeFigureOut">
              <a:rPr lang="en-US" smtClean="0"/>
              <a:t>1/6/2020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6957DF-14E1-4A7F-821F-A39F7774C7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87599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302C02-274C-485E-9D66-33E5BD5AAB92}" type="datetimeFigureOut">
              <a:rPr lang="en-US" smtClean="0"/>
              <a:t>1/6/2020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6957DF-14E1-4A7F-821F-A39F7774C7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33476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6710" y="365125"/>
            <a:ext cx="2135297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0820" y="365125"/>
            <a:ext cx="628210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302C02-274C-485E-9D66-33E5BD5AAB92}" type="datetimeFigureOut">
              <a:rPr lang="en-US" smtClean="0"/>
              <a:t>1/6/2020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6957DF-14E1-4A7F-821F-A39F7774C7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81814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302C02-274C-485E-9D66-33E5BD5AAB92}" type="datetimeFigureOut">
              <a:rPr lang="en-US" smtClean="0"/>
              <a:t>1/6/2020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6957DF-14E1-4A7F-821F-A39F7774C7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23403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662" y="1709740"/>
            <a:ext cx="8541187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662" y="4589465"/>
            <a:ext cx="8541187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302C02-274C-485E-9D66-33E5BD5AAB92}" type="datetimeFigureOut">
              <a:rPr lang="en-US" smtClean="0"/>
              <a:t>1/6/2020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6957DF-14E1-4A7F-821F-A39F7774C7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5806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0819" y="1825625"/>
            <a:ext cx="4208701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3305" y="1825625"/>
            <a:ext cx="4208701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302C02-274C-485E-9D66-33E5BD5AAB92}" type="datetimeFigureOut">
              <a:rPr lang="en-US" smtClean="0"/>
              <a:t>1/6/2020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6957DF-14E1-4A7F-821F-A39F7774C7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67337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109" y="365127"/>
            <a:ext cx="8541187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110" y="1681163"/>
            <a:ext cx="418935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110" y="2505075"/>
            <a:ext cx="418935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3306" y="1681163"/>
            <a:ext cx="420999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3306" y="2505075"/>
            <a:ext cx="420999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302C02-274C-485E-9D66-33E5BD5AAB92}" type="datetimeFigureOut">
              <a:rPr lang="en-US" smtClean="0"/>
              <a:t>1/6/2020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6957DF-14E1-4A7F-821F-A39F7774C7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25797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302C02-274C-485E-9D66-33E5BD5AAB92}" type="datetimeFigureOut">
              <a:rPr lang="en-US" smtClean="0"/>
              <a:t>1/6/2020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6957DF-14E1-4A7F-821F-A39F7774C7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67069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302C02-274C-485E-9D66-33E5BD5AAB92}" type="datetimeFigureOut">
              <a:rPr lang="en-US" smtClean="0"/>
              <a:t>1/6/2020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6957DF-14E1-4A7F-821F-A39F7774C7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25177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109" y="457200"/>
            <a:ext cx="3193919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09991" y="987427"/>
            <a:ext cx="5013305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109" y="2057400"/>
            <a:ext cx="3193919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302C02-274C-485E-9D66-33E5BD5AAB92}" type="datetimeFigureOut">
              <a:rPr lang="en-US" smtClean="0"/>
              <a:t>1/6/2020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6957DF-14E1-4A7F-821F-A39F7774C7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23163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109" y="457200"/>
            <a:ext cx="3193919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09991" y="987427"/>
            <a:ext cx="5013305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109" y="2057400"/>
            <a:ext cx="3193919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302C02-274C-485E-9D66-33E5BD5AAB92}" type="datetimeFigureOut">
              <a:rPr lang="en-US" smtClean="0"/>
              <a:t>1/6/2020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6957DF-14E1-4A7F-821F-A39F7774C7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28514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0819" y="365127"/>
            <a:ext cx="8541187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819" y="1825625"/>
            <a:ext cx="8541187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0819" y="6356352"/>
            <a:ext cx="222813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302C02-274C-485E-9D66-33E5BD5AAB92}" type="datetimeFigureOut">
              <a:rPr lang="en-US" smtClean="0"/>
              <a:t>1/6/2020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0311" y="6356352"/>
            <a:ext cx="33422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3870" y="6356352"/>
            <a:ext cx="222813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6957DF-14E1-4A7F-821F-A39F7774C7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13888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3">
            <a:extLst>
              <a:ext uri="{FF2B5EF4-FFF2-40B4-BE49-F238E27FC236}">
                <a16:creationId xmlns:a16="http://schemas.microsoft.com/office/drawing/2014/main" id="{B3589BAF-0227-4F5C-8031-4834DC4FD2CD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-67899" y="-34507"/>
            <a:ext cx="410368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0" name="TextBox 109"/>
          <p:cNvSpPr txBox="1"/>
          <p:nvPr/>
        </p:nvSpPr>
        <p:spPr>
          <a:xfrm>
            <a:off x="-50174" y="8507"/>
            <a:ext cx="90203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1400" b="1">
                <a:solidFill>
                  <a:srgbClr val="002060"/>
                </a:solidFill>
              </a:defRPr>
            </a:lvl1pPr>
          </a:lstStyle>
          <a:p>
            <a:r>
              <a:rPr lang="en-US" dirty="0"/>
              <a:t>SAM2 cluster</a:t>
            </a:r>
          </a:p>
        </p:txBody>
      </p:sp>
      <p:sp>
        <p:nvSpPr>
          <p:cNvPr id="161" name="TextBox 160">
            <a:extLst>
              <a:ext uri="{FF2B5EF4-FFF2-40B4-BE49-F238E27FC236}">
                <a16:creationId xmlns:a16="http://schemas.microsoft.com/office/drawing/2014/main" id="{4447CEE7-8AF0-4927-BCE7-78D4DC54000D}"/>
              </a:ext>
            </a:extLst>
          </p:cNvPr>
          <p:cNvSpPr txBox="1"/>
          <p:nvPr/>
        </p:nvSpPr>
        <p:spPr>
          <a:xfrm>
            <a:off x="7332709" y="8507"/>
            <a:ext cx="25620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Additional file 2 Figure 1</a:t>
            </a:r>
          </a:p>
        </p:txBody>
      </p:sp>
      <p:grpSp>
        <p:nvGrpSpPr>
          <p:cNvPr id="56" name="Group 55"/>
          <p:cNvGrpSpPr/>
          <p:nvPr/>
        </p:nvGrpSpPr>
        <p:grpSpPr>
          <a:xfrm>
            <a:off x="6511625" y="3499052"/>
            <a:ext cx="3391200" cy="2169302"/>
            <a:chOff x="6509876" y="4166018"/>
            <a:chExt cx="3391200" cy="2169302"/>
          </a:xfrm>
        </p:grpSpPr>
        <p:sp>
          <p:nvSpPr>
            <p:cNvPr id="217" name="Text Box 22"/>
            <p:cNvSpPr txBox="1">
              <a:spLocks noChangeArrowheads="1"/>
            </p:cNvSpPr>
            <p:nvPr/>
          </p:nvSpPr>
          <p:spPr bwMode="auto">
            <a:xfrm>
              <a:off x="6509876" y="4529422"/>
              <a:ext cx="3369218" cy="17851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en-US" sz="1100" b="1" i="1" dirty="0">
                  <a:solidFill>
                    <a:srgbClr val="C00000"/>
                  </a:solidFill>
                </a:rPr>
                <a:t>SDR       </a:t>
              </a:r>
              <a:r>
                <a:rPr lang="en-US" sz="1100" b="1" dirty="0">
                  <a:solidFill>
                    <a:srgbClr val="C00000"/>
                  </a:solidFill>
                </a:rPr>
                <a:t>zinc alcohol dehydrogenase</a:t>
              </a:r>
            </a:p>
            <a:p>
              <a:r>
                <a:rPr lang="en-US" sz="1100" b="1" i="1" dirty="0">
                  <a:solidFill>
                    <a:srgbClr val="C00000"/>
                  </a:solidFill>
                </a:rPr>
                <a:t>PKS        </a:t>
              </a:r>
              <a:r>
                <a:rPr lang="en-US" sz="1100" b="1" dirty="0">
                  <a:solidFill>
                    <a:srgbClr val="C00000"/>
                  </a:solidFill>
                </a:rPr>
                <a:t>polyketide synthase</a:t>
              </a:r>
            </a:p>
            <a:p>
              <a:r>
                <a:rPr lang="en-US" sz="1100" b="1" i="1" dirty="0">
                  <a:solidFill>
                    <a:srgbClr val="C00000"/>
                  </a:solidFill>
                </a:rPr>
                <a:t>AT          </a:t>
              </a:r>
              <a:r>
                <a:rPr lang="en-US" sz="1100" b="1" dirty="0">
                  <a:solidFill>
                    <a:srgbClr val="C00000"/>
                  </a:solidFill>
                </a:rPr>
                <a:t>pyridoxal phosphate-dependent transferase</a:t>
              </a:r>
            </a:p>
            <a:p>
              <a:r>
                <a:rPr lang="en-US" sz="1100" b="1" i="1" dirty="0"/>
                <a:t>TF </a:t>
              </a:r>
              <a:r>
                <a:rPr lang="en-US" sz="1100" b="1" dirty="0"/>
                <a:t>          fungal specific transcription factor</a:t>
              </a:r>
            </a:p>
            <a:p>
              <a:r>
                <a:rPr lang="en-US" sz="1100" b="1" i="1" dirty="0"/>
                <a:t>MSDR    </a:t>
              </a:r>
              <a:r>
                <a:rPr lang="en-US" sz="1100" b="1" dirty="0"/>
                <a:t>mannitol 20 dehydrogenase</a:t>
              </a:r>
            </a:p>
            <a:p>
              <a:r>
                <a:rPr lang="en-US" sz="1100" b="1" i="1" dirty="0"/>
                <a:t>HPH       </a:t>
              </a:r>
              <a:r>
                <a:rPr lang="en-US" sz="1100" b="1" dirty="0"/>
                <a:t>hypothetical protein</a:t>
              </a:r>
            </a:p>
            <a:p>
              <a:r>
                <a:rPr lang="en-US" sz="1100" b="1" i="1" dirty="0"/>
                <a:t>HPH       </a:t>
              </a:r>
              <a:r>
                <a:rPr lang="en-US" sz="1100" b="1" dirty="0"/>
                <a:t>hypothetical protein</a:t>
              </a:r>
            </a:p>
            <a:p>
              <a:r>
                <a:rPr lang="en-US" sz="1100" b="1" i="1" dirty="0"/>
                <a:t>P450      </a:t>
              </a:r>
              <a:r>
                <a:rPr lang="en-US" sz="1100" b="1" dirty="0"/>
                <a:t>cytochrome P450 </a:t>
              </a:r>
            </a:p>
            <a:p>
              <a:r>
                <a:rPr lang="en-US" sz="1100" b="1" i="1" dirty="0"/>
                <a:t>MOX      </a:t>
              </a:r>
              <a:r>
                <a:rPr lang="en-US" sz="1100" b="1" dirty="0"/>
                <a:t>flavin-containing</a:t>
              </a:r>
              <a:r>
                <a:rPr lang="en-US" sz="1100" b="1" i="1" dirty="0"/>
                <a:t> </a:t>
              </a:r>
              <a:r>
                <a:rPr lang="en-US" sz="1100" b="1" dirty="0"/>
                <a:t>monooxygenase</a:t>
              </a:r>
            </a:p>
            <a:p>
              <a:r>
                <a:rPr lang="en-US" sz="1100" b="1" i="1" dirty="0"/>
                <a:t>MFS</a:t>
              </a:r>
              <a:r>
                <a:rPr lang="en-US" sz="1100" b="1" dirty="0"/>
                <a:t>       major facilitator superfamily transporter </a:t>
              </a:r>
            </a:p>
          </p:txBody>
        </p:sp>
        <p:cxnSp>
          <p:nvCxnSpPr>
            <p:cNvPr id="219" name="Straight Connector 218"/>
            <p:cNvCxnSpPr/>
            <p:nvPr/>
          </p:nvCxnSpPr>
          <p:spPr>
            <a:xfrm>
              <a:off x="6509876" y="4487210"/>
              <a:ext cx="3367857" cy="2379"/>
            </a:xfrm>
            <a:prstGeom prst="line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220" name="Straight Connector 219"/>
            <p:cNvCxnSpPr/>
            <p:nvPr/>
          </p:nvCxnSpPr>
          <p:spPr>
            <a:xfrm>
              <a:off x="6511671" y="4166018"/>
              <a:ext cx="3367857" cy="2379"/>
            </a:xfrm>
            <a:prstGeom prst="line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249" name="Straight Connector 248">
              <a:extLst>
                <a:ext uri="{FF2B5EF4-FFF2-40B4-BE49-F238E27FC236}">
                  <a16:creationId xmlns:a16="http://schemas.microsoft.com/office/drawing/2014/main" id="{A8AC3826-0E4D-433F-A4FF-C1915AE65047}"/>
                </a:ext>
              </a:extLst>
            </p:cNvPr>
            <p:cNvCxnSpPr/>
            <p:nvPr/>
          </p:nvCxnSpPr>
          <p:spPr>
            <a:xfrm>
              <a:off x="6533219" y="6332941"/>
              <a:ext cx="3367857" cy="2379"/>
            </a:xfrm>
            <a:prstGeom prst="line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</p:grpSp>
      <p:sp>
        <p:nvSpPr>
          <p:cNvPr id="73" name="Parallelogram 72"/>
          <p:cNvSpPr/>
          <p:nvPr/>
        </p:nvSpPr>
        <p:spPr>
          <a:xfrm flipH="1">
            <a:off x="4316167" y="1725512"/>
            <a:ext cx="5465383" cy="787227"/>
          </a:xfrm>
          <a:prstGeom prst="parallelogram">
            <a:avLst>
              <a:gd name="adj" fmla="val 29135"/>
            </a:avLst>
          </a:prstGeom>
          <a:solidFill>
            <a:schemeClr val="bg1">
              <a:lumMod val="85000"/>
            </a:scheme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endParaRPr lang="en-US" sz="2674" kern="0" dirty="0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7D71C3A-52FE-4604-9BDF-A5F9EA19D72D}"/>
              </a:ext>
            </a:extLst>
          </p:cNvPr>
          <p:cNvSpPr/>
          <p:nvPr/>
        </p:nvSpPr>
        <p:spPr>
          <a:xfrm>
            <a:off x="4199300" y="1097555"/>
            <a:ext cx="5677969" cy="208268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8" name="TextBox 107"/>
          <p:cNvSpPr txBox="1"/>
          <p:nvPr/>
        </p:nvSpPr>
        <p:spPr>
          <a:xfrm>
            <a:off x="4298728" y="1813716"/>
            <a:ext cx="5400822" cy="215444"/>
          </a:xfrm>
          <a:prstGeom prst="rect">
            <a:avLst/>
          </a:prstGeom>
          <a:noFill/>
          <a:ln w="15875">
            <a:noFill/>
          </a:ln>
        </p:spPr>
        <p:txBody>
          <a:bodyPr wrap="square" rtlCol="0"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800" b="1" i="1" kern="0" dirty="0">
                <a:latin typeface="Arial" panose="020B0604020202020204" pitchFamily="34" charset="0"/>
                <a:ea typeface="MS PGothic" pitchFamily="34" charset="-128"/>
                <a:cs typeface="Arial" panose="020B0604020202020204" pitchFamily="34" charset="0"/>
              </a:rPr>
              <a:t>3469       FFALC_3468    3467          3466           3465        3464            3463           3462            3461          3460               </a:t>
            </a:r>
          </a:p>
        </p:txBody>
      </p:sp>
      <p:sp>
        <p:nvSpPr>
          <p:cNvPr id="183" name="TextBox 182">
            <a:extLst>
              <a:ext uri="{FF2B5EF4-FFF2-40B4-BE49-F238E27FC236}">
                <a16:creationId xmlns:a16="http://schemas.microsoft.com/office/drawing/2014/main" id="{5FA0D6B1-9A73-4D26-ABA9-FDC342625977}"/>
              </a:ext>
            </a:extLst>
          </p:cNvPr>
          <p:cNvSpPr txBox="1"/>
          <p:nvPr/>
        </p:nvSpPr>
        <p:spPr>
          <a:xfrm>
            <a:off x="5476583" y="1612136"/>
            <a:ext cx="555903" cy="2484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100" b="1" i="1" kern="0" dirty="0">
                <a:solidFill>
                  <a:srgbClr val="FF0000"/>
                </a:solidFill>
                <a:latin typeface="Arial" panose="020B0604020202020204" pitchFamily="34" charset="0"/>
                <a:ea typeface="MS PGothic" pitchFamily="34" charset="-128"/>
                <a:cs typeface="Arial" panose="020B0604020202020204" pitchFamily="34" charset="0"/>
              </a:rPr>
              <a:t>AT</a:t>
            </a:r>
          </a:p>
        </p:txBody>
      </p:sp>
      <p:cxnSp>
        <p:nvCxnSpPr>
          <p:cNvPr id="171" name="Straight Connector 170">
            <a:extLst>
              <a:ext uri="{FF2B5EF4-FFF2-40B4-BE49-F238E27FC236}">
                <a16:creationId xmlns:a16="http://schemas.microsoft.com/office/drawing/2014/main" id="{D4680C5A-0CCD-4117-ACD4-DC278CC7FF56}"/>
              </a:ext>
            </a:extLst>
          </p:cNvPr>
          <p:cNvCxnSpPr>
            <a:cxnSpLocks/>
          </p:cNvCxnSpPr>
          <p:nvPr/>
        </p:nvCxnSpPr>
        <p:spPr>
          <a:xfrm flipV="1">
            <a:off x="4259078" y="1735205"/>
            <a:ext cx="5486400" cy="231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2" name="Pentagon 74">
            <a:extLst>
              <a:ext uri="{FF2B5EF4-FFF2-40B4-BE49-F238E27FC236}">
                <a16:creationId xmlns:a16="http://schemas.microsoft.com/office/drawing/2014/main" id="{B1C107C7-2598-417C-833B-51D3B5E38A65}"/>
              </a:ext>
            </a:extLst>
          </p:cNvPr>
          <p:cNvSpPr/>
          <p:nvPr/>
        </p:nvSpPr>
        <p:spPr>
          <a:xfrm rot="10800000">
            <a:off x="5358416" y="1649522"/>
            <a:ext cx="512064" cy="173685"/>
          </a:xfrm>
          <a:prstGeom prst="homePlate">
            <a:avLst/>
          </a:prstGeom>
          <a:solidFill>
            <a:srgbClr val="FFFF00"/>
          </a:solidFill>
          <a:ln w="9525" cap="flat" cmpd="sng" algn="ctr">
            <a:solidFill>
              <a:schemeClr val="tx1"/>
            </a:solidFill>
            <a:prstDash val="solid"/>
          </a:ln>
          <a:effectLst/>
        </p:spPr>
        <p:txBody>
          <a:bodyPr rtlCol="0" anchor="ctr"/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endParaRPr lang="en-US" sz="2674" kern="0" dirty="0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174" name="Pentagon 76">
            <a:extLst>
              <a:ext uri="{FF2B5EF4-FFF2-40B4-BE49-F238E27FC236}">
                <a16:creationId xmlns:a16="http://schemas.microsoft.com/office/drawing/2014/main" id="{718D196A-28E2-496C-BF82-985E91FAF352}"/>
              </a:ext>
            </a:extLst>
          </p:cNvPr>
          <p:cNvSpPr/>
          <p:nvPr/>
        </p:nvSpPr>
        <p:spPr>
          <a:xfrm>
            <a:off x="4316168" y="1649522"/>
            <a:ext cx="512064" cy="173685"/>
          </a:xfrm>
          <a:prstGeom prst="homePlate">
            <a:avLst/>
          </a:prstGeom>
          <a:solidFill>
            <a:srgbClr val="FFFF00"/>
          </a:solidFill>
          <a:ln w="9525" cap="flat" cmpd="sng" algn="ctr">
            <a:solidFill>
              <a:schemeClr val="tx1"/>
            </a:solidFill>
            <a:prstDash val="solid"/>
          </a:ln>
          <a:effectLst/>
        </p:spPr>
        <p:txBody>
          <a:bodyPr rtlCol="0" anchor="ctr"/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endParaRPr lang="en-US" sz="2674" kern="0" dirty="0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175" name="Pentagon 77">
            <a:extLst>
              <a:ext uri="{FF2B5EF4-FFF2-40B4-BE49-F238E27FC236}">
                <a16:creationId xmlns:a16="http://schemas.microsoft.com/office/drawing/2014/main" id="{DC62D8C3-E2FD-4675-9303-46A5087F4759}"/>
              </a:ext>
            </a:extLst>
          </p:cNvPr>
          <p:cNvSpPr/>
          <p:nvPr/>
        </p:nvSpPr>
        <p:spPr>
          <a:xfrm>
            <a:off x="4839128" y="1649522"/>
            <a:ext cx="512064" cy="173685"/>
          </a:xfrm>
          <a:prstGeom prst="homePlate">
            <a:avLst/>
          </a:prstGeom>
          <a:solidFill>
            <a:srgbClr val="FFFF00"/>
          </a:solidFill>
          <a:ln w="9525" cap="flat" cmpd="sng" algn="ctr">
            <a:solidFill>
              <a:schemeClr val="tx1"/>
            </a:solidFill>
            <a:prstDash val="solid"/>
          </a:ln>
          <a:effectLst/>
        </p:spPr>
        <p:txBody>
          <a:bodyPr rtlCol="0" anchor="ctr"/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endParaRPr lang="en-US" sz="2674" kern="0" dirty="0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177" name="Pentagon 79">
            <a:extLst>
              <a:ext uri="{FF2B5EF4-FFF2-40B4-BE49-F238E27FC236}">
                <a16:creationId xmlns:a16="http://schemas.microsoft.com/office/drawing/2014/main" id="{B06FE3B7-CD28-4734-A653-1F14DD028465}"/>
              </a:ext>
            </a:extLst>
          </p:cNvPr>
          <p:cNvSpPr/>
          <p:nvPr/>
        </p:nvSpPr>
        <p:spPr>
          <a:xfrm>
            <a:off x="9169655" y="1649522"/>
            <a:ext cx="512064" cy="173685"/>
          </a:xfrm>
          <a:prstGeom prst="homePlate">
            <a:avLst/>
          </a:prstGeom>
          <a:solidFill>
            <a:schemeClr val="accent1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</a:ln>
          <a:effectLst/>
        </p:spPr>
        <p:txBody>
          <a:bodyPr rtlCol="0" anchor="ctr"/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endParaRPr lang="en-US" sz="2674" kern="0" dirty="0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178" name="Pentagon 80">
            <a:extLst>
              <a:ext uri="{FF2B5EF4-FFF2-40B4-BE49-F238E27FC236}">
                <a16:creationId xmlns:a16="http://schemas.microsoft.com/office/drawing/2014/main" id="{79B3936F-44DC-4290-8998-1764C9EA1636}"/>
              </a:ext>
            </a:extLst>
          </p:cNvPr>
          <p:cNvSpPr/>
          <p:nvPr/>
        </p:nvSpPr>
        <p:spPr>
          <a:xfrm rot="10800000">
            <a:off x="6449691" y="1649522"/>
            <a:ext cx="512064" cy="173685"/>
          </a:xfrm>
          <a:prstGeom prst="homePlate">
            <a:avLst/>
          </a:prstGeom>
          <a:solidFill>
            <a:schemeClr val="accent1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</a:ln>
          <a:effectLst/>
        </p:spPr>
        <p:txBody>
          <a:bodyPr rtlCol="0" anchor="ctr"/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endParaRPr lang="en-US" sz="2674" kern="0" dirty="0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179" name="Pentagon 81">
            <a:extLst>
              <a:ext uri="{FF2B5EF4-FFF2-40B4-BE49-F238E27FC236}">
                <a16:creationId xmlns:a16="http://schemas.microsoft.com/office/drawing/2014/main" id="{3827CF03-1B17-44FF-8EBB-5C8C7A1D1FC2}"/>
              </a:ext>
            </a:extLst>
          </p:cNvPr>
          <p:cNvSpPr/>
          <p:nvPr/>
        </p:nvSpPr>
        <p:spPr>
          <a:xfrm>
            <a:off x="7522409" y="1649522"/>
            <a:ext cx="512064" cy="173685"/>
          </a:xfrm>
          <a:prstGeom prst="homePlate">
            <a:avLst/>
          </a:prstGeom>
          <a:solidFill>
            <a:schemeClr val="accent1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</a:ln>
          <a:effectLst/>
        </p:spPr>
        <p:txBody>
          <a:bodyPr rtlCol="0" anchor="ctr"/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endParaRPr lang="en-US" sz="2674" kern="0" dirty="0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180" name="Pentagon 82">
            <a:extLst>
              <a:ext uri="{FF2B5EF4-FFF2-40B4-BE49-F238E27FC236}">
                <a16:creationId xmlns:a16="http://schemas.microsoft.com/office/drawing/2014/main" id="{C8032849-FCCF-4C0A-B570-EB43A5F3E290}"/>
              </a:ext>
            </a:extLst>
          </p:cNvPr>
          <p:cNvSpPr/>
          <p:nvPr/>
        </p:nvSpPr>
        <p:spPr>
          <a:xfrm>
            <a:off x="8071932" y="1649522"/>
            <a:ext cx="512064" cy="173685"/>
          </a:xfrm>
          <a:prstGeom prst="homePlate">
            <a:avLst/>
          </a:prstGeom>
          <a:solidFill>
            <a:schemeClr val="accent1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</a:ln>
          <a:effectLst/>
        </p:spPr>
        <p:txBody>
          <a:bodyPr rtlCol="0" anchor="ctr"/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endParaRPr lang="en-US" sz="2674" kern="0" dirty="0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181" name="Pentagon 83">
            <a:extLst>
              <a:ext uri="{FF2B5EF4-FFF2-40B4-BE49-F238E27FC236}">
                <a16:creationId xmlns:a16="http://schemas.microsoft.com/office/drawing/2014/main" id="{98B34E60-6888-4420-B2CC-A92E10FD1F29}"/>
              </a:ext>
            </a:extLst>
          </p:cNvPr>
          <p:cNvSpPr/>
          <p:nvPr/>
        </p:nvSpPr>
        <p:spPr>
          <a:xfrm>
            <a:off x="6989901" y="1649522"/>
            <a:ext cx="512064" cy="173685"/>
          </a:xfrm>
          <a:prstGeom prst="homePlate">
            <a:avLst/>
          </a:prstGeom>
          <a:solidFill>
            <a:schemeClr val="accent1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</a:ln>
          <a:effectLst/>
        </p:spPr>
        <p:txBody>
          <a:bodyPr rtlCol="0" anchor="ctr"/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endParaRPr lang="en-US" sz="2674" kern="0" dirty="0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182" name="TextBox 181">
            <a:extLst>
              <a:ext uri="{FF2B5EF4-FFF2-40B4-BE49-F238E27FC236}">
                <a16:creationId xmlns:a16="http://schemas.microsoft.com/office/drawing/2014/main" id="{0DE755E6-B69D-4E92-B07D-086165626850}"/>
              </a:ext>
            </a:extLst>
          </p:cNvPr>
          <p:cNvSpPr txBox="1"/>
          <p:nvPr/>
        </p:nvSpPr>
        <p:spPr>
          <a:xfrm>
            <a:off x="4829773" y="1609613"/>
            <a:ext cx="533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100" b="1" i="1" kern="0" dirty="0">
                <a:solidFill>
                  <a:srgbClr val="C00000"/>
                </a:solidFill>
                <a:latin typeface="Arial" panose="020B0604020202020204" pitchFamily="34" charset="0"/>
                <a:ea typeface="MS PGothic" pitchFamily="34" charset="-128"/>
                <a:cs typeface="Arial" panose="020B0604020202020204" pitchFamily="34" charset="0"/>
              </a:rPr>
              <a:t>PKS</a:t>
            </a:r>
          </a:p>
        </p:txBody>
      </p:sp>
      <p:sp>
        <p:nvSpPr>
          <p:cNvPr id="184" name="TextBox 183">
            <a:extLst>
              <a:ext uri="{FF2B5EF4-FFF2-40B4-BE49-F238E27FC236}">
                <a16:creationId xmlns:a16="http://schemas.microsoft.com/office/drawing/2014/main" id="{A2E0940D-180E-4D0A-A590-BC5A1983E22B}"/>
              </a:ext>
            </a:extLst>
          </p:cNvPr>
          <p:cNvSpPr txBox="1"/>
          <p:nvPr/>
        </p:nvSpPr>
        <p:spPr>
          <a:xfrm>
            <a:off x="4267176" y="1609613"/>
            <a:ext cx="53921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100" b="1" i="1" kern="0" dirty="0">
                <a:solidFill>
                  <a:srgbClr val="C00000"/>
                </a:solidFill>
                <a:latin typeface="Arial" panose="020B0604020202020204" pitchFamily="34" charset="0"/>
                <a:ea typeface="MS PGothic" pitchFamily="34" charset="-128"/>
                <a:cs typeface="Arial" panose="020B0604020202020204" pitchFamily="34" charset="0"/>
              </a:rPr>
              <a:t>SDR</a:t>
            </a:r>
          </a:p>
        </p:txBody>
      </p:sp>
      <p:sp>
        <p:nvSpPr>
          <p:cNvPr id="185" name="Rectangle 184">
            <a:extLst>
              <a:ext uri="{FF2B5EF4-FFF2-40B4-BE49-F238E27FC236}">
                <a16:creationId xmlns:a16="http://schemas.microsoft.com/office/drawing/2014/main" id="{B8EBA487-BFF6-4EBA-8719-A913BBCCD76B}"/>
              </a:ext>
            </a:extLst>
          </p:cNvPr>
          <p:cNvSpPr/>
          <p:nvPr/>
        </p:nvSpPr>
        <p:spPr>
          <a:xfrm>
            <a:off x="4780005" y="1836347"/>
            <a:ext cx="685800" cy="164592"/>
          </a:xfrm>
          <a:prstGeom prst="rect">
            <a:avLst/>
          </a:prstGeom>
          <a:noFill/>
          <a:ln w="2222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 dirty="0"/>
          </a:p>
        </p:txBody>
      </p:sp>
      <p:sp>
        <p:nvSpPr>
          <p:cNvPr id="186" name="Pentagon 80">
            <a:extLst>
              <a:ext uri="{FF2B5EF4-FFF2-40B4-BE49-F238E27FC236}">
                <a16:creationId xmlns:a16="http://schemas.microsoft.com/office/drawing/2014/main" id="{6EEABFE4-8E63-4E1D-A588-EEDF3C12791B}"/>
              </a:ext>
            </a:extLst>
          </p:cNvPr>
          <p:cNvSpPr/>
          <p:nvPr/>
        </p:nvSpPr>
        <p:spPr>
          <a:xfrm rot="10800000">
            <a:off x="5901004" y="1649522"/>
            <a:ext cx="512064" cy="173685"/>
          </a:xfrm>
          <a:prstGeom prst="homePlate">
            <a:avLst/>
          </a:prstGeom>
          <a:solidFill>
            <a:schemeClr val="accent1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</a:ln>
          <a:effectLst/>
        </p:spPr>
        <p:txBody>
          <a:bodyPr rtlCol="0" anchor="ctr"/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endParaRPr lang="en-US" sz="2674" kern="0" dirty="0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187" name="Pentagon 82">
            <a:extLst>
              <a:ext uri="{FF2B5EF4-FFF2-40B4-BE49-F238E27FC236}">
                <a16:creationId xmlns:a16="http://schemas.microsoft.com/office/drawing/2014/main" id="{49DE9E47-1585-4A31-9672-19B51459811D}"/>
              </a:ext>
            </a:extLst>
          </p:cNvPr>
          <p:cNvSpPr/>
          <p:nvPr/>
        </p:nvSpPr>
        <p:spPr>
          <a:xfrm rot="10800000">
            <a:off x="8615284" y="1649521"/>
            <a:ext cx="512064" cy="173685"/>
          </a:xfrm>
          <a:prstGeom prst="homePlate">
            <a:avLst/>
          </a:prstGeom>
          <a:solidFill>
            <a:schemeClr val="accent1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</a:ln>
          <a:effectLst/>
        </p:spPr>
        <p:txBody>
          <a:bodyPr rtlCol="0" anchor="ctr"/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endParaRPr lang="en-US" sz="2674" kern="0" dirty="0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233" name="TextBox 232">
            <a:extLst>
              <a:ext uri="{FF2B5EF4-FFF2-40B4-BE49-F238E27FC236}">
                <a16:creationId xmlns:a16="http://schemas.microsoft.com/office/drawing/2014/main" id="{2AFD89B8-C5AC-4BE8-BA68-FA823CC03C19}"/>
              </a:ext>
            </a:extLst>
          </p:cNvPr>
          <p:cNvSpPr txBox="1"/>
          <p:nvPr/>
        </p:nvSpPr>
        <p:spPr>
          <a:xfrm>
            <a:off x="6020171" y="1632696"/>
            <a:ext cx="37067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800" b="1" i="1" kern="0" dirty="0">
                <a:latin typeface="Arial" panose="020B0604020202020204" pitchFamily="34" charset="0"/>
                <a:ea typeface="MS PGothic" pitchFamily="34" charset="-128"/>
                <a:cs typeface="Arial" panose="020B0604020202020204" pitchFamily="34" charset="0"/>
              </a:rPr>
              <a:t>TF</a:t>
            </a:r>
          </a:p>
        </p:txBody>
      </p:sp>
      <p:sp>
        <p:nvSpPr>
          <p:cNvPr id="234" name="TextBox 233">
            <a:extLst>
              <a:ext uri="{FF2B5EF4-FFF2-40B4-BE49-F238E27FC236}">
                <a16:creationId xmlns:a16="http://schemas.microsoft.com/office/drawing/2014/main" id="{F081E23B-D6A9-44EA-AB59-4BA99C020F90}"/>
              </a:ext>
            </a:extLst>
          </p:cNvPr>
          <p:cNvSpPr txBox="1"/>
          <p:nvPr/>
        </p:nvSpPr>
        <p:spPr>
          <a:xfrm>
            <a:off x="6486850" y="1632696"/>
            <a:ext cx="50336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800" b="1" i="1" kern="0" dirty="0">
                <a:latin typeface="Arial" panose="020B0604020202020204" pitchFamily="34" charset="0"/>
                <a:ea typeface="MS PGothic" pitchFamily="34" charset="-128"/>
                <a:cs typeface="Arial" panose="020B0604020202020204" pitchFamily="34" charset="0"/>
              </a:rPr>
              <a:t>MSDR</a:t>
            </a:r>
          </a:p>
        </p:txBody>
      </p:sp>
      <p:sp>
        <p:nvSpPr>
          <p:cNvPr id="238" name="TextBox 237">
            <a:extLst>
              <a:ext uri="{FF2B5EF4-FFF2-40B4-BE49-F238E27FC236}">
                <a16:creationId xmlns:a16="http://schemas.microsoft.com/office/drawing/2014/main" id="{0BC07080-C82D-491D-9365-95F9E0BC0F77}"/>
              </a:ext>
            </a:extLst>
          </p:cNvPr>
          <p:cNvSpPr txBox="1"/>
          <p:nvPr/>
        </p:nvSpPr>
        <p:spPr>
          <a:xfrm>
            <a:off x="7555691" y="1632696"/>
            <a:ext cx="4473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800" b="1" i="1" kern="0" dirty="0">
                <a:latin typeface="Arial" panose="020B0604020202020204" pitchFamily="34" charset="0"/>
                <a:ea typeface="MS PGothic" pitchFamily="34" charset="-128"/>
                <a:cs typeface="Arial" panose="020B0604020202020204" pitchFamily="34" charset="0"/>
              </a:rPr>
              <a:t>HPH</a:t>
            </a:r>
          </a:p>
        </p:txBody>
      </p:sp>
      <p:sp>
        <p:nvSpPr>
          <p:cNvPr id="239" name="TextBox 238">
            <a:extLst>
              <a:ext uri="{FF2B5EF4-FFF2-40B4-BE49-F238E27FC236}">
                <a16:creationId xmlns:a16="http://schemas.microsoft.com/office/drawing/2014/main" id="{65953A7C-77E5-4A19-8746-8539C569D8C9}"/>
              </a:ext>
            </a:extLst>
          </p:cNvPr>
          <p:cNvSpPr txBox="1"/>
          <p:nvPr/>
        </p:nvSpPr>
        <p:spPr>
          <a:xfrm>
            <a:off x="8086622" y="1632696"/>
            <a:ext cx="50336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800" b="1" i="1" kern="0" dirty="0">
                <a:latin typeface="Arial" panose="020B0604020202020204" pitchFamily="34" charset="0"/>
                <a:ea typeface="MS PGothic" pitchFamily="34" charset="-128"/>
                <a:cs typeface="Arial" panose="020B0604020202020204" pitchFamily="34" charset="0"/>
              </a:rPr>
              <a:t>P450</a:t>
            </a:r>
          </a:p>
        </p:txBody>
      </p:sp>
      <p:sp>
        <p:nvSpPr>
          <p:cNvPr id="240" name="TextBox 239">
            <a:extLst>
              <a:ext uri="{FF2B5EF4-FFF2-40B4-BE49-F238E27FC236}">
                <a16:creationId xmlns:a16="http://schemas.microsoft.com/office/drawing/2014/main" id="{1E2D708B-5ECC-43E6-8FB5-AB52C852C8E5}"/>
              </a:ext>
            </a:extLst>
          </p:cNvPr>
          <p:cNvSpPr txBox="1"/>
          <p:nvPr/>
        </p:nvSpPr>
        <p:spPr>
          <a:xfrm>
            <a:off x="8649912" y="1632696"/>
            <a:ext cx="41944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800" b="1" i="1" kern="0" dirty="0">
                <a:latin typeface="Arial" panose="020B0604020202020204" pitchFamily="34" charset="0"/>
                <a:ea typeface="MS PGothic" pitchFamily="34" charset="-128"/>
                <a:cs typeface="Arial" panose="020B0604020202020204" pitchFamily="34" charset="0"/>
              </a:rPr>
              <a:t>MOX</a:t>
            </a:r>
          </a:p>
        </p:txBody>
      </p:sp>
      <p:sp>
        <p:nvSpPr>
          <p:cNvPr id="241" name="TextBox 240">
            <a:extLst>
              <a:ext uri="{FF2B5EF4-FFF2-40B4-BE49-F238E27FC236}">
                <a16:creationId xmlns:a16="http://schemas.microsoft.com/office/drawing/2014/main" id="{3C2D83D7-31EF-40BC-88C1-95032A6A6087}"/>
              </a:ext>
            </a:extLst>
          </p:cNvPr>
          <p:cNvSpPr txBox="1"/>
          <p:nvPr/>
        </p:nvSpPr>
        <p:spPr>
          <a:xfrm>
            <a:off x="7020892" y="1632696"/>
            <a:ext cx="50336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800" b="1" i="1" kern="0" dirty="0">
                <a:latin typeface="Arial" panose="020B0604020202020204" pitchFamily="34" charset="0"/>
                <a:ea typeface="MS PGothic" pitchFamily="34" charset="-128"/>
                <a:cs typeface="Arial" panose="020B0604020202020204" pitchFamily="34" charset="0"/>
              </a:rPr>
              <a:t>HPH</a:t>
            </a:r>
          </a:p>
        </p:txBody>
      </p:sp>
      <p:sp>
        <p:nvSpPr>
          <p:cNvPr id="227" name="TextBox 226">
            <a:extLst>
              <a:ext uri="{FF2B5EF4-FFF2-40B4-BE49-F238E27FC236}">
                <a16:creationId xmlns:a16="http://schemas.microsoft.com/office/drawing/2014/main" id="{7548553C-F7FF-45C2-9A82-1AEECE3F2DB7}"/>
              </a:ext>
            </a:extLst>
          </p:cNvPr>
          <p:cNvSpPr txBox="1"/>
          <p:nvPr/>
        </p:nvSpPr>
        <p:spPr>
          <a:xfrm>
            <a:off x="5429456" y="1609613"/>
            <a:ext cx="47891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100" b="1" i="1" kern="0" dirty="0">
                <a:solidFill>
                  <a:srgbClr val="C00000"/>
                </a:solidFill>
                <a:latin typeface="Arial" panose="020B0604020202020204" pitchFamily="34" charset="0"/>
                <a:ea typeface="MS PGothic" pitchFamily="34" charset="-128"/>
                <a:cs typeface="Arial" panose="020B0604020202020204" pitchFamily="34" charset="0"/>
              </a:rPr>
              <a:t>AT</a:t>
            </a:r>
          </a:p>
        </p:txBody>
      </p:sp>
      <p:sp>
        <p:nvSpPr>
          <p:cNvPr id="235" name="TextBox 234">
            <a:extLst>
              <a:ext uri="{FF2B5EF4-FFF2-40B4-BE49-F238E27FC236}">
                <a16:creationId xmlns:a16="http://schemas.microsoft.com/office/drawing/2014/main" id="{5DEBCC50-117D-41F3-AA72-5097760DE19D}"/>
              </a:ext>
            </a:extLst>
          </p:cNvPr>
          <p:cNvSpPr txBox="1"/>
          <p:nvPr/>
        </p:nvSpPr>
        <p:spPr>
          <a:xfrm>
            <a:off x="9190475" y="1632696"/>
            <a:ext cx="42554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800" b="1" i="1" kern="0" dirty="0">
                <a:latin typeface="Arial" panose="020B0604020202020204" pitchFamily="34" charset="0"/>
                <a:ea typeface="MS PGothic" pitchFamily="34" charset="-128"/>
                <a:cs typeface="Arial" panose="020B0604020202020204" pitchFamily="34" charset="0"/>
              </a:rPr>
              <a:t>MFS</a:t>
            </a:r>
          </a:p>
        </p:txBody>
      </p:sp>
      <p:cxnSp>
        <p:nvCxnSpPr>
          <p:cNvPr id="230" name="Straight Connector 229">
            <a:extLst>
              <a:ext uri="{FF2B5EF4-FFF2-40B4-BE49-F238E27FC236}">
                <a16:creationId xmlns:a16="http://schemas.microsoft.com/office/drawing/2014/main" id="{0F28D43F-08EA-49DB-8427-98FCF9B4A05F}"/>
              </a:ext>
            </a:extLst>
          </p:cNvPr>
          <p:cNvCxnSpPr>
            <a:cxnSpLocks/>
          </p:cNvCxnSpPr>
          <p:nvPr/>
        </p:nvCxnSpPr>
        <p:spPr>
          <a:xfrm flipV="1">
            <a:off x="9241957" y="2515432"/>
            <a:ext cx="594360" cy="285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5" name="TextBox 104"/>
          <p:cNvSpPr txBox="1"/>
          <p:nvPr/>
        </p:nvSpPr>
        <p:spPr>
          <a:xfrm>
            <a:off x="4589997" y="2590886"/>
            <a:ext cx="3938309" cy="215444"/>
          </a:xfrm>
          <a:prstGeom prst="rect">
            <a:avLst/>
          </a:prstGeom>
          <a:noFill/>
          <a:ln w="15875">
            <a:noFill/>
          </a:ln>
        </p:spPr>
        <p:txBody>
          <a:bodyPr wrap="square" rtlCol="0"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800" b="1" i="1" kern="0" dirty="0">
                <a:latin typeface="Arial" panose="020B0604020202020204" pitchFamily="34" charset="0"/>
                <a:ea typeface="MS PGothic" pitchFamily="34" charset="-128"/>
                <a:cs typeface="Arial" panose="020B0604020202020204" pitchFamily="34" charset="0"/>
              </a:rPr>
              <a:t>9272     FALBO 9373   9274         9375                9376             9377         9378</a:t>
            </a:r>
            <a:r>
              <a:rPr lang="en-US" sz="800" b="1" kern="0" dirty="0">
                <a:latin typeface="Arial" panose="020B0604020202020204" pitchFamily="34" charset="0"/>
                <a:ea typeface="MS PGothic" pitchFamily="34" charset="-128"/>
                <a:cs typeface="Arial" panose="020B0604020202020204" pitchFamily="34" charset="0"/>
              </a:rPr>
              <a:t>            </a:t>
            </a:r>
          </a:p>
        </p:txBody>
      </p:sp>
      <p:cxnSp>
        <p:nvCxnSpPr>
          <p:cNvPr id="74" name="Straight Connector 73"/>
          <p:cNvCxnSpPr>
            <a:cxnSpLocks/>
          </p:cNvCxnSpPr>
          <p:nvPr/>
        </p:nvCxnSpPr>
        <p:spPr>
          <a:xfrm flipV="1">
            <a:off x="4469400" y="2515432"/>
            <a:ext cx="4023360" cy="285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Pentagon 74"/>
          <p:cNvSpPr/>
          <p:nvPr/>
        </p:nvSpPr>
        <p:spPr>
          <a:xfrm>
            <a:off x="5626060" y="2430015"/>
            <a:ext cx="512064" cy="173685"/>
          </a:xfrm>
          <a:prstGeom prst="homePlate">
            <a:avLst/>
          </a:prstGeom>
          <a:solidFill>
            <a:srgbClr val="FFFF00"/>
          </a:solidFill>
          <a:ln w="9525" cap="flat" cmpd="sng" algn="ctr">
            <a:solidFill>
              <a:schemeClr val="tx1"/>
            </a:solidFill>
            <a:prstDash val="solid"/>
          </a:ln>
          <a:effectLst/>
        </p:spPr>
        <p:txBody>
          <a:bodyPr rtlCol="0" anchor="ctr"/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endParaRPr lang="en-US" sz="2674" kern="0" dirty="0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77" name="Pentagon 76"/>
          <p:cNvSpPr/>
          <p:nvPr/>
        </p:nvSpPr>
        <p:spPr>
          <a:xfrm rot="10800000">
            <a:off x="4532384" y="2430014"/>
            <a:ext cx="512064" cy="173685"/>
          </a:xfrm>
          <a:prstGeom prst="homePlate">
            <a:avLst/>
          </a:prstGeom>
          <a:solidFill>
            <a:srgbClr val="FFFF00"/>
          </a:solidFill>
          <a:ln w="9525" cap="flat" cmpd="sng" algn="ctr">
            <a:solidFill>
              <a:schemeClr val="tx1"/>
            </a:solidFill>
            <a:prstDash val="solid"/>
          </a:ln>
          <a:effectLst/>
        </p:spPr>
        <p:txBody>
          <a:bodyPr rtlCol="0" anchor="ctr"/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endParaRPr lang="en-US" sz="2674" kern="0" dirty="0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78" name="Pentagon 77"/>
          <p:cNvSpPr/>
          <p:nvPr/>
        </p:nvSpPr>
        <p:spPr>
          <a:xfrm rot="10800000">
            <a:off x="5055344" y="2430014"/>
            <a:ext cx="512064" cy="173685"/>
          </a:xfrm>
          <a:prstGeom prst="homePlate">
            <a:avLst/>
          </a:prstGeom>
          <a:solidFill>
            <a:srgbClr val="FFFF00"/>
          </a:solidFill>
          <a:ln w="9525" cap="flat" cmpd="sng" algn="ctr">
            <a:solidFill>
              <a:schemeClr val="tx1"/>
            </a:solidFill>
            <a:prstDash val="solid"/>
          </a:ln>
          <a:effectLst/>
        </p:spPr>
        <p:txBody>
          <a:bodyPr rtlCol="0" anchor="ctr"/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endParaRPr lang="en-US" sz="2674" kern="0" dirty="0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81" name="Pentagon 80"/>
          <p:cNvSpPr/>
          <p:nvPr/>
        </p:nvSpPr>
        <p:spPr>
          <a:xfrm rot="10800000">
            <a:off x="6761589" y="2430015"/>
            <a:ext cx="512064" cy="173685"/>
          </a:xfrm>
          <a:prstGeom prst="homePlate">
            <a:avLst/>
          </a:prstGeom>
          <a:solidFill>
            <a:schemeClr val="accent1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</a:ln>
          <a:effectLst/>
        </p:spPr>
        <p:txBody>
          <a:bodyPr rtlCol="0" anchor="ctr"/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endParaRPr lang="en-US" sz="2674" kern="0" dirty="0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82" name="Pentagon 81"/>
          <p:cNvSpPr/>
          <p:nvPr/>
        </p:nvSpPr>
        <p:spPr>
          <a:xfrm>
            <a:off x="7902162" y="2430015"/>
            <a:ext cx="512064" cy="173685"/>
          </a:xfrm>
          <a:prstGeom prst="homePlate">
            <a:avLst/>
          </a:prstGeom>
          <a:solidFill>
            <a:schemeClr val="accent1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</a:ln>
          <a:effectLst/>
        </p:spPr>
        <p:txBody>
          <a:bodyPr rtlCol="0" anchor="ctr"/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endParaRPr lang="en-US" sz="2674" kern="0" dirty="0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83" name="Pentagon 82"/>
          <p:cNvSpPr/>
          <p:nvPr/>
        </p:nvSpPr>
        <p:spPr>
          <a:xfrm rot="10800000">
            <a:off x="9266273" y="2430015"/>
            <a:ext cx="512064" cy="173685"/>
          </a:xfrm>
          <a:prstGeom prst="homePlate">
            <a:avLst/>
          </a:prstGeom>
          <a:solidFill>
            <a:schemeClr val="accent1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</a:ln>
          <a:effectLst/>
        </p:spPr>
        <p:txBody>
          <a:bodyPr rtlCol="0" anchor="ctr"/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endParaRPr lang="en-US" sz="2674" kern="0" dirty="0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84" name="Pentagon 83"/>
          <p:cNvSpPr/>
          <p:nvPr/>
        </p:nvSpPr>
        <p:spPr>
          <a:xfrm rot="10800000">
            <a:off x="7327319" y="2430015"/>
            <a:ext cx="512064" cy="173685"/>
          </a:xfrm>
          <a:prstGeom prst="homePlate">
            <a:avLst/>
          </a:prstGeom>
          <a:solidFill>
            <a:schemeClr val="accent1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</a:ln>
          <a:effectLst/>
        </p:spPr>
        <p:txBody>
          <a:bodyPr rtlCol="0" anchor="ctr"/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endParaRPr lang="en-US" sz="2674" kern="0" dirty="0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107" name="Rectangle 106"/>
          <p:cNvSpPr/>
          <p:nvPr/>
        </p:nvSpPr>
        <p:spPr>
          <a:xfrm>
            <a:off x="5006515" y="2611044"/>
            <a:ext cx="685800" cy="164592"/>
          </a:xfrm>
          <a:prstGeom prst="rect">
            <a:avLst/>
          </a:prstGeom>
          <a:noFill/>
          <a:ln w="2222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 dirty="0"/>
          </a:p>
        </p:txBody>
      </p:sp>
      <p:sp>
        <p:nvSpPr>
          <p:cNvPr id="165" name="Pentagon 80">
            <a:extLst>
              <a:ext uri="{FF2B5EF4-FFF2-40B4-BE49-F238E27FC236}">
                <a16:creationId xmlns:a16="http://schemas.microsoft.com/office/drawing/2014/main" id="{5D633211-5A0B-45D3-9046-214D7D2C8843}"/>
              </a:ext>
            </a:extLst>
          </p:cNvPr>
          <p:cNvSpPr/>
          <p:nvPr/>
        </p:nvSpPr>
        <p:spPr>
          <a:xfrm>
            <a:off x="6138473" y="2430015"/>
            <a:ext cx="512064" cy="173685"/>
          </a:xfrm>
          <a:prstGeom prst="homePlate">
            <a:avLst/>
          </a:prstGeom>
          <a:solidFill>
            <a:schemeClr val="accent1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</a:ln>
          <a:effectLst/>
        </p:spPr>
        <p:txBody>
          <a:bodyPr rtlCol="0" anchor="ctr"/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endParaRPr lang="en-US" sz="2674" kern="0" dirty="0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232" name="TextBox 231">
            <a:extLst>
              <a:ext uri="{FF2B5EF4-FFF2-40B4-BE49-F238E27FC236}">
                <a16:creationId xmlns:a16="http://schemas.microsoft.com/office/drawing/2014/main" id="{096301E3-D805-4981-BB6A-D2020A3DC924}"/>
              </a:ext>
            </a:extLst>
          </p:cNvPr>
          <p:cNvSpPr txBox="1"/>
          <p:nvPr/>
        </p:nvSpPr>
        <p:spPr>
          <a:xfrm>
            <a:off x="9327030" y="2590886"/>
            <a:ext cx="486349" cy="215444"/>
          </a:xfrm>
          <a:prstGeom prst="rect">
            <a:avLst/>
          </a:prstGeom>
          <a:noFill/>
          <a:ln w="15875">
            <a:noFill/>
          </a:ln>
        </p:spPr>
        <p:txBody>
          <a:bodyPr wrap="square" rtlCol="0"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800" b="1" i="1" kern="0" dirty="0">
                <a:latin typeface="Arial" panose="020B0604020202020204" pitchFamily="34" charset="0"/>
                <a:ea typeface="MS PGothic" pitchFamily="34" charset="-128"/>
                <a:cs typeface="Arial" panose="020B0604020202020204" pitchFamily="34" charset="0"/>
              </a:rPr>
              <a:t>13967</a:t>
            </a:r>
          </a:p>
        </p:txBody>
      </p:sp>
      <p:cxnSp>
        <p:nvCxnSpPr>
          <p:cNvPr id="254" name="Straight Connector 253">
            <a:extLst>
              <a:ext uri="{FF2B5EF4-FFF2-40B4-BE49-F238E27FC236}">
                <a16:creationId xmlns:a16="http://schemas.microsoft.com/office/drawing/2014/main" id="{3A71CDE8-976D-4F63-A65F-0F94FF0A062B}"/>
              </a:ext>
            </a:extLst>
          </p:cNvPr>
          <p:cNvCxnSpPr/>
          <p:nvPr/>
        </p:nvCxnSpPr>
        <p:spPr>
          <a:xfrm>
            <a:off x="8427685" y="2527033"/>
            <a:ext cx="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0" name="Straight Connector 159">
            <a:extLst>
              <a:ext uri="{FF2B5EF4-FFF2-40B4-BE49-F238E27FC236}">
                <a16:creationId xmlns:a16="http://schemas.microsoft.com/office/drawing/2014/main" id="{ED43A785-F8EF-4C3E-92B0-1BBC6CDBBEE4}"/>
              </a:ext>
            </a:extLst>
          </p:cNvPr>
          <p:cNvCxnSpPr/>
          <p:nvPr/>
        </p:nvCxnSpPr>
        <p:spPr>
          <a:xfrm>
            <a:off x="8500637" y="2456532"/>
            <a:ext cx="0" cy="12065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1" name="Straight Connector 220">
            <a:extLst>
              <a:ext uri="{FF2B5EF4-FFF2-40B4-BE49-F238E27FC236}">
                <a16:creationId xmlns:a16="http://schemas.microsoft.com/office/drawing/2014/main" id="{2F294849-9D4E-482B-8871-2F05BA1E2F4E}"/>
              </a:ext>
            </a:extLst>
          </p:cNvPr>
          <p:cNvCxnSpPr>
            <a:cxnSpLocks/>
          </p:cNvCxnSpPr>
          <p:nvPr/>
        </p:nvCxnSpPr>
        <p:spPr>
          <a:xfrm flipV="1">
            <a:off x="8581770" y="2515432"/>
            <a:ext cx="594360" cy="285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6" name="Pentagon 82">
            <a:extLst>
              <a:ext uri="{FF2B5EF4-FFF2-40B4-BE49-F238E27FC236}">
                <a16:creationId xmlns:a16="http://schemas.microsoft.com/office/drawing/2014/main" id="{13136331-54DD-4BD1-9E36-489F113BA65A}"/>
              </a:ext>
            </a:extLst>
          </p:cNvPr>
          <p:cNvSpPr/>
          <p:nvPr/>
        </p:nvSpPr>
        <p:spPr>
          <a:xfrm>
            <a:off x="8613590" y="2430015"/>
            <a:ext cx="512064" cy="173685"/>
          </a:xfrm>
          <a:prstGeom prst="homePlate">
            <a:avLst/>
          </a:prstGeom>
          <a:solidFill>
            <a:schemeClr val="accent1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</a:ln>
          <a:effectLst/>
        </p:spPr>
        <p:txBody>
          <a:bodyPr rtlCol="0" anchor="ctr"/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endParaRPr lang="en-US" sz="2674" kern="0" dirty="0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85" name="TextBox 84"/>
          <p:cNvSpPr txBox="1"/>
          <p:nvPr/>
        </p:nvSpPr>
        <p:spPr>
          <a:xfrm>
            <a:off x="5110847" y="2396228"/>
            <a:ext cx="48634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100" b="1" i="1" kern="0" dirty="0">
                <a:solidFill>
                  <a:srgbClr val="C00000"/>
                </a:solidFill>
                <a:latin typeface="Arial" panose="020B0604020202020204" pitchFamily="34" charset="0"/>
                <a:ea typeface="MS PGothic" pitchFamily="34" charset="-128"/>
                <a:cs typeface="Arial" panose="020B0604020202020204" pitchFamily="34" charset="0"/>
              </a:rPr>
              <a:t>PKS</a:t>
            </a:r>
          </a:p>
        </p:txBody>
      </p:sp>
      <p:sp>
        <p:nvSpPr>
          <p:cNvPr id="86" name="TextBox 85"/>
          <p:cNvSpPr txBox="1"/>
          <p:nvPr/>
        </p:nvSpPr>
        <p:spPr>
          <a:xfrm>
            <a:off x="5626060" y="2396228"/>
            <a:ext cx="48420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100" b="1" i="1" kern="0" dirty="0">
                <a:solidFill>
                  <a:srgbClr val="C00000"/>
                </a:solidFill>
                <a:latin typeface="Arial" panose="020B0604020202020204" pitchFamily="34" charset="0"/>
                <a:ea typeface="MS PGothic" pitchFamily="34" charset="-128"/>
                <a:cs typeface="Arial" panose="020B0604020202020204" pitchFamily="34" charset="0"/>
              </a:rPr>
              <a:t>AT</a:t>
            </a:r>
          </a:p>
        </p:txBody>
      </p:sp>
      <p:sp>
        <p:nvSpPr>
          <p:cNvPr id="87" name="TextBox 86"/>
          <p:cNvSpPr txBox="1"/>
          <p:nvPr/>
        </p:nvSpPr>
        <p:spPr>
          <a:xfrm>
            <a:off x="4540871" y="2396228"/>
            <a:ext cx="55590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100" b="1" i="1" kern="0" dirty="0">
                <a:solidFill>
                  <a:srgbClr val="C00000"/>
                </a:solidFill>
                <a:latin typeface="Arial" panose="020B0604020202020204" pitchFamily="34" charset="0"/>
                <a:ea typeface="MS PGothic" pitchFamily="34" charset="-128"/>
                <a:cs typeface="Arial" panose="020B0604020202020204" pitchFamily="34" charset="0"/>
              </a:rPr>
              <a:t>SDR</a:t>
            </a:r>
          </a:p>
        </p:txBody>
      </p:sp>
      <p:sp>
        <p:nvSpPr>
          <p:cNvPr id="188" name="TextBox 187">
            <a:extLst>
              <a:ext uri="{FF2B5EF4-FFF2-40B4-BE49-F238E27FC236}">
                <a16:creationId xmlns:a16="http://schemas.microsoft.com/office/drawing/2014/main" id="{9AB6CB55-A155-44DA-AB49-0E7DF05E49BC}"/>
              </a:ext>
            </a:extLst>
          </p:cNvPr>
          <p:cNvSpPr txBox="1"/>
          <p:nvPr/>
        </p:nvSpPr>
        <p:spPr>
          <a:xfrm>
            <a:off x="6207879" y="2419311"/>
            <a:ext cx="39530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800" b="1" i="1" kern="0" dirty="0">
                <a:latin typeface="Arial" panose="020B0604020202020204" pitchFamily="34" charset="0"/>
                <a:ea typeface="MS PGothic" pitchFamily="34" charset="-128"/>
                <a:cs typeface="Arial" panose="020B0604020202020204" pitchFamily="34" charset="0"/>
              </a:rPr>
              <a:t>TF</a:t>
            </a:r>
          </a:p>
        </p:txBody>
      </p:sp>
      <p:sp>
        <p:nvSpPr>
          <p:cNvPr id="189" name="TextBox 188">
            <a:extLst>
              <a:ext uri="{FF2B5EF4-FFF2-40B4-BE49-F238E27FC236}">
                <a16:creationId xmlns:a16="http://schemas.microsoft.com/office/drawing/2014/main" id="{16E3577C-1ACD-45A8-9AEE-9D9503D29D4F}"/>
              </a:ext>
            </a:extLst>
          </p:cNvPr>
          <p:cNvSpPr txBox="1"/>
          <p:nvPr/>
        </p:nvSpPr>
        <p:spPr>
          <a:xfrm>
            <a:off x="6845592" y="2419311"/>
            <a:ext cx="45681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800" b="1" i="1" kern="0" dirty="0">
                <a:latin typeface="Arial" panose="020B0604020202020204" pitchFamily="34" charset="0"/>
                <a:ea typeface="MS PGothic" pitchFamily="34" charset="-128"/>
                <a:cs typeface="Arial" panose="020B0604020202020204" pitchFamily="34" charset="0"/>
              </a:rPr>
              <a:t>HPH</a:t>
            </a:r>
          </a:p>
        </p:txBody>
      </p:sp>
      <p:sp>
        <p:nvSpPr>
          <p:cNvPr id="190" name="TextBox 189">
            <a:extLst>
              <a:ext uri="{FF2B5EF4-FFF2-40B4-BE49-F238E27FC236}">
                <a16:creationId xmlns:a16="http://schemas.microsoft.com/office/drawing/2014/main" id="{0E3254ED-9F77-4E4A-8A31-D3D18E148891}"/>
              </a:ext>
            </a:extLst>
          </p:cNvPr>
          <p:cNvSpPr txBox="1"/>
          <p:nvPr/>
        </p:nvSpPr>
        <p:spPr>
          <a:xfrm>
            <a:off x="7410316" y="2419311"/>
            <a:ext cx="447932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800" b="1" i="1" kern="0" dirty="0">
                <a:latin typeface="Arial" panose="020B0604020202020204" pitchFamily="34" charset="0"/>
                <a:ea typeface="MS PGothic" pitchFamily="34" charset="-128"/>
                <a:cs typeface="Arial" panose="020B0604020202020204" pitchFamily="34" charset="0"/>
              </a:rPr>
              <a:t>P450</a:t>
            </a:r>
          </a:p>
        </p:txBody>
      </p:sp>
      <p:sp>
        <p:nvSpPr>
          <p:cNvPr id="191" name="TextBox 190">
            <a:extLst>
              <a:ext uri="{FF2B5EF4-FFF2-40B4-BE49-F238E27FC236}">
                <a16:creationId xmlns:a16="http://schemas.microsoft.com/office/drawing/2014/main" id="{EE92354E-BBE9-4F9C-BC84-EEA43823148F}"/>
              </a:ext>
            </a:extLst>
          </p:cNvPr>
          <p:cNvSpPr txBox="1"/>
          <p:nvPr/>
        </p:nvSpPr>
        <p:spPr>
          <a:xfrm>
            <a:off x="7918525" y="2419311"/>
            <a:ext cx="43077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800" b="1" i="1" kern="0" dirty="0">
                <a:latin typeface="Arial" panose="020B0604020202020204" pitchFamily="34" charset="0"/>
                <a:ea typeface="MS PGothic" pitchFamily="34" charset="-128"/>
                <a:cs typeface="Arial" panose="020B0604020202020204" pitchFamily="34" charset="0"/>
              </a:rPr>
              <a:t>MOX</a:t>
            </a:r>
          </a:p>
        </p:txBody>
      </p:sp>
      <p:sp>
        <p:nvSpPr>
          <p:cNvPr id="231" name="TextBox 230">
            <a:extLst>
              <a:ext uri="{FF2B5EF4-FFF2-40B4-BE49-F238E27FC236}">
                <a16:creationId xmlns:a16="http://schemas.microsoft.com/office/drawing/2014/main" id="{D3F45088-D789-4AB1-AA32-3547A34A02C8}"/>
              </a:ext>
            </a:extLst>
          </p:cNvPr>
          <p:cNvSpPr txBox="1"/>
          <p:nvPr/>
        </p:nvSpPr>
        <p:spPr>
          <a:xfrm>
            <a:off x="9304315" y="2419311"/>
            <a:ext cx="50336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800" b="1" i="1" kern="0" dirty="0">
                <a:latin typeface="Arial" panose="020B0604020202020204" pitchFamily="34" charset="0"/>
                <a:ea typeface="MS PGothic" pitchFamily="34" charset="-128"/>
                <a:cs typeface="Arial" panose="020B0604020202020204" pitchFamily="34" charset="0"/>
              </a:rPr>
              <a:t>MSDR</a:t>
            </a:r>
          </a:p>
        </p:txBody>
      </p:sp>
      <p:sp>
        <p:nvSpPr>
          <p:cNvPr id="228" name="TextBox 227">
            <a:extLst>
              <a:ext uri="{FF2B5EF4-FFF2-40B4-BE49-F238E27FC236}">
                <a16:creationId xmlns:a16="http://schemas.microsoft.com/office/drawing/2014/main" id="{A14744DD-FB1A-4C9E-B019-87C6C4A92477}"/>
              </a:ext>
            </a:extLst>
          </p:cNvPr>
          <p:cNvSpPr txBox="1"/>
          <p:nvPr/>
        </p:nvSpPr>
        <p:spPr>
          <a:xfrm>
            <a:off x="8654622" y="2419311"/>
            <a:ext cx="43458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800" b="1" i="1" kern="0" dirty="0">
                <a:latin typeface="Arial" panose="020B0604020202020204" pitchFamily="34" charset="0"/>
                <a:ea typeface="MS PGothic" pitchFamily="34" charset="-128"/>
                <a:cs typeface="Arial" panose="020B0604020202020204" pitchFamily="34" charset="0"/>
              </a:rPr>
              <a:t>MFS</a:t>
            </a:r>
          </a:p>
        </p:txBody>
      </p:sp>
      <p:sp>
        <p:nvSpPr>
          <p:cNvPr id="229" name="TextBox 228">
            <a:extLst>
              <a:ext uri="{FF2B5EF4-FFF2-40B4-BE49-F238E27FC236}">
                <a16:creationId xmlns:a16="http://schemas.microsoft.com/office/drawing/2014/main" id="{DFBDA000-5481-4C61-84FD-A65ECAC08A30}"/>
              </a:ext>
            </a:extLst>
          </p:cNvPr>
          <p:cNvSpPr txBox="1"/>
          <p:nvPr/>
        </p:nvSpPr>
        <p:spPr>
          <a:xfrm>
            <a:off x="8646061" y="2590886"/>
            <a:ext cx="486349" cy="215444"/>
          </a:xfrm>
          <a:prstGeom prst="rect">
            <a:avLst/>
          </a:prstGeom>
          <a:noFill/>
          <a:ln w="15875">
            <a:noFill/>
          </a:ln>
        </p:spPr>
        <p:txBody>
          <a:bodyPr wrap="square" rtlCol="0"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800" b="1" i="1" kern="0" dirty="0">
                <a:latin typeface="Arial" panose="020B0604020202020204" pitchFamily="34" charset="0"/>
                <a:ea typeface="MS PGothic" pitchFamily="34" charset="-128"/>
                <a:cs typeface="Arial" panose="020B0604020202020204" pitchFamily="34" charset="0"/>
              </a:rPr>
              <a:t>9379</a:t>
            </a:r>
          </a:p>
        </p:txBody>
      </p:sp>
      <p:sp>
        <p:nvSpPr>
          <p:cNvPr id="243" name="Rectangle 242">
            <a:extLst>
              <a:ext uri="{FF2B5EF4-FFF2-40B4-BE49-F238E27FC236}">
                <a16:creationId xmlns:a16="http://schemas.microsoft.com/office/drawing/2014/main" id="{3813BA78-BCE6-47FA-A54B-000C5E23B137}"/>
              </a:ext>
            </a:extLst>
          </p:cNvPr>
          <p:cNvSpPr/>
          <p:nvPr/>
        </p:nvSpPr>
        <p:spPr>
          <a:xfrm>
            <a:off x="7728945" y="2211162"/>
            <a:ext cx="907621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800" b="1" kern="0" dirty="0">
                <a:latin typeface="Arial" panose="020B0604020202020204" pitchFamily="34" charset="0"/>
                <a:ea typeface="MS PGothic" pitchFamily="34" charset="-128"/>
                <a:cs typeface="Arial" panose="020B0604020202020204" pitchFamily="34" charset="0"/>
              </a:rPr>
              <a:t>(End of contig)</a:t>
            </a:r>
            <a:endParaRPr lang="en-US" sz="800" dirty="0"/>
          </a:p>
        </p:txBody>
      </p:sp>
      <p:sp>
        <p:nvSpPr>
          <p:cNvPr id="360" name="TextBox 359">
            <a:extLst>
              <a:ext uri="{FF2B5EF4-FFF2-40B4-BE49-F238E27FC236}">
                <a16:creationId xmlns:a16="http://schemas.microsoft.com/office/drawing/2014/main" id="{CAACE500-6EED-43C1-A96E-DED3AE351C16}"/>
              </a:ext>
            </a:extLst>
          </p:cNvPr>
          <p:cNvSpPr txBox="1"/>
          <p:nvPr/>
        </p:nvSpPr>
        <p:spPr>
          <a:xfrm>
            <a:off x="7205298" y="2866141"/>
            <a:ext cx="264703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400" b="1" i="1" dirty="0">
                <a:solidFill>
                  <a:srgbClr val="000000"/>
                </a:solidFill>
                <a:ea typeface="MS PGothic" pitchFamily="34" charset="-128"/>
              </a:rPr>
              <a:t>F. </a:t>
            </a:r>
            <a:r>
              <a:rPr lang="en-US" sz="1400" b="1" i="1" dirty="0" err="1">
                <a:solidFill>
                  <a:srgbClr val="000000"/>
                </a:solidFill>
                <a:ea typeface="MS PGothic" pitchFamily="34" charset="-128"/>
              </a:rPr>
              <a:t>albosuccineum</a:t>
            </a:r>
            <a:r>
              <a:rPr lang="en-US" sz="1400" b="1" i="1" dirty="0">
                <a:solidFill>
                  <a:srgbClr val="000000"/>
                </a:solidFill>
                <a:ea typeface="MS PGothic" pitchFamily="34" charset="-128"/>
              </a:rPr>
              <a:t> </a:t>
            </a:r>
            <a:r>
              <a:rPr lang="en-US" sz="1400" b="1" dirty="0">
                <a:solidFill>
                  <a:srgbClr val="000000"/>
                </a:solidFill>
                <a:ea typeface="MS PGothic" pitchFamily="34" charset="-128"/>
              </a:rPr>
              <a:t>(FALBO)</a:t>
            </a:r>
          </a:p>
        </p:txBody>
      </p:sp>
      <p:sp>
        <p:nvSpPr>
          <p:cNvPr id="361" name="TextBox 360">
            <a:extLst>
              <a:ext uri="{FF2B5EF4-FFF2-40B4-BE49-F238E27FC236}">
                <a16:creationId xmlns:a16="http://schemas.microsoft.com/office/drawing/2014/main" id="{6AC7FA16-4C11-49EF-B88E-63CED8AFE9AF}"/>
              </a:ext>
            </a:extLst>
          </p:cNvPr>
          <p:cNvSpPr txBox="1"/>
          <p:nvPr/>
        </p:nvSpPr>
        <p:spPr>
          <a:xfrm>
            <a:off x="7293447" y="1123888"/>
            <a:ext cx="241445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400" b="1" i="1" dirty="0">
                <a:solidFill>
                  <a:srgbClr val="000000"/>
                </a:solidFill>
                <a:ea typeface="MS PGothic" pitchFamily="34" charset="-128"/>
              </a:rPr>
              <a:t>F. </a:t>
            </a:r>
            <a:r>
              <a:rPr lang="en-US" sz="1400" b="1" i="1" dirty="0" err="1">
                <a:solidFill>
                  <a:srgbClr val="000000"/>
                </a:solidFill>
                <a:ea typeface="MS PGothic" pitchFamily="34" charset="-128"/>
              </a:rPr>
              <a:t>falciforme</a:t>
            </a:r>
            <a:r>
              <a:rPr lang="en-US" sz="1400" b="1" i="1" dirty="0">
                <a:solidFill>
                  <a:srgbClr val="000000"/>
                </a:solidFill>
                <a:ea typeface="MS PGothic" pitchFamily="34" charset="-128"/>
              </a:rPr>
              <a:t> </a:t>
            </a:r>
            <a:r>
              <a:rPr lang="en-US" sz="1400" b="1" dirty="0">
                <a:solidFill>
                  <a:srgbClr val="000000"/>
                </a:solidFill>
                <a:ea typeface="MS PGothic" pitchFamily="34" charset="-128"/>
              </a:rPr>
              <a:t>(FFRAC)</a:t>
            </a:r>
          </a:p>
        </p:txBody>
      </p:sp>
      <p:sp>
        <p:nvSpPr>
          <p:cNvPr id="362" name="Rectangle 361">
            <a:extLst>
              <a:ext uri="{FF2B5EF4-FFF2-40B4-BE49-F238E27FC236}">
                <a16:creationId xmlns:a16="http://schemas.microsoft.com/office/drawing/2014/main" id="{7660E2FE-B0BB-4CEF-8B00-8CF4D4D3AEDE}"/>
              </a:ext>
            </a:extLst>
          </p:cNvPr>
          <p:cNvSpPr/>
          <p:nvPr/>
        </p:nvSpPr>
        <p:spPr>
          <a:xfrm>
            <a:off x="6527010" y="3518611"/>
            <a:ext cx="2819363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b="1" dirty="0"/>
              <a:t>Blast2GO predicted gene functions</a:t>
            </a:r>
            <a:endParaRPr lang="en-US" sz="1200" dirty="0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7961EFB8-9D66-418B-BB68-7D33288DF4C4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106631" y="920171"/>
            <a:ext cx="4038122" cy="4848224"/>
            <a:chOff x="79" y="491"/>
            <a:chExt cx="2254" cy="3054"/>
          </a:xfrm>
        </p:grpSpPr>
        <p:sp>
          <p:nvSpPr>
            <p:cNvPr id="6" name="AutoShape 3">
              <a:extLst>
                <a:ext uri="{FF2B5EF4-FFF2-40B4-BE49-F238E27FC236}">
                  <a16:creationId xmlns:a16="http://schemas.microsoft.com/office/drawing/2014/main" id="{07A31244-255F-4428-A024-E9CAFB988E5A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79" y="491"/>
              <a:ext cx="2254" cy="304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" name="Rectangle 5">
              <a:extLst>
                <a:ext uri="{FF2B5EF4-FFF2-40B4-BE49-F238E27FC236}">
                  <a16:creationId xmlns:a16="http://schemas.microsoft.com/office/drawing/2014/main" id="{10EC1949-DD60-45A4-9E6A-8458D37ECA5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67" y="560"/>
              <a:ext cx="1235" cy="1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lvl="0" defTabSz="914400"/>
              <a:r>
                <a:rPr kumimoji="0" lang="en-US" altLang="en-US" sz="13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</a:t>
              </a:r>
              <a:r>
                <a:rPr lang="en-US" altLang="en-US" sz="1300" b="1" i="1" dirty="0">
                  <a:solidFill>
                    <a:srgbClr val="000000"/>
                  </a:solidFill>
                </a:rPr>
                <a:t>Fusarium </a:t>
              </a:r>
              <a:r>
                <a:rPr lang="en-US" altLang="en-US" sz="1300" b="1" dirty="0">
                  <a:solidFill>
                    <a:srgbClr val="000000"/>
                  </a:solidFill>
                </a:rPr>
                <a:t>sp. [AF-11] 62944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8" name="Freeform 6">
              <a:extLst>
                <a:ext uri="{FF2B5EF4-FFF2-40B4-BE49-F238E27FC236}">
                  <a16:creationId xmlns:a16="http://schemas.microsoft.com/office/drawing/2014/main" id="{39A12475-7E80-4D78-803B-E94A94564834}"/>
                </a:ext>
              </a:extLst>
            </p:cNvPr>
            <p:cNvSpPr>
              <a:spLocks/>
            </p:cNvSpPr>
            <p:nvPr/>
          </p:nvSpPr>
          <p:spPr bwMode="auto">
            <a:xfrm>
              <a:off x="985" y="624"/>
              <a:ext cx="79" cy="62"/>
            </a:xfrm>
            <a:custGeom>
              <a:avLst/>
              <a:gdLst>
                <a:gd name="T0" fmla="*/ 0 w 79"/>
                <a:gd name="T1" fmla="*/ 62 h 62"/>
                <a:gd name="T2" fmla="*/ 0 w 79"/>
                <a:gd name="T3" fmla="*/ 0 h 62"/>
                <a:gd name="T4" fmla="*/ 79 w 79"/>
                <a:gd name="T5" fmla="*/ 0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9" h="62">
                  <a:moveTo>
                    <a:pt x="0" y="62"/>
                  </a:moveTo>
                  <a:lnTo>
                    <a:pt x="0" y="0"/>
                  </a:lnTo>
                  <a:lnTo>
                    <a:pt x="79" y="0"/>
                  </a:lnTo>
                </a:path>
              </a:pathLst>
            </a:custGeom>
            <a:noFill/>
            <a:ln w="7938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Rectangle 7">
              <a:extLst>
                <a:ext uri="{FF2B5EF4-FFF2-40B4-BE49-F238E27FC236}">
                  <a16:creationId xmlns:a16="http://schemas.microsoft.com/office/drawing/2014/main" id="{DE74F126-2AF6-4452-A35F-040074FCE86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44" y="689"/>
              <a:ext cx="1054" cy="1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lvl="0" defTabSz="914400"/>
              <a:r>
                <a:rPr kumimoji="0" lang="en-US" altLang="en-US" sz="13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</a:t>
              </a:r>
              <a:r>
                <a:rPr lang="en-US" altLang="en-US" sz="1300" b="1" i="1" dirty="0">
                  <a:solidFill>
                    <a:srgbClr val="000000"/>
                  </a:solidFill>
                </a:rPr>
                <a:t>F. </a:t>
              </a:r>
              <a:r>
                <a:rPr lang="en-US" altLang="en-US" sz="1300" b="1" i="1" dirty="0" err="1">
                  <a:solidFill>
                    <a:srgbClr val="000000"/>
                  </a:solidFill>
                </a:rPr>
                <a:t>oligoseptarum</a:t>
              </a:r>
              <a:r>
                <a:rPr lang="en-US" altLang="en-US" sz="1300" b="1" i="1" dirty="0">
                  <a:solidFill>
                    <a:srgbClr val="000000"/>
                  </a:solidFill>
                </a:rPr>
                <a:t> </a:t>
              </a:r>
              <a:r>
                <a:rPr lang="en-US" altLang="en-US" sz="1300" b="1" dirty="0">
                  <a:solidFill>
                    <a:srgbClr val="000000"/>
                  </a:solidFill>
                </a:rPr>
                <a:t>62579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1" name="Freeform 8">
              <a:extLst>
                <a:ext uri="{FF2B5EF4-FFF2-40B4-BE49-F238E27FC236}">
                  <a16:creationId xmlns:a16="http://schemas.microsoft.com/office/drawing/2014/main" id="{18D7EF86-E585-4185-AE9E-2E5F267BAD8D}"/>
                </a:ext>
              </a:extLst>
            </p:cNvPr>
            <p:cNvSpPr>
              <a:spLocks/>
            </p:cNvSpPr>
            <p:nvPr/>
          </p:nvSpPr>
          <p:spPr bwMode="auto">
            <a:xfrm>
              <a:off x="985" y="691"/>
              <a:ext cx="57" cy="63"/>
            </a:xfrm>
            <a:custGeom>
              <a:avLst/>
              <a:gdLst>
                <a:gd name="T0" fmla="*/ 0 w 57"/>
                <a:gd name="T1" fmla="*/ 0 h 63"/>
                <a:gd name="T2" fmla="*/ 0 w 57"/>
                <a:gd name="T3" fmla="*/ 63 h 63"/>
                <a:gd name="T4" fmla="*/ 57 w 57"/>
                <a:gd name="T5" fmla="*/ 63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7" h="63">
                  <a:moveTo>
                    <a:pt x="0" y="0"/>
                  </a:moveTo>
                  <a:lnTo>
                    <a:pt x="0" y="63"/>
                  </a:lnTo>
                  <a:lnTo>
                    <a:pt x="57" y="63"/>
                  </a:lnTo>
                </a:path>
              </a:pathLst>
            </a:custGeom>
            <a:noFill/>
            <a:ln w="7938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9">
              <a:extLst>
                <a:ext uri="{FF2B5EF4-FFF2-40B4-BE49-F238E27FC236}">
                  <a16:creationId xmlns:a16="http://schemas.microsoft.com/office/drawing/2014/main" id="{8AE5C857-6786-48FC-8442-F4E654579EBC}"/>
                </a:ext>
              </a:extLst>
            </p:cNvPr>
            <p:cNvSpPr>
              <a:spLocks/>
            </p:cNvSpPr>
            <p:nvPr/>
          </p:nvSpPr>
          <p:spPr bwMode="auto">
            <a:xfrm>
              <a:off x="952" y="689"/>
              <a:ext cx="33" cy="95"/>
            </a:xfrm>
            <a:custGeom>
              <a:avLst/>
              <a:gdLst>
                <a:gd name="T0" fmla="*/ 0 w 33"/>
                <a:gd name="T1" fmla="*/ 95 h 95"/>
                <a:gd name="T2" fmla="*/ 0 w 33"/>
                <a:gd name="T3" fmla="*/ 0 h 95"/>
                <a:gd name="T4" fmla="*/ 33 w 33"/>
                <a:gd name="T5" fmla="*/ 0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3" h="95">
                  <a:moveTo>
                    <a:pt x="0" y="95"/>
                  </a:moveTo>
                  <a:lnTo>
                    <a:pt x="0" y="0"/>
                  </a:lnTo>
                  <a:lnTo>
                    <a:pt x="33" y="0"/>
                  </a:lnTo>
                </a:path>
              </a:pathLst>
            </a:custGeom>
            <a:noFill/>
            <a:ln w="7938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Rectangle 10">
              <a:extLst>
                <a:ext uri="{FF2B5EF4-FFF2-40B4-BE49-F238E27FC236}">
                  <a16:creationId xmlns:a16="http://schemas.microsoft.com/office/drawing/2014/main" id="{68512A9B-E58A-41B5-87EA-9F659A3BA9E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09" y="819"/>
              <a:ext cx="1251" cy="1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lvl="0" defTabSz="914400"/>
              <a:r>
                <a:rPr kumimoji="0" lang="en-US" altLang="en-US" sz="13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</a:t>
              </a:r>
              <a:r>
                <a:rPr lang="en-US" altLang="en-US" sz="1300" b="1" i="1" dirty="0">
                  <a:solidFill>
                    <a:srgbClr val="000000"/>
                  </a:solidFill>
                </a:rPr>
                <a:t>F. </a:t>
              </a:r>
              <a:r>
                <a:rPr lang="en-US" altLang="en-US" sz="1300" b="1" i="1" dirty="0" err="1">
                  <a:solidFill>
                    <a:srgbClr val="000000"/>
                  </a:solidFill>
                </a:rPr>
                <a:t>euwallaceae</a:t>
              </a:r>
              <a:r>
                <a:rPr lang="en-US" altLang="en-US" sz="1300" b="1" i="1" dirty="0">
                  <a:solidFill>
                    <a:srgbClr val="000000"/>
                  </a:solidFill>
                </a:rPr>
                <a:t> </a:t>
              </a:r>
              <a:r>
                <a:rPr lang="en-US" altLang="en-US" sz="1300" b="1" dirty="0">
                  <a:solidFill>
                    <a:srgbClr val="000000"/>
                  </a:solidFill>
                </a:rPr>
                <a:t>[AF-2] 62626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4" name="Freeform 11">
              <a:extLst>
                <a:ext uri="{FF2B5EF4-FFF2-40B4-BE49-F238E27FC236}">
                  <a16:creationId xmlns:a16="http://schemas.microsoft.com/office/drawing/2014/main" id="{5F69B439-A53E-4884-8592-1EA47972B7F0}"/>
                </a:ext>
              </a:extLst>
            </p:cNvPr>
            <p:cNvSpPr>
              <a:spLocks/>
            </p:cNvSpPr>
            <p:nvPr/>
          </p:nvSpPr>
          <p:spPr bwMode="auto">
            <a:xfrm>
              <a:off x="952" y="788"/>
              <a:ext cx="55" cy="95"/>
            </a:xfrm>
            <a:custGeom>
              <a:avLst/>
              <a:gdLst>
                <a:gd name="T0" fmla="*/ 0 w 55"/>
                <a:gd name="T1" fmla="*/ 0 h 95"/>
                <a:gd name="T2" fmla="*/ 0 w 55"/>
                <a:gd name="T3" fmla="*/ 95 h 95"/>
                <a:gd name="T4" fmla="*/ 55 w 55"/>
                <a:gd name="T5" fmla="*/ 95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5" h="95">
                  <a:moveTo>
                    <a:pt x="0" y="0"/>
                  </a:moveTo>
                  <a:lnTo>
                    <a:pt x="0" y="95"/>
                  </a:lnTo>
                  <a:lnTo>
                    <a:pt x="55" y="95"/>
                  </a:lnTo>
                </a:path>
              </a:pathLst>
            </a:custGeom>
            <a:noFill/>
            <a:ln w="7938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" name="Freeform 12">
              <a:extLst>
                <a:ext uri="{FF2B5EF4-FFF2-40B4-BE49-F238E27FC236}">
                  <a16:creationId xmlns:a16="http://schemas.microsoft.com/office/drawing/2014/main" id="{177228D2-A7A6-4B42-84C8-F245FF12722F}"/>
                </a:ext>
              </a:extLst>
            </p:cNvPr>
            <p:cNvSpPr>
              <a:spLocks/>
            </p:cNvSpPr>
            <p:nvPr/>
          </p:nvSpPr>
          <p:spPr bwMode="auto">
            <a:xfrm>
              <a:off x="921" y="786"/>
              <a:ext cx="31" cy="111"/>
            </a:xfrm>
            <a:custGeom>
              <a:avLst/>
              <a:gdLst>
                <a:gd name="T0" fmla="*/ 0 w 31"/>
                <a:gd name="T1" fmla="*/ 111 h 111"/>
                <a:gd name="T2" fmla="*/ 0 w 31"/>
                <a:gd name="T3" fmla="*/ 0 h 111"/>
                <a:gd name="T4" fmla="*/ 31 w 31"/>
                <a:gd name="T5" fmla="*/ 0 h 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1" h="111">
                  <a:moveTo>
                    <a:pt x="0" y="111"/>
                  </a:moveTo>
                  <a:lnTo>
                    <a:pt x="0" y="0"/>
                  </a:lnTo>
                  <a:lnTo>
                    <a:pt x="31" y="0"/>
                  </a:lnTo>
                </a:path>
              </a:pathLst>
            </a:custGeom>
            <a:noFill/>
            <a:ln w="7938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" name="Rectangle 13">
              <a:extLst>
                <a:ext uri="{FF2B5EF4-FFF2-40B4-BE49-F238E27FC236}">
                  <a16:creationId xmlns:a16="http://schemas.microsoft.com/office/drawing/2014/main" id="{B8D7FD14-3252-4326-99DD-F76DBB9D51B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88" y="948"/>
              <a:ext cx="1240" cy="1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lvl="0" defTabSz="914400"/>
              <a:r>
                <a:rPr kumimoji="0" lang="en-US" altLang="en-US" sz="13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</a:t>
              </a:r>
              <a:r>
                <a:rPr lang="en-US" altLang="en-US" sz="1300" b="1" i="1" dirty="0">
                  <a:solidFill>
                    <a:srgbClr val="000000"/>
                  </a:solidFill>
                </a:rPr>
                <a:t>Fusarium </a:t>
              </a:r>
              <a:r>
                <a:rPr lang="en-US" altLang="en-US" sz="1300" b="1" dirty="0">
                  <a:solidFill>
                    <a:srgbClr val="000000"/>
                  </a:solidFill>
                </a:rPr>
                <a:t>sp.</a:t>
              </a:r>
              <a:r>
                <a:rPr lang="en-US" altLang="en-US" sz="1300" b="1" i="1" dirty="0">
                  <a:solidFill>
                    <a:srgbClr val="000000"/>
                  </a:solidFill>
                </a:rPr>
                <a:t> </a:t>
              </a:r>
              <a:r>
                <a:rPr lang="en-US" altLang="en-US" sz="1300" b="1" dirty="0">
                  <a:solidFill>
                    <a:srgbClr val="000000"/>
                  </a:solidFill>
                </a:rPr>
                <a:t>[AF-10] 62941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7" name="Freeform 14">
              <a:extLst>
                <a:ext uri="{FF2B5EF4-FFF2-40B4-BE49-F238E27FC236}">
                  <a16:creationId xmlns:a16="http://schemas.microsoft.com/office/drawing/2014/main" id="{88FF9073-799C-43B4-9DEC-B0B817B3E42F}"/>
                </a:ext>
              </a:extLst>
            </p:cNvPr>
            <p:cNvSpPr>
              <a:spLocks/>
            </p:cNvSpPr>
            <p:nvPr/>
          </p:nvSpPr>
          <p:spPr bwMode="auto">
            <a:xfrm>
              <a:off x="921" y="902"/>
              <a:ext cx="65" cy="111"/>
            </a:xfrm>
            <a:custGeom>
              <a:avLst/>
              <a:gdLst>
                <a:gd name="T0" fmla="*/ 0 w 65"/>
                <a:gd name="T1" fmla="*/ 0 h 111"/>
                <a:gd name="T2" fmla="*/ 0 w 65"/>
                <a:gd name="T3" fmla="*/ 111 h 111"/>
                <a:gd name="T4" fmla="*/ 65 w 65"/>
                <a:gd name="T5" fmla="*/ 111 h 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5" h="111">
                  <a:moveTo>
                    <a:pt x="0" y="0"/>
                  </a:moveTo>
                  <a:lnTo>
                    <a:pt x="0" y="111"/>
                  </a:lnTo>
                  <a:lnTo>
                    <a:pt x="65" y="111"/>
                  </a:lnTo>
                </a:path>
              </a:pathLst>
            </a:custGeom>
            <a:noFill/>
            <a:ln w="7938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5">
              <a:extLst>
                <a:ext uri="{FF2B5EF4-FFF2-40B4-BE49-F238E27FC236}">
                  <a16:creationId xmlns:a16="http://schemas.microsoft.com/office/drawing/2014/main" id="{77C7FFDC-9D18-41C8-9687-1D817F75D746}"/>
                </a:ext>
              </a:extLst>
            </p:cNvPr>
            <p:cNvSpPr>
              <a:spLocks/>
            </p:cNvSpPr>
            <p:nvPr/>
          </p:nvSpPr>
          <p:spPr bwMode="auto">
            <a:xfrm>
              <a:off x="905" y="899"/>
              <a:ext cx="16" cy="119"/>
            </a:xfrm>
            <a:custGeom>
              <a:avLst/>
              <a:gdLst>
                <a:gd name="T0" fmla="*/ 0 w 16"/>
                <a:gd name="T1" fmla="*/ 119 h 119"/>
                <a:gd name="T2" fmla="*/ 0 w 16"/>
                <a:gd name="T3" fmla="*/ 0 h 119"/>
                <a:gd name="T4" fmla="*/ 16 w 16"/>
                <a:gd name="T5" fmla="*/ 0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6" h="119">
                  <a:moveTo>
                    <a:pt x="0" y="119"/>
                  </a:moveTo>
                  <a:lnTo>
                    <a:pt x="0" y="0"/>
                  </a:lnTo>
                  <a:lnTo>
                    <a:pt x="16" y="0"/>
                  </a:lnTo>
                </a:path>
              </a:pathLst>
            </a:custGeom>
            <a:noFill/>
            <a:ln w="7938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Rectangle 16">
              <a:extLst>
                <a:ext uri="{FF2B5EF4-FFF2-40B4-BE49-F238E27FC236}">
                  <a16:creationId xmlns:a16="http://schemas.microsoft.com/office/drawing/2014/main" id="{B978BA83-8551-42F6-B5A2-AAA00BAC76F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95" y="1078"/>
              <a:ext cx="909" cy="1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lvl="0" defTabSz="914400"/>
              <a:r>
                <a:rPr kumimoji="0" lang="en-US" altLang="en-US" sz="13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</a:t>
              </a:r>
              <a:r>
                <a:rPr lang="en-US" altLang="en-US" sz="1300" b="1" i="1" dirty="0">
                  <a:solidFill>
                    <a:srgbClr val="000000"/>
                  </a:solidFill>
                </a:rPr>
                <a:t>F. </a:t>
              </a:r>
              <a:r>
                <a:rPr lang="en-US" altLang="en-US" sz="1300" b="1" i="1" dirty="0" err="1">
                  <a:solidFill>
                    <a:srgbClr val="000000"/>
                  </a:solidFill>
                </a:rPr>
                <a:t>tuaranense</a:t>
              </a:r>
              <a:r>
                <a:rPr lang="en-US" altLang="en-US" sz="1300" b="1" i="1" dirty="0">
                  <a:solidFill>
                    <a:srgbClr val="000000"/>
                  </a:solidFill>
                </a:rPr>
                <a:t> </a:t>
              </a:r>
              <a:r>
                <a:rPr lang="en-US" altLang="en-US" sz="1300" b="1" dirty="0">
                  <a:solidFill>
                    <a:srgbClr val="000000"/>
                  </a:solidFill>
                </a:rPr>
                <a:t>46518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0" name="Freeform 17">
              <a:extLst>
                <a:ext uri="{FF2B5EF4-FFF2-40B4-BE49-F238E27FC236}">
                  <a16:creationId xmlns:a16="http://schemas.microsoft.com/office/drawing/2014/main" id="{78C9484A-4CFC-4040-B1BC-A6B68AECFFF1}"/>
                </a:ext>
              </a:extLst>
            </p:cNvPr>
            <p:cNvSpPr>
              <a:spLocks/>
            </p:cNvSpPr>
            <p:nvPr/>
          </p:nvSpPr>
          <p:spPr bwMode="auto">
            <a:xfrm>
              <a:off x="905" y="1022"/>
              <a:ext cx="87" cy="120"/>
            </a:xfrm>
            <a:custGeom>
              <a:avLst/>
              <a:gdLst>
                <a:gd name="T0" fmla="*/ 0 w 87"/>
                <a:gd name="T1" fmla="*/ 0 h 120"/>
                <a:gd name="T2" fmla="*/ 0 w 87"/>
                <a:gd name="T3" fmla="*/ 120 h 120"/>
                <a:gd name="T4" fmla="*/ 87 w 87"/>
                <a:gd name="T5" fmla="*/ 120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7" h="120">
                  <a:moveTo>
                    <a:pt x="0" y="0"/>
                  </a:moveTo>
                  <a:lnTo>
                    <a:pt x="0" y="120"/>
                  </a:lnTo>
                  <a:lnTo>
                    <a:pt x="87" y="120"/>
                  </a:lnTo>
                </a:path>
              </a:pathLst>
            </a:custGeom>
            <a:noFill/>
            <a:ln w="7938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" name="Freeform 18">
              <a:extLst>
                <a:ext uri="{FF2B5EF4-FFF2-40B4-BE49-F238E27FC236}">
                  <a16:creationId xmlns:a16="http://schemas.microsoft.com/office/drawing/2014/main" id="{7603DD1E-39B2-417F-BE12-16EFF473F2F0}"/>
                </a:ext>
              </a:extLst>
            </p:cNvPr>
            <p:cNvSpPr>
              <a:spLocks/>
            </p:cNvSpPr>
            <p:nvPr/>
          </p:nvSpPr>
          <p:spPr bwMode="auto">
            <a:xfrm>
              <a:off x="883" y="1020"/>
              <a:ext cx="22" cy="123"/>
            </a:xfrm>
            <a:custGeom>
              <a:avLst/>
              <a:gdLst>
                <a:gd name="T0" fmla="*/ 0 w 22"/>
                <a:gd name="T1" fmla="*/ 123 h 123"/>
                <a:gd name="T2" fmla="*/ 0 w 22"/>
                <a:gd name="T3" fmla="*/ 0 h 123"/>
                <a:gd name="T4" fmla="*/ 22 w 22"/>
                <a:gd name="T5" fmla="*/ 0 h 1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2" h="123">
                  <a:moveTo>
                    <a:pt x="0" y="123"/>
                  </a:moveTo>
                  <a:lnTo>
                    <a:pt x="0" y="0"/>
                  </a:lnTo>
                  <a:lnTo>
                    <a:pt x="22" y="0"/>
                  </a:lnTo>
                </a:path>
              </a:pathLst>
            </a:custGeom>
            <a:noFill/>
            <a:ln w="7938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" name="Rectangle 19">
              <a:extLst>
                <a:ext uri="{FF2B5EF4-FFF2-40B4-BE49-F238E27FC236}">
                  <a16:creationId xmlns:a16="http://schemas.microsoft.com/office/drawing/2014/main" id="{92858F23-067B-461D-B741-2EACCE47E67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55" y="1207"/>
              <a:ext cx="1208" cy="1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lvl="0" defTabSz="914400"/>
              <a:r>
                <a:rPr kumimoji="0" lang="en-US" altLang="en-US" sz="13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</a:t>
              </a:r>
              <a:r>
                <a:rPr lang="en-US" altLang="en-US" sz="1300" b="1" i="1" dirty="0">
                  <a:solidFill>
                    <a:srgbClr val="000000"/>
                  </a:solidFill>
                </a:rPr>
                <a:t>F. </a:t>
              </a:r>
              <a:r>
                <a:rPr lang="en-US" altLang="en-US" sz="1300" b="1" i="1" dirty="0" err="1">
                  <a:solidFill>
                    <a:srgbClr val="000000"/>
                  </a:solidFill>
                </a:rPr>
                <a:t>ambrosium</a:t>
              </a:r>
              <a:r>
                <a:rPr lang="en-US" altLang="en-US" sz="1300" b="1" i="1" dirty="0">
                  <a:solidFill>
                    <a:srgbClr val="000000"/>
                  </a:solidFill>
                </a:rPr>
                <a:t> </a:t>
              </a:r>
              <a:r>
                <a:rPr lang="en-US" altLang="en-US" sz="1300" b="1" dirty="0">
                  <a:solidFill>
                    <a:srgbClr val="000000"/>
                  </a:solidFill>
                </a:rPr>
                <a:t>[AF-1] 20438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3" name="Freeform 20">
              <a:extLst>
                <a:ext uri="{FF2B5EF4-FFF2-40B4-BE49-F238E27FC236}">
                  <a16:creationId xmlns:a16="http://schemas.microsoft.com/office/drawing/2014/main" id="{A9AEAFA4-547B-461E-B625-293E516AB13A}"/>
                </a:ext>
              </a:extLst>
            </p:cNvPr>
            <p:cNvSpPr>
              <a:spLocks/>
            </p:cNvSpPr>
            <p:nvPr/>
          </p:nvSpPr>
          <p:spPr bwMode="auto">
            <a:xfrm>
              <a:off x="883" y="1148"/>
              <a:ext cx="69" cy="123"/>
            </a:xfrm>
            <a:custGeom>
              <a:avLst/>
              <a:gdLst>
                <a:gd name="T0" fmla="*/ 0 w 69"/>
                <a:gd name="T1" fmla="*/ 0 h 123"/>
                <a:gd name="T2" fmla="*/ 0 w 69"/>
                <a:gd name="T3" fmla="*/ 123 h 123"/>
                <a:gd name="T4" fmla="*/ 69 w 69"/>
                <a:gd name="T5" fmla="*/ 123 h 1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9" h="123">
                  <a:moveTo>
                    <a:pt x="0" y="0"/>
                  </a:moveTo>
                  <a:lnTo>
                    <a:pt x="0" y="123"/>
                  </a:lnTo>
                  <a:lnTo>
                    <a:pt x="69" y="123"/>
                  </a:lnTo>
                </a:path>
              </a:pathLst>
            </a:custGeom>
            <a:noFill/>
            <a:ln w="7938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" name="Freeform 21">
              <a:extLst>
                <a:ext uri="{FF2B5EF4-FFF2-40B4-BE49-F238E27FC236}">
                  <a16:creationId xmlns:a16="http://schemas.microsoft.com/office/drawing/2014/main" id="{5C186275-CCAC-48CA-AD93-865CF0352FDE}"/>
                </a:ext>
              </a:extLst>
            </p:cNvPr>
            <p:cNvSpPr>
              <a:spLocks/>
            </p:cNvSpPr>
            <p:nvPr/>
          </p:nvSpPr>
          <p:spPr bwMode="auto">
            <a:xfrm>
              <a:off x="861" y="1146"/>
              <a:ext cx="22" cy="124"/>
            </a:xfrm>
            <a:custGeom>
              <a:avLst/>
              <a:gdLst>
                <a:gd name="T0" fmla="*/ 0 w 22"/>
                <a:gd name="T1" fmla="*/ 124 h 124"/>
                <a:gd name="T2" fmla="*/ 0 w 22"/>
                <a:gd name="T3" fmla="*/ 0 h 124"/>
                <a:gd name="T4" fmla="*/ 22 w 22"/>
                <a:gd name="T5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2" h="124">
                  <a:moveTo>
                    <a:pt x="0" y="124"/>
                  </a:moveTo>
                  <a:lnTo>
                    <a:pt x="0" y="0"/>
                  </a:lnTo>
                  <a:lnTo>
                    <a:pt x="22" y="0"/>
                  </a:lnTo>
                </a:path>
              </a:pathLst>
            </a:custGeom>
            <a:noFill/>
            <a:ln w="7938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" name="Rectangle 22">
              <a:extLst>
                <a:ext uri="{FF2B5EF4-FFF2-40B4-BE49-F238E27FC236}">
                  <a16:creationId xmlns:a16="http://schemas.microsoft.com/office/drawing/2014/main" id="{A0A50C43-6D59-47DA-9D65-58328FFF8FB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32" y="1337"/>
              <a:ext cx="1369" cy="1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lvl="0" defTabSz="914400"/>
              <a:r>
                <a:rPr kumimoji="0" lang="en-US" altLang="en-US" sz="13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</a:t>
              </a:r>
              <a:r>
                <a:rPr lang="en-US" altLang="en-US" sz="1300" b="1" i="1" dirty="0">
                  <a:solidFill>
                    <a:srgbClr val="000000"/>
                  </a:solidFill>
                </a:rPr>
                <a:t>Fusarium </a:t>
              </a:r>
              <a:r>
                <a:rPr lang="en-US" altLang="en-US" sz="1300" b="1" dirty="0">
                  <a:solidFill>
                    <a:srgbClr val="000000"/>
                  </a:solidFill>
                </a:rPr>
                <a:t>sp.</a:t>
              </a:r>
              <a:r>
                <a:rPr lang="en-US" altLang="en-US" sz="1300" b="1" i="1" dirty="0">
                  <a:solidFill>
                    <a:srgbClr val="000000"/>
                  </a:solidFill>
                </a:rPr>
                <a:t> </a:t>
              </a:r>
              <a:r>
                <a:rPr lang="en-US" altLang="en-US" sz="1300" b="1" dirty="0">
                  <a:solidFill>
                    <a:srgbClr val="000000"/>
                  </a:solidFill>
                </a:rPr>
                <a:t>[AF-12] KOD 792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6" name="Freeform 23">
              <a:extLst>
                <a:ext uri="{FF2B5EF4-FFF2-40B4-BE49-F238E27FC236}">
                  <a16:creationId xmlns:a16="http://schemas.microsoft.com/office/drawing/2014/main" id="{24CF7659-CD61-4EB2-895A-1DD072CE7E7E}"/>
                </a:ext>
              </a:extLst>
            </p:cNvPr>
            <p:cNvSpPr>
              <a:spLocks/>
            </p:cNvSpPr>
            <p:nvPr/>
          </p:nvSpPr>
          <p:spPr bwMode="auto">
            <a:xfrm>
              <a:off x="861" y="1275"/>
              <a:ext cx="69" cy="126"/>
            </a:xfrm>
            <a:custGeom>
              <a:avLst/>
              <a:gdLst>
                <a:gd name="T0" fmla="*/ 0 w 69"/>
                <a:gd name="T1" fmla="*/ 0 h 126"/>
                <a:gd name="T2" fmla="*/ 0 w 69"/>
                <a:gd name="T3" fmla="*/ 126 h 126"/>
                <a:gd name="T4" fmla="*/ 69 w 69"/>
                <a:gd name="T5" fmla="*/ 126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9" h="126">
                  <a:moveTo>
                    <a:pt x="0" y="0"/>
                  </a:moveTo>
                  <a:lnTo>
                    <a:pt x="0" y="126"/>
                  </a:lnTo>
                  <a:lnTo>
                    <a:pt x="69" y="126"/>
                  </a:lnTo>
                </a:path>
              </a:pathLst>
            </a:custGeom>
            <a:noFill/>
            <a:ln w="7938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4">
              <a:extLst>
                <a:ext uri="{FF2B5EF4-FFF2-40B4-BE49-F238E27FC236}">
                  <a16:creationId xmlns:a16="http://schemas.microsoft.com/office/drawing/2014/main" id="{063CE53A-DD06-4622-9D26-48EAA935F749}"/>
                </a:ext>
              </a:extLst>
            </p:cNvPr>
            <p:cNvSpPr>
              <a:spLocks/>
            </p:cNvSpPr>
            <p:nvPr/>
          </p:nvSpPr>
          <p:spPr bwMode="auto">
            <a:xfrm>
              <a:off x="822" y="1273"/>
              <a:ext cx="39" cy="125"/>
            </a:xfrm>
            <a:custGeom>
              <a:avLst/>
              <a:gdLst>
                <a:gd name="T0" fmla="*/ 0 w 39"/>
                <a:gd name="T1" fmla="*/ 125 h 125"/>
                <a:gd name="T2" fmla="*/ 0 w 39"/>
                <a:gd name="T3" fmla="*/ 0 h 125"/>
                <a:gd name="T4" fmla="*/ 39 w 39"/>
                <a:gd name="T5" fmla="*/ 0 h 1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125">
                  <a:moveTo>
                    <a:pt x="0" y="125"/>
                  </a:moveTo>
                  <a:lnTo>
                    <a:pt x="0" y="0"/>
                  </a:lnTo>
                  <a:lnTo>
                    <a:pt x="39" y="0"/>
                  </a:lnTo>
                </a:path>
              </a:pathLst>
            </a:custGeom>
            <a:noFill/>
            <a:ln w="7938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Rectangle 25">
              <a:extLst>
                <a:ext uri="{FF2B5EF4-FFF2-40B4-BE49-F238E27FC236}">
                  <a16:creationId xmlns:a16="http://schemas.microsoft.com/office/drawing/2014/main" id="{216BE6CA-D962-4586-9973-61F6C88A87E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98" y="1466"/>
              <a:ext cx="1188" cy="1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lvl="0" defTabSz="914400"/>
              <a:r>
                <a:rPr kumimoji="0" lang="en-US" altLang="en-US" sz="13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</a:t>
              </a:r>
              <a:r>
                <a:rPr lang="en-US" altLang="en-US" sz="1300" b="1" i="1" dirty="0">
                  <a:solidFill>
                    <a:srgbClr val="000000"/>
                  </a:solidFill>
                </a:rPr>
                <a:t>Fusarium </a:t>
              </a:r>
              <a:r>
                <a:rPr lang="en-US" altLang="en-US" sz="1300" b="1" dirty="0">
                  <a:solidFill>
                    <a:srgbClr val="000000"/>
                  </a:solidFill>
                </a:rPr>
                <a:t>sp. [AF-6] 62590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9" name="Freeform 26">
              <a:extLst>
                <a:ext uri="{FF2B5EF4-FFF2-40B4-BE49-F238E27FC236}">
                  <a16:creationId xmlns:a16="http://schemas.microsoft.com/office/drawing/2014/main" id="{D2F53FD1-3CA6-49D6-B0CE-FFA32A9E3C0F}"/>
                </a:ext>
              </a:extLst>
            </p:cNvPr>
            <p:cNvSpPr>
              <a:spLocks/>
            </p:cNvSpPr>
            <p:nvPr/>
          </p:nvSpPr>
          <p:spPr bwMode="auto">
            <a:xfrm>
              <a:off x="822" y="1403"/>
              <a:ext cx="174" cy="127"/>
            </a:xfrm>
            <a:custGeom>
              <a:avLst/>
              <a:gdLst>
                <a:gd name="T0" fmla="*/ 0 w 174"/>
                <a:gd name="T1" fmla="*/ 0 h 127"/>
                <a:gd name="T2" fmla="*/ 0 w 174"/>
                <a:gd name="T3" fmla="*/ 127 h 127"/>
                <a:gd name="T4" fmla="*/ 174 w 174"/>
                <a:gd name="T5" fmla="*/ 127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74" h="127">
                  <a:moveTo>
                    <a:pt x="0" y="0"/>
                  </a:moveTo>
                  <a:lnTo>
                    <a:pt x="0" y="127"/>
                  </a:lnTo>
                  <a:lnTo>
                    <a:pt x="174" y="127"/>
                  </a:lnTo>
                </a:path>
              </a:pathLst>
            </a:custGeom>
            <a:noFill/>
            <a:ln w="7938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" name="Freeform 27">
              <a:extLst>
                <a:ext uri="{FF2B5EF4-FFF2-40B4-BE49-F238E27FC236}">
                  <a16:creationId xmlns:a16="http://schemas.microsoft.com/office/drawing/2014/main" id="{11231663-8E83-4B9C-8A6C-D9D260F8EF3E}"/>
                </a:ext>
              </a:extLst>
            </p:cNvPr>
            <p:cNvSpPr>
              <a:spLocks/>
            </p:cNvSpPr>
            <p:nvPr/>
          </p:nvSpPr>
          <p:spPr bwMode="auto">
            <a:xfrm>
              <a:off x="799" y="1401"/>
              <a:ext cx="23" cy="127"/>
            </a:xfrm>
            <a:custGeom>
              <a:avLst/>
              <a:gdLst>
                <a:gd name="T0" fmla="*/ 0 w 23"/>
                <a:gd name="T1" fmla="*/ 127 h 127"/>
                <a:gd name="T2" fmla="*/ 0 w 23"/>
                <a:gd name="T3" fmla="*/ 0 h 127"/>
                <a:gd name="T4" fmla="*/ 23 w 23"/>
                <a:gd name="T5" fmla="*/ 0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3" h="127">
                  <a:moveTo>
                    <a:pt x="0" y="127"/>
                  </a:moveTo>
                  <a:lnTo>
                    <a:pt x="0" y="0"/>
                  </a:lnTo>
                  <a:lnTo>
                    <a:pt x="23" y="0"/>
                  </a:lnTo>
                </a:path>
              </a:pathLst>
            </a:custGeom>
            <a:noFill/>
            <a:ln w="7938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" name="Rectangle 28">
              <a:extLst>
                <a:ext uri="{FF2B5EF4-FFF2-40B4-BE49-F238E27FC236}">
                  <a16:creationId xmlns:a16="http://schemas.microsoft.com/office/drawing/2014/main" id="{F6C0393C-462B-4D5A-A91D-D8C981DA6AA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85" y="1596"/>
              <a:ext cx="1188" cy="1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lvl="0" defTabSz="914400"/>
              <a:r>
                <a:rPr kumimoji="0" lang="en-US" altLang="en-US" sz="13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</a:t>
              </a:r>
              <a:r>
                <a:rPr lang="en-US" altLang="en-US" sz="1300" b="1" i="1" dirty="0">
                  <a:solidFill>
                    <a:srgbClr val="000000"/>
                  </a:solidFill>
                </a:rPr>
                <a:t>Fusarium </a:t>
              </a:r>
              <a:r>
                <a:rPr lang="en-US" altLang="en-US" sz="1300" b="1" dirty="0">
                  <a:solidFill>
                    <a:srgbClr val="000000"/>
                  </a:solidFill>
                </a:rPr>
                <a:t>sp. [AF-7] 62610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25" name="Freeform 29">
              <a:extLst>
                <a:ext uri="{FF2B5EF4-FFF2-40B4-BE49-F238E27FC236}">
                  <a16:creationId xmlns:a16="http://schemas.microsoft.com/office/drawing/2014/main" id="{A50155BD-79C1-4064-8317-0FC25C011109}"/>
                </a:ext>
              </a:extLst>
            </p:cNvPr>
            <p:cNvSpPr>
              <a:spLocks/>
            </p:cNvSpPr>
            <p:nvPr/>
          </p:nvSpPr>
          <p:spPr bwMode="auto">
            <a:xfrm>
              <a:off x="799" y="1533"/>
              <a:ext cx="183" cy="127"/>
            </a:xfrm>
            <a:custGeom>
              <a:avLst/>
              <a:gdLst>
                <a:gd name="T0" fmla="*/ 0 w 183"/>
                <a:gd name="T1" fmla="*/ 0 h 127"/>
                <a:gd name="T2" fmla="*/ 0 w 183"/>
                <a:gd name="T3" fmla="*/ 127 h 127"/>
                <a:gd name="T4" fmla="*/ 183 w 183"/>
                <a:gd name="T5" fmla="*/ 127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83" h="127">
                  <a:moveTo>
                    <a:pt x="0" y="0"/>
                  </a:moveTo>
                  <a:lnTo>
                    <a:pt x="0" y="127"/>
                  </a:lnTo>
                  <a:lnTo>
                    <a:pt x="183" y="127"/>
                  </a:lnTo>
                </a:path>
              </a:pathLst>
            </a:custGeom>
            <a:noFill/>
            <a:ln w="7938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6" name="Freeform 30">
              <a:extLst>
                <a:ext uri="{FF2B5EF4-FFF2-40B4-BE49-F238E27FC236}">
                  <a16:creationId xmlns:a16="http://schemas.microsoft.com/office/drawing/2014/main" id="{1430A7C8-9266-4C16-8A43-74E76082F6C5}"/>
                </a:ext>
              </a:extLst>
            </p:cNvPr>
            <p:cNvSpPr>
              <a:spLocks/>
            </p:cNvSpPr>
            <p:nvPr/>
          </p:nvSpPr>
          <p:spPr bwMode="auto">
            <a:xfrm>
              <a:off x="749" y="1530"/>
              <a:ext cx="50" cy="160"/>
            </a:xfrm>
            <a:custGeom>
              <a:avLst/>
              <a:gdLst>
                <a:gd name="T0" fmla="*/ 0 w 50"/>
                <a:gd name="T1" fmla="*/ 160 h 160"/>
                <a:gd name="T2" fmla="*/ 0 w 50"/>
                <a:gd name="T3" fmla="*/ 0 h 160"/>
                <a:gd name="T4" fmla="*/ 50 w 50"/>
                <a:gd name="T5" fmla="*/ 0 h 1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0" h="160">
                  <a:moveTo>
                    <a:pt x="0" y="160"/>
                  </a:moveTo>
                  <a:lnTo>
                    <a:pt x="0" y="0"/>
                  </a:lnTo>
                  <a:lnTo>
                    <a:pt x="50" y="0"/>
                  </a:lnTo>
                </a:path>
              </a:pathLst>
            </a:custGeom>
            <a:noFill/>
            <a:ln w="7938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7" name="Rectangle 31">
              <a:extLst>
                <a:ext uri="{FF2B5EF4-FFF2-40B4-BE49-F238E27FC236}">
                  <a16:creationId xmlns:a16="http://schemas.microsoft.com/office/drawing/2014/main" id="{79849076-8D48-412A-9ADB-151E5C2A060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55" y="1725"/>
              <a:ext cx="1188" cy="1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lvl="0" defTabSz="914400"/>
              <a:r>
                <a:rPr kumimoji="0" lang="en-US" altLang="en-US" sz="13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</a:t>
              </a:r>
              <a:r>
                <a:rPr lang="en-US" altLang="en-US" sz="1300" b="1" i="1" dirty="0">
                  <a:solidFill>
                    <a:srgbClr val="000000"/>
                  </a:solidFill>
                </a:rPr>
                <a:t>Fusarium </a:t>
              </a:r>
              <a:r>
                <a:rPr lang="en-US" altLang="en-US" sz="1300" b="1" dirty="0">
                  <a:solidFill>
                    <a:srgbClr val="000000"/>
                  </a:solidFill>
                </a:rPr>
                <a:t>sp. [AF-8] 62584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42" name="Freeform 32">
              <a:extLst>
                <a:ext uri="{FF2B5EF4-FFF2-40B4-BE49-F238E27FC236}">
                  <a16:creationId xmlns:a16="http://schemas.microsoft.com/office/drawing/2014/main" id="{9A8819E7-78F1-41CC-BA27-039C9501D801}"/>
                </a:ext>
              </a:extLst>
            </p:cNvPr>
            <p:cNvSpPr>
              <a:spLocks/>
            </p:cNvSpPr>
            <p:nvPr/>
          </p:nvSpPr>
          <p:spPr bwMode="auto">
            <a:xfrm>
              <a:off x="792" y="1789"/>
              <a:ext cx="160" cy="62"/>
            </a:xfrm>
            <a:custGeom>
              <a:avLst/>
              <a:gdLst>
                <a:gd name="T0" fmla="*/ 0 w 160"/>
                <a:gd name="T1" fmla="*/ 62 h 62"/>
                <a:gd name="T2" fmla="*/ 0 w 160"/>
                <a:gd name="T3" fmla="*/ 0 h 62"/>
                <a:gd name="T4" fmla="*/ 160 w 160"/>
                <a:gd name="T5" fmla="*/ 0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60" h="62">
                  <a:moveTo>
                    <a:pt x="0" y="62"/>
                  </a:moveTo>
                  <a:lnTo>
                    <a:pt x="0" y="0"/>
                  </a:lnTo>
                  <a:lnTo>
                    <a:pt x="160" y="0"/>
                  </a:lnTo>
                </a:path>
              </a:pathLst>
            </a:custGeom>
            <a:noFill/>
            <a:ln w="7938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4" name="Rectangle 33">
              <a:extLst>
                <a:ext uri="{FF2B5EF4-FFF2-40B4-BE49-F238E27FC236}">
                  <a16:creationId xmlns:a16="http://schemas.microsoft.com/office/drawing/2014/main" id="{5F64F45C-F47A-4387-8B32-2065A36A0D9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65" y="1854"/>
              <a:ext cx="1188" cy="1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lvl="0" defTabSz="914400"/>
              <a:r>
                <a:rPr kumimoji="0" lang="en-US" altLang="en-US" sz="13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</a:t>
              </a:r>
              <a:r>
                <a:rPr lang="en-US" altLang="en-US" sz="1300" b="1" i="1" dirty="0">
                  <a:solidFill>
                    <a:srgbClr val="000000"/>
                  </a:solidFill>
                </a:rPr>
                <a:t>Fusarium </a:t>
              </a:r>
              <a:r>
                <a:rPr lang="en-US" altLang="en-US" sz="1300" b="1" dirty="0">
                  <a:solidFill>
                    <a:srgbClr val="000000"/>
                  </a:solidFill>
                </a:rPr>
                <a:t>sp. [AF-9] 66088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45" name="Freeform 34">
              <a:extLst>
                <a:ext uri="{FF2B5EF4-FFF2-40B4-BE49-F238E27FC236}">
                  <a16:creationId xmlns:a16="http://schemas.microsoft.com/office/drawing/2014/main" id="{EECE384F-8B1F-48DF-884F-D2CEC855413B}"/>
                </a:ext>
              </a:extLst>
            </p:cNvPr>
            <p:cNvSpPr>
              <a:spLocks/>
            </p:cNvSpPr>
            <p:nvPr/>
          </p:nvSpPr>
          <p:spPr bwMode="auto">
            <a:xfrm>
              <a:off x="792" y="1856"/>
              <a:ext cx="170" cy="63"/>
            </a:xfrm>
            <a:custGeom>
              <a:avLst/>
              <a:gdLst>
                <a:gd name="T0" fmla="*/ 0 w 170"/>
                <a:gd name="T1" fmla="*/ 0 h 63"/>
                <a:gd name="T2" fmla="*/ 0 w 170"/>
                <a:gd name="T3" fmla="*/ 63 h 63"/>
                <a:gd name="T4" fmla="*/ 170 w 170"/>
                <a:gd name="T5" fmla="*/ 63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70" h="63">
                  <a:moveTo>
                    <a:pt x="0" y="0"/>
                  </a:moveTo>
                  <a:lnTo>
                    <a:pt x="0" y="63"/>
                  </a:lnTo>
                  <a:lnTo>
                    <a:pt x="170" y="63"/>
                  </a:lnTo>
                </a:path>
              </a:pathLst>
            </a:custGeom>
            <a:noFill/>
            <a:ln w="7938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6" name="Freeform 35">
              <a:extLst>
                <a:ext uri="{FF2B5EF4-FFF2-40B4-BE49-F238E27FC236}">
                  <a16:creationId xmlns:a16="http://schemas.microsoft.com/office/drawing/2014/main" id="{C3FD96A9-1502-4260-96B7-FDC9C305F48B}"/>
                </a:ext>
              </a:extLst>
            </p:cNvPr>
            <p:cNvSpPr>
              <a:spLocks/>
            </p:cNvSpPr>
            <p:nvPr/>
          </p:nvSpPr>
          <p:spPr bwMode="auto">
            <a:xfrm>
              <a:off x="749" y="1695"/>
              <a:ext cx="43" cy="159"/>
            </a:xfrm>
            <a:custGeom>
              <a:avLst/>
              <a:gdLst>
                <a:gd name="T0" fmla="*/ 0 w 43"/>
                <a:gd name="T1" fmla="*/ 0 h 159"/>
                <a:gd name="T2" fmla="*/ 0 w 43"/>
                <a:gd name="T3" fmla="*/ 159 h 159"/>
                <a:gd name="T4" fmla="*/ 43 w 43"/>
                <a:gd name="T5" fmla="*/ 159 h 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159">
                  <a:moveTo>
                    <a:pt x="0" y="0"/>
                  </a:moveTo>
                  <a:lnTo>
                    <a:pt x="0" y="159"/>
                  </a:lnTo>
                  <a:lnTo>
                    <a:pt x="43" y="159"/>
                  </a:lnTo>
                </a:path>
              </a:pathLst>
            </a:custGeom>
            <a:noFill/>
            <a:ln w="7938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7" name="Freeform 36">
              <a:extLst>
                <a:ext uri="{FF2B5EF4-FFF2-40B4-BE49-F238E27FC236}">
                  <a16:creationId xmlns:a16="http://schemas.microsoft.com/office/drawing/2014/main" id="{F2236370-0CC7-4F9C-9624-CA1F96633ED4}"/>
                </a:ext>
              </a:extLst>
            </p:cNvPr>
            <p:cNvSpPr>
              <a:spLocks/>
            </p:cNvSpPr>
            <p:nvPr/>
          </p:nvSpPr>
          <p:spPr bwMode="auto">
            <a:xfrm>
              <a:off x="677" y="1692"/>
              <a:ext cx="72" cy="273"/>
            </a:xfrm>
            <a:custGeom>
              <a:avLst/>
              <a:gdLst>
                <a:gd name="T0" fmla="*/ 0 w 72"/>
                <a:gd name="T1" fmla="*/ 273 h 273"/>
                <a:gd name="T2" fmla="*/ 0 w 72"/>
                <a:gd name="T3" fmla="*/ 0 h 273"/>
                <a:gd name="T4" fmla="*/ 72 w 72"/>
                <a:gd name="T5" fmla="*/ 0 h 2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2" h="273">
                  <a:moveTo>
                    <a:pt x="0" y="273"/>
                  </a:moveTo>
                  <a:lnTo>
                    <a:pt x="0" y="0"/>
                  </a:lnTo>
                  <a:lnTo>
                    <a:pt x="72" y="0"/>
                  </a:lnTo>
                </a:path>
              </a:pathLst>
            </a:custGeom>
            <a:noFill/>
            <a:ln w="7938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8" name="Rectangle 37">
              <a:extLst>
                <a:ext uri="{FF2B5EF4-FFF2-40B4-BE49-F238E27FC236}">
                  <a16:creationId xmlns:a16="http://schemas.microsoft.com/office/drawing/2014/main" id="{B49C232F-9136-45A9-9651-78C7374DEC9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79" y="1984"/>
              <a:ext cx="544" cy="1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lvl="0" defTabSz="914400"/>
              <a:r>
                <a:rPr lang="en-US" altLang="en-US" sz="1300" b="1" i="1" dirty="0">
                  <a:solidFill>
                    <a:srgbClr val="000000"/>
                  </a:solidFill>
                </a:rPr>
                <a:t>F. </a:t>
              </a:r>
              <a:r>
                <a:rPr lang="en-US" altLang="en-US" sz="1300" b="1" i="1" dirty="0" err="1">
                  <a:solidFill>
                    <a:srgbClr val="000000"/>
                  </a:solidFill>
                </a:rPr>
                <a:t>falciforme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51" name="Freeform 38">
              <a:extLst>
                <a:ext uri="{FF2B5EF4-FFF2-40B4-BE49-F238E27FC236}">
                  <a16:creationId xmlns:a16="http://schemas.microsoft.com/office/drawing/2014/main" id="{16C38C76-292A-441E-954B-F49654417384}"/>
                </a:ext>
              </a:extLst>
            </p:cNvPr>
            <p:cNvSpPr>
              <a:spLocks/>
            </p:cNvSpPr>
            <p:nvPr/>
          </p:nvSpPr>
          <p:spPr bwMode="auto">
            <a:xfrm>
              <a:off x="784" y="2048"/>
              <a:ext cx="92" cy="62"/>
            </a:xfrm>
            <a:custGeom>
              <a:avLst/>
              <a:gdLst>
                <a:gd name="T0" fmla="*/ 0 w 92"/>
                <a:gd name="T1" fmla="*/ 62 h 62"/>
                <a:gd name="T2" fmla="*/ 0 w 92"/>
                <a:gd name="T3" fmla="*/ 0 h 62"/>
                <a:gd name="T4" fmla="*/ 92 w 92"/>
                <a:gd name="T5" fmla="*/ 0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2" h="62">
                  <a:moveTo>
                    <a:pt x="0" y="62"/>
                  </a:moveTo>
                  <a:lnTo>
                    <a:pt x="0" y="0"/>
                  </a:lnTo>
                  <a:lnTo>
                    <a:pt x="92" y="0"/>
                  </a:lnTo>
                </a:path>
              </a:pathLst>
            </a:custGeom>
            <a:noFill/>
            <a:ln w="7938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2" name="Rectangle 39">
              <a:extLst>
                <a:ext uri="{FF2B5EF4-FFF2-40B4-BE49-F238E27FC236}">
                  <a16:creationId xmlns:a16="http://schemas.microsoft.com/office/drawing/2014/main" id="{102173FA-AF71-48FA-BC7E-B10D8B696C6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35" y="2113"/>
              <a:ext cx="892" cy="1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lvl="0" defTabSz="914400"/>
              <a:r>
                <a:rPr kumimoji="0" lang="en-US" altLang="en-US" sz="13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</a:t>
              </a:r>
              <a:r>
                <a:rPr lang="en-US" altLang="en-US" sz="1300" b="1" i="1" dirty="0">
                  <a:solidFill>
                    <a:srgbClr val="000000"/>
                  </a:solidFill>
                </a:rPr>
                <a:t>Fusarium </a:t>
              </a:r>
              <a:r>
                <a:rPr lang="en-US" altLang="en-US" sz="1300" b="1" dirty="0">
                  <a:solidFill>
                    <a:srgbClr val="000000"/>
                  </a:solidFill>
                </a:rPr>
                <a:t>sp. 22101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55" name="Freeform 40">
              <a:extLst>
                <a:ext uri="{FF2B5EF4-FFF2-40B4-BE49-F238E27FC236}">
                  <a16:creationId xmlns:a16="http://schemas.microsoft.com/office/drawing/2014/main" id="{FCFDA6C9-D3D3-438B-A833-94C178F353AB}"/>
                </a:ext>
              </a:extLst>
            </p:cNvPr>
            <p:cNvSpPr>
              <a:spLocks/>
            </p:cNvSpPr>
            <p:nvPr/>
          </p:nvSpPr>
          <p:spPr bwMode="auto">
            <a:xfrm>
              <a:off x="784" y="2115"/>
              <a:ext cx="148" cy="63"/>
            </a:xfrm>
            <a:custGeom>
              <a:avLst/>
              <a:gdLst>
                <a:gd name="T0" fmla="*/ 0 w 148"/>
                <a:gd name="T1" fmla="*/ 0 h 63"/>
                <a:gd name="T2" fmla="*/ 0 w 148"/>
                <a:gd name="T3" fmla="*/ 63 h 63"/>
                <a:gd name="T4" fmla="*/ 148 w 148"/>
                <a:gd name="T5" fmla="*/ 63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48" h="63">
                  <a:moveTo>
                    <a:pt x="0" y="0"/>
                  </a:moveTo>
                  <a:lnTo>
                    <a:pt x="0" y="63"/>
                  </a:lnTo>
                  <a:lnTo>
                    <a:pt x="148" y="63"/>
                  </a:lnTo>
                </a:path>
              </a:pathLst>
            </a:custGeom>
            <a:noFill/>
            <a:ln w="7938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" name="Freeform 41">
              <a:extLst>
                <a:ext uri="{FF2B5EF4-FFF2-40B4-BE49-F238E27FC236}">
                  <a16:creationId xmlns:a16="http://schemas.microsoft.com/office/drawing/2014/main" id="{601CD1D8-9931-4021-B375-543776515094}"/>
                </a:ext>
              </a:extLst>
            </p:cNvPr>
            <p:cNvSpPr>
              <a:spLocks/>
            </p:cNvSpPr>
            <p:nvPr/>
          </p:nvSpPr>
          <p:spPr bwMode="auto">
            <a:xfrm>
              <a:off x="726" y="2113"/>
              <a:ext cx="58" cy="127"/>
            </a:xfrm>
            <a:custGeom>
              <a:avLst/>
              <a:gdLst>
                <a:gd name="T0" fmla="*/ 0 w 58"/>
                <a:gd name="T1" fmla="*/ 127 h 127"/>
                <a:gd name="T2" fmla="*/ 0 w 58"/>
                <a:gd name="T3" fmla="*/ 0 h 127"/>
                <a:gd name="T4" fmla="*/ 58 w 58"/>
                <a:gd name="T5" fmla="*/ 0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8" h="127">
                  <a:moveTo>
                    <a:pt x="0" y="127"/>
                  </a:moveTo>
                  <a:lnTo>
                    <a:pt x="0" y="0"/>
                  </a:lnTo>
                  <a:lnTo>
                    <a:pt x="58" y="0"/>
                  </a:lnTo>
                </a:path>
              </a:pathLst>
            </a:custGeom>
            <a:noFill/>
            <a:ln w="7938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" name="Rectangle 42">
              <a:extLst>
                <a:ext uri="{FF2B5EF4-FFF2-40B4-BE49-F238E27FC236}">
                  <a16:creationId xmlns:a16="http://schemas.microsoft.com/office/drawing/2014/main" id="{5FA7903C-F8A6-41FA-8257-F73EC6FC48F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31" y="2243"/>
              <a:ext cx="395" cy="1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lvl="0" defTabSz="914400"/>
              <a:r>
                <a:rPr kumimoji="0" lang="en-US" altLang="en-US" sz="13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</a:t>
              </a:r>
              <a:r>
                <a:rPr lang="en-US" altLang="en-US" sz="1300" b="1" i="1" dirty="0">
                  <a:solidFill>
                    <a:srgbClr val="000000"/>
                  </a:solidFill>
                </a:rPr>
                <a:t>F. </a:t>
              </a:r>
              <a:r>
                <a:rPr lang="en-US" altLang="en-US" sz="1300" b="1" i="1" dirty="0" err="1">
                  <a:solidFill>
                    <a:srgbClr val="000000"/>
                  </a:solidFill>
                </a:rPr>
                <a:t>solani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4" name="Freeform 43">
              <a:extLst>
                <a:ext uri="{FF2B5EF4-FFF2-40B4-BE49-F238E27FC236}">
                  <a16:creationId xmlns:a16="http://schemas.microsoft.com/office/drawing/2014/main" id="{FE165EEA-3437-4A51-A30A-41F64B5874E9}"/>
                </a:ext>
              </a:extLst>
            </p:cNvPr>
            <p:cNvSpPr>
              <a:spLocks/>
            </p:cNvSpPr>
            <p:nvPr/>
          </p:nvSpPr>
          <p:spPr bwMode="auto">
            <a:xfrm>
              <a:off x="819" y="2307"/>
              <a:ext cx="110" cy="62"/>
            </a:xfrm>
            <a:custGeom>
              <a:avLst/>
              <a:gdLst>
                <a:gd name="T0" fmla="*/ 0 w 110"/>
                <a:gd name="T1" fmla="*/ 62 h 62"/>
                <a:gd name="T2" fmla="*/ 0 w 110"/>
                <a:gd name="T3" fmla="*/ 0 h 62"/>
                <a:gd name="T4" fmla="*/ 110 w 110"/>
                <a:gd name="T5" fmla="*/ 0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0" h="62">
                  <a:moveTo>
                    <a:pt x="0" y="62"/>
                  </a:moveTo>
                  <a:lnTo>
                    <a:pt x="0" y="0"/>
                  </a:lnTo>
                  <a:lnTo>
                    <a:pt x="110" y="0"/>
                  </a:lnTo>
                </a:path>
              </a:pathLst>
            </a:custGeom>
            <a:noFill/>
            <a:ln w="7938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" name="Rectangle 44">
              <a:extLst>
                <a:ext uri="{FF2B5EF4-FFF2-40B4-BE49-F238E27FC236}">
                  <a16:creationId xmlns:a16="http://schemas.microsoft.com/office/drawing/2014/main" id="{1F56636F-5FB7-4E38-9D02-4908FA77D2B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61" y="2372"/>
              <a:ext cx="790" cy="1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lvl="0" defTabSz="914400"/>
              <a:r>
                <a:rPr kumimoji="0" lang="en-US" altLang="en-US" sz="13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</a:t>
              </a:r>
              <a:r>
                <a:rPr lang="en-US" altLang="en-US" sz="1300" b="1" i="1" dirty="0">
                  <a:solidFill>
                    <a:srgbClr val="000000"/>
                  </a:solidFill>
                </a:rPr>
                <a:t>F. phaseoli </a:t>
              </a:r>
              <a:r>
                <a:rPr lang="en-US" altLang="en-US" sz="1300" b="1" dirty="0">
                  <a:solidFill>
                    <a:srgbClr val="000000"/>
                  </a:solidFill>
                </a:rPr>
                <a:t>22389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6" name="Freeform 45">
              <a:extLst>
                <a:ext uri="{FF2B5EF4-FFF2-40B4-BE49-F238E27FC236}">
                  <a16:creationId xmlns:a16="http://schemas.microsoft.com/office/drawing/2014/main" id="{6A6C8F85-7535-4F15-8AE0-5FFBA627446E}"/>
                </a:ext>
              </a:extLst>
            </p:cNvPr>
            <p:cNvSpPr>
              <a:spLocks/>
            </p:cNvSpPr>
            <p:nvPr/>
          </p:nvSpPr>
          <p:spPr bwMode="auto">
            <a:xfrm>
              <a:off x="819" y="2374"/>
              <a:ext cx="139" cy="62"/>
            </a:xfrm>
            <a:custGeom>
              <a:avLst/>
              <a:gdLst>
                <a:gd name="T0" fmla="*/ 0 w 139"/>
                <a:gd name="T1" fmla="*/ 0 h 62"/>
                <a:gd name="T2" fmla="*/ 0 w 139"/>
                <a:gd name="T3" fmla="*/ 62 h 62"/>
                <a:gd name="T4" fmla="*/ 139 w 139"/>
                <a:gd name="T5" fmla="*/ 62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9" h="62">
                  <a:moveTo>
                    <a:pt x="0" y="0"/>
                  </a:moveTo>
                  <a:lnTo>
                    <a:pt x="0" y="62"/>
                  </a:lnTo>
                  <a:lnTo>
                    <a:pt x="139" y="62"/>
                  </a:lnTo>
                </a:path>
              </a:pathLst>
            </a:custGeom>
            <a:noFill/>
            <a:ln w="7938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" name="Freeform 46">
              <a:extLst>
                <a:ext uri="{FF2B5EF4-FFF2-40B4-BE49-F238E27FC236}">
                  <a16:creationId xmlns:a16="http://schemas.microsoft.com/office/drawing/2014/main" id="{CB935CBB-E945-4186-820A-AE4CD46CC37A}"/>
                </a:ext>
              </a:extLst>
            </p:cNvPr>
            <p:cNvSpPr>
              <a:spLocks/>
            </p:cNvSpPr>
            <p:nvPr/>
          </p:nvSpPr>
          <p:spPr bwMode="auto">
            <a:xfrm>
              <a:off x="726" y="2245"/>
              <a:ext cx="93" cy="127"/>
            </a:xfrm>
            <a:custGeom>
              <a:avLst/>
              <a:gdLst>
                <a:gd name="T0" fmla="*/ 0 w 93"/>
                <a:gd name="T1" fmla="*/ 0 h 127"/>
                <a:gd name="T2" fmla="*/ 0 w 93"/>
                <a:gd name="T3" fmla="*/ 127 h 127"/>
                <a:gd name="T4" fmla="*/ 93 w 93"/>
                <a:gd name="T5" fmla="*/ 127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3" h="127">
                  <a:moveTo>
                    <a:pt x="0" y="0"/>
                  </a:moveTo>
                  <a:lnTo>
                    <a:pt x="0" y="127"/>
                  </a:lnTo>
                  <a:lnTo>
                    <a:pt x="93" y="127"/>
                  </a:lnTo>
                </a:path>
              </a:pathLst>
            </a:custGeom>
            <a:noFill/>
            <a:ln w="7938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" name="Freeform 47">
              <a:extLst>
                <a:ext uri="{FF2B5EF4-FFF2-40B4-BE49-F238E27FC236}">
                  <a16:creationId xmlns:a16="http://schemas.microsoft.com/office/drawing/2014/main" id="{87807209-15B5-47C8-B799-3BCE64499770}"/>
                </a:ext>
              </a:extLst>
            </p:cNvPr>
            <p:cNvSpPr>
              <a:spLocks/>
            </p:cNvSpPr>
            <p:nvPr/>
          </p:nvSpPr>
          <p:spPr bwMode="auto">
            <a:xfrm>
              <a:off x="677" y="1970"/>
              <a:ext cx="49" cy="272"/>
            </a:xfrm>
            <a:custGeom>
              <a:avLst/>
              <a:gdLst>
                <a:gd name="T0" fmla="*/ 0 w 49"/>
                <a:gd name="T1" fmla="*/ 0 h 272"/>
                <a:gd name="T2" fmla="*/ 0 w 49"/>
                <a:gd name="T3" fmla="*/ 272 h 272"/>
                <a:gd name="T4" fmla="*/ 49 w 49"/>
                <a:gd name="T5" fmla="*/ 272 h 2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9" h="272">
                  <a:moveTo>
                    <a:pt x="0" y="0"/>
                  </a:moveTo>
                  <a:lnTo>
                    <a:pt x="0" y="272"/>
                  </a:lnTo>
                  <a:lnTo>
                    <a:pt x="49" y="272"/>
                  </a:lnTo>
                </a:path>
              </a:pathLst>
            </a:custGeom>
            <a:noFill/>
            <a:ln w="7938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" name="Freeform 48">
              <a:extLst>
                <a:ext uri="{FF2B5EF4-FFF2-40B4-BE49-F238E27FC236}">
                  <a16:creationId xmlns:a16="http://schemas.microsoft.com/office/drawing/2014/main" id="{B6B9B1DF-173E-4485-A821-644A84374D49}"/>
                </a:ext>
              </a:extLst>
            </p:cNvPr>
            <p:cNvSpPr>
              <a:spLocks/>
            </p:cNvSpPr>
            <p:nvPr/>
          </p:nvSpPr>
          <p:spPr bwMode="auto">
            <a:xfrm>
              <a:off x="654" y="1967"/>
              <a:ext cx="23" cy="329"/>
            </a:xfrm>
            <a:custGeom>
              <a:avLst/>
              <a:gdLst>
                <a:gd name="T0" fmla="*/ 0 w 23"/>
                <a:gd name="T1" fmla="*/ 329 h 329"/>
                <a:gd name="T2" fmla="*/ 0 w 23"/>
                <a:gd name="T3" fmla="*/ 0 h 329"/>
                <a:gd name="T4" fmla="*/ 23 w 23"/>
                <a:gd name="T5" fmla="*/ 0 h 3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3" h="329">
                  <a:moveTo>
                    <a:pt x="0" y="329"/>
                  </a:moveTo>
                  <a:lnTo>
                    <a:pt x="0" y="0"/>
                  </a:lnTo>
                  <a:lnTo>
                    <a:pt x="23" y="0"/>
                  </a:lnTo>
                </a:path>
              </a:pathLst>
            </a:custGeom>
            <a:noFill/>
            <a:ln w="7938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" name="Rectangle 49">
              <a:extLst>
                <a:ext uri="{FF2B5EF4-FFF2-40B4-BE49-F238E27FC236}">
                  <a16:creationId xmlns:a16="http://schemas.microsoft.com/office/drawing/2014/main" id="{B3DF61FA-BB38-410B-9B02-5A7DEC92D08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58" y="2502"/>
              <a:ext cx="1349" cy="1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lvl="0" defTabSz="914400"/>
              <a:r>
                <a:rPr kumimoji="0" lang="en-US" altLang="en-US" sz="13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</a:t>
              </a:r>
              <a:r>
                <a:rPr lang="en-US" altLang="en-US" sz="1300" b="1" i="1" dirty="0">
                  <a:solidFill>
                    <a:srgbClr val="000000"/>
                  </a:solidFill>
                </a:rPr>
                <a:t>F. </a:t>
              </a:r>
              <a:r>
                <a:rPr lang="en-US" altLang="en-US" sz="1300" b="1" i="1" dirty="0" err="1">
                  <a:solidFill>
                    <a:srgbClr val="000000"/>
                  </a:solidFill>
                </a:rPr>
                <a:t>neocosmosporiellum</a:t>
              </a:r>
              <a:r>
                <a:rPr lang="en-US" altLang="en-US" sz="1300" b="1" i="1" dirty="0">
                  <a:solidFill>
                    <a:srgbClr val="000000"/>
                  </a:solidFill>
                </a:rPr>
                <a:t> </a:t>
              </a:r>
              <a:r>
                <a:rPr lang="en-US" altLang="en-US" sz="1300" b="1" dirty="0">
                  <a:solidFill>
                    <a:srgbClr val="000000"/>
                  </a:solidFill>
                </a:rPr>
                <a:t>22166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1" name="Freeform 50">
              <a:extLst>
                <a:ext uri="{FF2B5EF4-FFF2-40B4-BE49-F238E27FC236}">
                  <a16:creationId xmlns:a16="http://schemas.microsoft.com/office/drawing/2014/main" id="{4A47FC91-0B5D-482C-89A7-23C2DC22EB6D}"/>
                </a:ext>
              </a:extLst>
            </p:cNvPr>
            <p:cNvSpPr>
              <a:spLocks/>
            </p:cNvSpPr>
            <p:nvPr/>
          </p:nvSpPr>
          <p:spPr bwMode="auto">
            <a:xfrm>
              <a:off x="692" y="2566"/>
              <a:ext cx="163" cy="62"/>
            </a:xfrm>
            <a:custGeom>
              <a:avLst/>
              <a:gdLst>
                <a:gd name="T0" fmla="*/ 0 w 163"/>
                <a:gd name="T1" fmla="*/ 62 h 62"/>
                <a:gd name="T2" fmla="*/ 0 w 163"/>
                <a:gd name="T3" fmla="*/ 0 h 62"/>
                <a:gd name="T4" fmla="*/ 163 w 163"/>
                <a:gd name="T5" fmla="*/ 0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63" h="62">
                  <a:moveTo>
                    <a:pt x="0" y="62"/>
                  </a:moveTo>
                  <a:lnTo>
                    <a:pt x="0" y="0"/>
                  </a:lnTo>
                  <a:lnTo>
                    <a:pt x="163" y="0"/>
                  </a:lnTo>
                </a:path>
              </a:pathLst>
            </a:custGeom>
            <a:noFill/>
            <a:ln w="7938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2" name="Rectangle 51">
              <a:extLst>
                <a:ext uri="{FF2B5EF4-FFF2-40B4-BE49-F238E27FC236}">
                  <a16:creationId xmlns:a16="http://schemas.microsoft.com/office/drawing/2014/main" id="{EE27CD45-4F10-4ECD-A892-569B5F8D5CD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45" y="2631"/>
              <a:ext cx="892" cy="1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lvl="0" defTabSz="914400"/>
              <a:r>
                <a:rPr kumimoji="0" lang="en-US" altLang="en-US" sz="13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</a:t>
              </a:r>
              <a:r>
                <a:rPr lang="en-US" altLang="en-US" sz="1300" b="1" i="1" dirty="0">
                  <a:solidFill>
                    <a:srgbClr val="000000"/>
                  </a:solidFill>
                </a:rPr>
                <a:t>Fusarium </a:t>
              </a:r>
              <a:r>
                <a:rPr lang="en-US" altLang="en-US" sz="1300" b="1" dirty="0">
                  <a:solidFill>
                    <a:srgbClr val="000000"/>
                  </a:solidFill>
                </a:rPr>
                <a:t>sp. 22178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3" name="Freeform 52">
              <a:extLst>
                <a:ext uri="{FF2B5EF4-FFF2-40B4-BE49-F238E27FC236}">
                  <a16:creationId xmlns:a16="http://schemas.microsoft.com/office/drawing/2014/main" id="{A8718F7B-263E-478B-A735-24A13DA7B17E}"/>
                </a:ext>
              </a:extLst>
            </p:cNvPr>
            <p:cNvSpPr>
              <a:spLocks/>
            </p:cNvSpPr>
            <p:nvPr/>
          </p:nvSpPr>
          <p:spPr bwMode="auto">
            <a:xfrm>
              <a:off x="692" y="2633"/>
              <a:ext cx="250" cy="62"/>
            </a:xfrm>
            <a:custGeom>
              <a:avLst/>
              <a:gdLst>
                <a:gd name="T0" fmla="*/ 0 w 250"/>
                <a:gd name="T1" fmla="*/ 0 h 62"/>
                <a:gd name="T2" fmla="*/ 0 w 250"/>
                <a:gd name="T3" fmla="*/ 62 h 62"/>
                <a:gd name="T4" fmla="*/ 250 w 250"/>
                <a:gd name="T5" fmla="*/ 62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50" h="62">
                  <a:moveTo>
                    <a:pt x="0" y="0"/>
                  </a:moveTo>
                  <a:lnTo>
                    <a:pt x="0" y="62"/>
                  </a:lnTo>
                  <a:lnTo>
                    <a:pt x="250" y="62"/>
                  </a:lnTo>
                </a:path>
              </a:pathLst>
            </a:custGeom>
            <a:noFill/>
            <a:ln w="7938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4" name="Freeform 53">
              <a:extLst>
                <a:ext uri="{FF2B5EF4-FFF2-40B4-BE49-F238E27FC236}">
                  <a16:creationId xmlns:a16="http://schemas.microsoft.com/office/drawing/2014/main" id="{35C7C408-8D9C-43AA-AF02-A9D6DA3FF30C}"/>
                </a:ext>
              </a:extLst>
            </p:cNvPr>
            <p:cNvSpPr>
              <a:spLocks/>
            </p:cNvSpPr>
            <p:nvPr/>
          </p:nvSpPr>
          <p:spPr bwMode="auto">
            <a:xfrm>
              <a:off x="654" y="2301"/>
              <a:ext cx="38" cy="330"/>
            </a:xfrm>
            <a:custGeom>
              <a:avLst/>
              <a:gdLst>
                <a:gd name="T0" fmla="*/ 0 w 38"/>
                <a:gd name="T1" fmla="*/ 0 h 330"/>
                <a:gd name="T2" fmla="*/ 0 w 38"/>
                <a:gd name="T3" fmla="*/ 330 h 330"/>
                <a:gd name="T4" fmla="*/ 38 w 38"/>
                <a:gd name="T5" fmla="*/ 330 h 3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330">
                  <a:moveTo>
                    <a:pt x="0" y="0"/>
                  </a:moveTo>
                  <a:lnTo>
                    <a:pt x="0" y="330"/>
                  </a:lnTo>
                  <a:lnTo>
                    <a:pt x="38" y="330"/>
                  </a:lnTo>
                </a:path>
              </a:pathLst>
            </a:custGeom>
            <a:noFill/>
            <a:ln w="7938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5" name="Freeform 54">
              <a:extLst>
                <a:ext uri="{FF2B5EF4-FFF2-40B4-BE49-F238E27FC236}">
                  <a16:creationId xmlns:a16="http://schemas.microsoft.com/office/drawing/2014/main" id="{246DCF84-59DB-4D21-8D7B-03460B8E5641}"/>
                </a:ext>
              </a:extLst>
            </p:cNvPr>
            <p:cNvSpPr>
              <a:spLocks/>
            </p:cNvSpPr>
            <p:nvPr/>
          </p:nvSpPr>
          <p:spPr bwMode="auto">
            <a:xfrm>
              <a:off x="488" y="2298"/>
              <a:ext cx="166" cy="293"/>
            </a:xfrm>
            <a:custGeom>
              <a:avLst/>
              <a:gdLst>
                <a:gd name="T0" fmla="*/ 0 w 166"/>
                <a:gd name="T1" fmla="*/ 293 h 293"/>
                <a:gd name="T2" fmla="*/ 0 w 166"/>
                <a:gd name="T3" fmla="*/ 0 h 293"/>
                <a:gd name="T4" fmla="*/ 166 w 166"/>
                <a:gd name="T5" fmla="*/ 0 h 2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66" h="293">
                  <a:moveTo>
                    <a:pt x="0" y="293"/>
                  </a:moveTo>
                  <a:lnTo>
                    <a:pt x="0" y="0"/>
                  </a:lnTo>
                  <a:lnTo>
                    <a:pt x="166" y="0"/>
                  </a:lnTo>
                </a:path>
              </a:pathLst>
            </a:custGeom>
            <a:noFill/>
            <a:ln w="7938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6" name="Rectangle 55">
              <a:extLst>
                <a:ext uri="{FF2B5EF4-FFF2-40B4-BE49-F238E27FC236}">
                  <a16:creationId xmlns:a16="http://schemas.microsoft.com/office/drawing/2014/main" id="{9D71FF15-3DF3-4B87-A2FA-065F5251F58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04" y="2761"/>
              <a:ext cx="949" cy="1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lvl="0" defTabSz="914400"/>
              <a:r>
                <a:rPr kumimoji="0" lang="en-US" altLang="en-US" sz="13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</a:t>
              </a:r>
              <a:r>
                <a:rPr lang="en-US" altLang="en-US" sz="1300" b="1" i="1" dirty="0">
                  <a:solidFill>
                    <a:srgbClr val="000000"/>
                  </a:solidFill>
                </a:rPr>
                <a:t>F. </a:t>
              </a:r>
              <a:r>
                <a:rPr lang="en-US" altLang="en-US" sz="1300" b="1" i="1" dirty="0" err="1">
                  <a:solidFill>
                    <a:srgbClr val="000000"/>
                  </a:solidFill>
                </a:rPr>
                <a:t>virguliforme</a:t>
              </a:r>
              <a:r>
                <a:rPr lang="en-US" altLang="en-US" sz="1300" b="1" i="1" dirty="0">
                  <a:solidFill>
                    <a:srgbClr val="000000"/>
                  </a:solidFill>
                </a:rPr>
                <a:t> </a:t>
              </a:r>
              <a:r>
                <a:rPr lang="en-US" altLang="en-US" sz="1300" b="1" dirty="0">
                  <a:solidFill>
                    <a:srgbClr val="000000"/>
                  </a:solidFill>
                </a:rPr>
                <a:t>22276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7" name="Freeform 56">
              <a:extLst>
                <a:ext uri="{FF2B5EF4-FFF2-40B4-BE49-F238E27FC236}">
                  <a16:creationId xmlns:a16="http://schemas.microsoft.com/office/drawing/2014/main" id="{4D794C9E-1251-4FD1-A2F4-A50AE10765E9}"/>
                </a:ext>
              </a:extLst>
            </p:cNvPr>
            <p:cNvSpPr>
              <a:spLocks/>
            </p:cNvSpPr>
            <p:nvPr/>
          </p:nvSpPr>
          <p:spPr bwMode="auto">
            <a:xfrm>
              <a:off x="890" y="2825"/>
              <a:ext cx="11" cy="62"/>
            </a:xfrm>
            <a:custGeom>
              <a:avLst/>
              <a:gdLst>
                <a:gd name="T0" fmla="*/ 0 w 11"/>
                <a:gd name="T1" fmla="*/ 62 h 62"/>
                <a:gd name="T2" fmla="*/ 0 w 11"/>
                <a:gd name="T3" fmla="*/ 0 h 62"/>
                <a:gd name="T4" fmla="*/ 11 w 11"/>
                <a:gd name="T5" fmla="*/ 0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" h="62">
                  <a:moveTo>
                    <a:pt x="0" y="62"/>
                  </a:moveTo>
                  <a:lnTo>
                    <a:pt x="0" y="0"/>
                  </a:lnTo>
                  <a:lnTo>
                    <a:pt x="11" y="0"/>
                  </a:lnTo>
                </a:path>
              </a:pathLst>
            </a:custGeom>
            <a:noFill/>
            <a:ln w="7938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8" name="Rectangle 57">
              <a:extLst>
                <a:ext uri="{FF2B5EF4-FFF2-40B4-BE49-F238E27FC236}">
                  <a16:creationId xmlns:a16="http://schemas.microsoft.com/office/drawing/2014/main" id="{3CCBD5C2-B278-411C-95A7-064E867F038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01" y="2890"/>
              <a:ext cx="949" cy="1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lvl="0" defTabSz="914400"/>
              <a:r>
                <a:rPr kumimoji="0" lang="en-US" altLang="en-US" sz="13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</a:t>
              </a:r>
              <a:r>
                <a:rPr lang="en-US" altLang="en-US" sz="1300" b="1" i="1" dirty="0">
                  <a:solidFill>
                    <a:srgbClr val="000000"/>
                  </a:solidFill>
                </a:rPr>
                <a:t>F. </a:t>
              </a:r>
              <a:r>
                <a:rPr lang="en-US" altLang="en-US" sz="1300" b="1" i="1" dirty="0" err="1">
                  <a:solidFill>
                    <a:srgbClr val="000000"/>
                  </a:solidFill>
                </a:rPr>
                <a:t>virguliforme</a:t>
              </a:r>
              <a:r>
                <a:rPr lang="en-US" altLang="en-US" sz="1300" b="1" i="1" dirty="0">
                  <a:solidFill>
                    <a:srgbClr val="000000"/>
                  </a:solidFill>
                </a:rPr>
                <a:t> </a:t>
              </a:r>
              <a:r>
                <a:rPr lang="en-US" altLang="en-US" sz="1300" b="1" dirty="0">
                  <a:solidFill>
                    <a:srgbClr val="000000"/>
                  </a:solidFill>
                </a:rPr>
                <a:t>31041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9" name="Freeform 58">
              <a:extLst>
                <a:ext uri="{FF2B5EF4-FFF2-40B4-BE49-F238E27FC236}">
                  <a16:creationId xmlns:a16="http://schemas.microsoft.com/office/drawing/2014/main" id="{729800F1-2433-420C-B65C-BD8A530B9825}"/>
                </a:ext>
              </a:extLst>
            </p:cNvPr>
            <p:cNvSpPr>
              <a:spLocks/>
            </p:cNvSpPr>
            <p:nvPr/>
          </p:nvSpPr>
          <p:spPr bwMode="auto">
            <a:xfrm>
              <a:off x="890" y="2892"/>
              <a:ext cx="9" cy="62"/>
            </a:xfrm>
            <a:custGeom>
              <a:avLst/>
              <a:gdLst>
                <a:gd name="T0" fmla="*/ 0 w 9"/>
                <a:gd name="T1" fmla="*/ 0 h 62"/>
                <a:gd name="T2" fmla="*/ 0 w 9"/>
                <a:gd name="T3" fmla="*/ 62 h 62"/>
                <a:gd name="T4" fmla="*/ 9 w 9"/>
                <a:gd name="T5" fmla="*/ 62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" h="62">
                  <a:moveTo>
                    <a:pt x="0" y="0"/>
                  </a:moveTo>
                  <a:lnTo>
                    <a:pt x="0" y="62"/>
                  </a:lnTo>
                  <a:lnTo>
                    <a:pt x="9" y="62"/>
                  </a:lnTo>
                </a:path>
              </a:pathLst>
            </a:custGeom>
            <a:noFill/>
            <a:ln w="7938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0" name="Freeform 59">
              <a:extLst>
                <a:ext uri="{FF2B5EF4-FFF2-40B4-BE49-F238E27FC236}">
                  <a16:creationId xmlns:a16="http://schemas.microsoft.com/office/drawing/2014/main" id="{C8433CC8-A163-47F1-BEDD-CF8AEA8AB6B7}"/>
                </a:ext>
              </a:extLst>
            </p:cNvPr>
            <p:cNvSpPr>
              <a:spLocks/>
            </p:cNvSpPr>
            <p:nvPr/>
          </p:nvSpPr>
          <p:spPr bwMode="auto">
            <a:xfrm>
              <a:off x="488" y="2596"/>
              <a:ext cx="402" cy="294"/>
            </a:xfrm>
            <a:custGeom>
              <a:avLst/>
              <a:gdLst>
                <a:gd name="T0" fmla="*/ 0 w 402"/>
                <a:gd name="T1" fmla="*/ 0 h 294"/>
                <a:gd name="T2" fmla="*/ 0 w 402"/>
                <a:gd name="T3" fmla="*/ 294 h 294"/>
                <a:gd name="T4" fmla="*/ 402 w 402"/>
                <a:gd name="T5" fmla="*/ 294 h 2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2" h="294">
                  <a:moveTo>
                    <a:pt x="0" y="0"/>
                  </a:moveTo>
                  <a:lnTo>
                    <a:pt x="0" y="294"/>
                  </a:lnTo>
                  <a:lnTo>
                    <a:pt x="402" y="294"/>
                  </a:lnTo>
                </a:path>
              </a:pathLst>
            </a:custGeom>
            <a:noFill/>
            <a:ln w="7938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1" name="Freeform 60">
              <a:extLst>
                <a:ext uri="{FF2B5EF4-FFF2-40B4-BE49-F238E27FC236}">
                  <a16:creationId xmlns:a16="http://schemas.microsoft.com/office/drawing/2014/main" id="{1CF00819-4369-4571-B725-D9E5FB9DC067}"/>
                </a:ext>
              </a:extLst>
            </p:cNvPr>
            <p:cNvSpPr>
              <a:spLocks/>
            </p:cNvSpPr>
            <p:nvPr/>
          </p:nvSpPr>
          <p:spPr bwMode="auto">
            <a:xfrm>
              <a:off x="129" y="2593"/>
              <a:ext cx="359" cy="275"/>
            </a:xfrm>
            <a:custGeom>
              <a:avLst/>
              <a:gdLst>
                <a:gd name="T0" fmla="*/ 0 w 359"/>
                <a:gd name="T1" fmla="*/ 275 h 275"/>
                <a:gd name="T2" fmla="*/ 0 w 359"/>
                <a:gd name="T3" fmla="*/ 0 h 275"/>
                <a:gd name="T4" fmla="*/ 359 w 359"/>
                <a:gd name="T5" fmla="*/ 0 h 2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59" h="275">
                  <a:moveTo>
                    <a:pt x="0" y="275"/>
                  </a:moveTo>
                  <a:lnTo>
                    <a:pt x="0" y="0"/>
                  </a:lnTo>
                  <a:lnTo>
                    <a:pt x="359" y="0"/>
                  </a:lnTo>
                </a:path>
              </a:pathLst>
            </a:custGeom>
            <a:noFill/>
            <a:ln w="7938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3" name="Rectangle 61">
              <a:extLst>
                <a:ext uri="{FF2B5EF4-FFF2-40B4-BE49-F238E27FC236}">
                  <a16:creationId xmlns:a16="http://schemas.microsoft.com/office/drawing/2014/main" id="{37D891CB-C5FE-4E49-8D2C-FD77ACAC5C1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32" y="3020"/>
              <a:ext cx="799" cy="1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lvl="0" defTabSz="914400"/>
              <a:r>
                <a:rPr kumimoji="0" lang="en-US" altLang="en-US" sz="13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</a:t>
              </a:r>
              <a:r>
                <a:rPr lang="en-US" altLang="en-US" sz="1300" b="1" i="1" dirty="0">
                  <a:solidFill>
                    <a:srgbClr val="000000"/>
                  </a:solidFill>
                </a:rPr>
                <a:t>F. </a:t>
              </a:r>
              <a:r>
                <a:rPr lang="en-US" altLang="en-US" sz="1300" b="1" i="1" dirty="0" err="1">
                  <a:solidFill>
                    <a:srgbClr val="000000"/>
                  </a:solidFill>
                </a:rPr>
                <a:t>decemcellulare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4" name="Freeform 62">
              <a:extLst>
                <a:ext uri="{FF2B5EF4-FFF2-40B4-BE49-F238E27FC236}">
                  <a16:creationId xmlns:a16="http://schemas.microsoft.com/office/drawing/2014/main" id="{5CCF1894-85AF-4D72-A394-3F843CE7B9BB}"/>
                </a:ext>
              </a:extLst>
            </p:cNvPr>
            <p:cNvSpPr>
              <a:spLocks/>
            </p:cNvSpPr>
            <p:nvPr/>
          </p:nvSpPr>
          <p:spPr bwMode="auto">
            <a:xfrm>
              <a:off x="945" y="3084"/>
              <a:ext cx="84" cy="62"/>
            </a:xfrm>
            <a:custGeom>
              <a:avLst/>
              <a:gdLst>
                <a:gd name="T0" fmla="*/ 0 w 84"/>
                <a:gd name="T1" fmla="*/ 62 h 62"/>
                <a:gd name="T2" fmla="*/ 0 w 84"/>
                <a:gd name="T3" fmla="*/ 0 h 62"/>
                <a:gd name="T4" fmla="*/ 84 w 84"/>
                <a:gd name="T5" fmla="*/ 0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4" h="62">
                  <a:moveTo>
                    <a:pt x="0" y="62"/>
                  </a:moveTo>
                  <a:lnTo>
                    <a:pt x="0" y="0"/>
                  </a:lnTo>
                  <a:lnTo>
                    <a:pt x="84" y="0"/>
                  </a:lnTo>
                </a:path>
              </a:pathLst>
            </a:custGeom>
            <a:noFill/>
            <a:ln w="7938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" name="Rectangle 63">
              <a:extLst>
                <a:ext uri="{FF2B5EF4-FFF2-40B4-BE49-F238E27FC236}">
                  <a16:creationId xmlns:a16="http://schemas.microsoft.com/office/drawing/2014/main" id="{A31B1E53-DE26-417B-A015-0D659ABCF23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68" y="3149"/>
              <a:ext cx="805" cy="1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lvl="0" defTabSz="914400"/>
              <a:r>
                <a:rPr kumimoji="0" lang="en-US" altLang="en-US" sz="13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</a:t>
              </a:r>
              <a:r>
                <a:rPr lang="en-US" altLang="en-US" sz="1300" b="1" i="1" dirty="0">
                  <a:solidFill>
                    <a:srgbClr val="000000"/>
                  </a:solidFill>
                </a:rPr>
                <a:t>F. </a:t>
              </a:r>
              <a:r>
                <a:rPr lang="en-US" altLang="en-US" sz="1300" b="1" i="1" dirty="0" err="1">
                  <a:solidFill>
                    <a:srgbClr val="000000"/>
                  </a:solidFill>
                </a:rPr>
                <a:t>albosuccineum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7" name="Freeform 64">
              <a:extLst>
                <a:ext uri="{FF2B5EF4-FFF2-40B4-BE49-F238E27FC236}">
                  <a16:creationId xmlns:a16="http://schemas.microsoft.com/office/drawing/2014/main" id="{73DD0510-3BD4-4465-A2C0-45496F485B2D}"/>
                </a:ext>
              </a:extLst>
            </p:cNvPr>
            <p:cNvSpPr>
              <a:spLocks/>
            </p:cNvSpPr>
            <p:nvPr/>
          </p:nvSpPr>
          <p:spPr bwMode="auto">
            <a:xfrm>
              <a:off x="945" y="3151"/>
              <a:ext cx="120" cy="62"/>
            </a:xfrm>
            <a:custGeom>
              <a:avLst/>
              <a:gdLst>
                <a:gd name="T0" fmla="*/ 0 w 120"/>
                <a:gd name="T1" fmla="*/ 0 h 62"/>
                <a:gd name="T2" fmla="*/ 0 w 120"/>
                <a:gd name="T3" fmla="*/ 62 h 62"/>
                <a:gd name="T4" fmla="*/ 120 w 120"/>
                <a:gd name="T5" fmla="*/ 62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0" h="62">
                  <a:moveTo>
                    <a:pt x="0" y="0"/>
                  </a:moveTo>
                  <a:lnTo>
                    <a:pt x="0" y="62"/>
                  </a:lnTo>
                  <a:lnTo>
                    <a:pt x="120" y="62"/>
                  </a:lnTo>
                </a:path>
              </a:pathLst>
            </a:custGeom>
            <a:noFill/>
            <a:ln w="7938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8" name="Freeform 65">
              <a:extLst>
                <a:ext uri="{FF2B5EF4-FFF2-40B4-BE49-F238E27FC236}">
                  <a16:creationId xmlns:a16="http://schemas.microsoft.com/office/drawing/2014/main" id="{30EF79FD-12CE-484E-927F-F8B61A5182AE}"/>
                </a:ext>
              </a:extLst>
            </p:cNvPr>
            <p:cNvSpPr>
              <a:spLocks/>
            </p:cNvSpPr>
            <p:nvPr/>
          </p:nvSpPr>
          <p:spPr bwMode="auto">
            <a:xfrm>
              <a:off x="129" y="2873"/>
              <a:ext cx="816" cy="275"/>
            </a:xfrm>
            <a:custGeom>
              <a:avLst/>
              <a:gdLst>
                <a:gd name="T0" fmla="*/ 0 w 816"/>
                <a:gd name="T1" fmla="*/ 0 h 275"/>
                <a:gd name="T2" fmla="*/ 0 w 816"/>
                <a:gd name="T3" fmla="*/ 275 h 275"/>
                <a:gd name="T4" fmla="*/ 816 w 816"/>
                <a:gd name="T5" fmla="*/ 275 h 2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16" h="275">
                  <a:moveTo>
                    <a:pt x="0" y="0"/>
                  </a:moveTo>
                  <a:lnTo>
                    <a:pt x="0" y="275"/>
                  </a:lnTo>
                  <a:lnTo>
                    <a:pt x="816" y="275"/>
                  </a:lnTo>
                </a:path>
              </a:pathLst>
            </a:custGeom>
            <a:noFill/>
            <a:ln w="7938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9" name="Rectangle 66">
              <a:extLst>
                <a:ext uri="{FF2B5EF4-FFF2-40B4-BE49-F238E27FC236}">
                  <a16:creationId xmlns:a16="http://schemas.microsoft.com/office/drawing/2014/main" id="{2DB80267-3793-43DC-AFC2-7862FA42377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69" y="1180"/>
              <a:ext cx="114" cy="1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8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99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60" name="Rectangle 67">
              <a:extLst>
                <a:ext uri="{FF2B5EF4-FFF2-40B4-BE49-F238E27FC236}">
                  <a16:creationId xmlns:a16="http://schemas.microsoft.com/office/drawing/2014/main" id="{9D8F8C5A-08AD-47F2-BD51-0049DDAF358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30" y="1308"/>
              <a:ext cx="114" cy="1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8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86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61" name="Rectangle 68">
              <a:extLst>
                <a:ext uri="{FF2B5EF4-FFF2-40B4-BE49-F238E27FC236}">
                  <a16:creationId xmlns:a16="http://schemas.microsoft.com/office/drawing/2014/main" id="{FB3566C5-10E9-41AE-9FAA-3C3B8987CD0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72" y="1438"/>
              <a:ext cx="153" cy="1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8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62" name="Rectangle 69">
              <a:extLst>
                <a:ext uri="{FF2B5EF4-FFF2-40B4-BE49-F238E27FC236}">
                  <a16:creationId xmlns:a16="http://schemas.microsoft.com/office/drawing/2014/main" id="{CCAFCCCC-CBC6-4064-8EE8-2CB34CE8DFC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65" y="1867"/>
              <a:ext cx="153" cy="1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8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63" name="Rectangle 70">
              <a:extLst>
                <a:ext uri="{FF2B5EF4-FFF2-40B4-BE49-F238E27FC236}">
                  <a16:creationId xmlns:a16="http://schemas.microsoft.com/office/drawing/2014/main" id="{59B4D7FB-2337-4DFF-ABE9-25099AF1724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23" y="1600"/>
              <a:ext cx="153" cy="1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8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64" name="Rectangle 71">
              <a:extLst>
                <a:ext uri="{FF2B5EF4-FFF2-40B4-BE49-F238E27FC236}">
                  <a16:creationId xmlns:a16="http://schemas.microsoft.com/office/drawing/2014/main" id="{B62CF575-5426-4B3C-BB03-76B9FE30116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57" y="2020"/>
              <a:ext cx="153" cy="1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8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65" name="Rectangle 72">
              <a:extLst>
                <a:ext uri="{FF2B5EF4-FFF2-40B4-BE49-F238E27FC236}">
                  <a16:creationId xmlns:a16="http://schemas.microsoft.com/office/drawing/2014/main" id="{DD8836B6-EE6B-4F32-96E5-AE9738DB6A9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92" y="2385"/>
              <a:ext cx="153" cy="1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8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66" name="Rectangle 73">
              <a:extLst>
                <a:ext uri="{FF2B5EF4-FFF2-40B4-BE49-F238E27FC236}">
                  <a16:creationId xmlns:a16="http://schemas.microsoft.com/office/drawing/2014/main" id="{FA066AD8-BA4F-4C6B-B013-7949BBB3813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99" y="2256"/>
              <a:ext cx="153" cy="1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8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67" name="Rectangle 74">
              <a:extLst>
                <a:ext uri="{FF2B5EF4-FFF2-40B4-BE49-F238E27FC236}">
                  <a16:creationId xmlns:a16="http://schemas.microsoft.com/office/drawing/2014/main" id="{0F823D6C-4FDD-4075-AFDC-DEDFE02F8E7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85" y="1875"/>
              <a:ext cx="114" cy="1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8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84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68" name="Rectangle 75">
              <a:extLst>
                <a:ext uri="{FF2B5EF4-FFF2-40B4-BE49-F238E27FC236}">
                  <a16:creationId xmlns:a16="http://schemas.microsoft.com/office/drawing/2014/main" id="{2B0123CA-FF1A-40F8-BF7C-C656CF5AA09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0" y="2644"/>
              <a:ext cx="114" cy="1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8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97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69" name="Rectangle 76">
              <a:extLst>
                <a:ext uri="{FF2B5EF4-FFF2-40B4-BE49-F238E27FC236}">
                  <a16:creationId xmlns:a16="http://schemas.microsoft.com/office/drawing/2014/main" id="{D8F01E4E-1874-44FA-B879-B463BDF282C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7" y="2206"/>
              <a:ext cx="153" cy="1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8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70" name="Rectangle 77">
              <a:extLst>
                <a:ext uri="{FF2B5EF4-FFF2-40B4-BE49-F238E27FC236}">
                  <a16:creationId xmlns:a16="http://schemas.microsoft.com/office/drawing/2014/main" id="{F777B83D-8E96-481D-AEFB-7284607B867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63" y="2903"/>
              <a:ext cx="153" cy="1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8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71" name="Rectangle 78">
              <a:extLst>
                <a:ext uri="{FF2B5EF4-FFF2-40B4-BE49-F238E27FC236}">
                  <a16:creationId xmlns:a16="http://schemas.microsoft.com/office/drawing/2014/main" id="{8A2168E3-487F-4F60-A352-15F7C784735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18" y="3162"/>
              <a:ext cx="153" cy="1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8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72" name="Line 79">
              <a:extLst>
                <a:ext uri="{FF2B5EF4-FFF2-40B4-BE49-F238E27FC236}">
                  <a16:creationId xmlns:a16="http://schemas.microsoft.com/office/drawing/2014/main" id="{051B1DC2-FD36-442A-9E51-851D834F435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78" y="3424"/>
              <a:ext cx="158" cy="0"/>
            </a:xfrm>
            <a:prstGeom prst="line">
              <a:avLst/>
            </a:prstGeom>
            <a:noFill/>
            <a:ln w="7938" cap="sq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6" name="Line 80">
              <a:extLst>
                <a:ext uri="{FF2B5EF4-FFF2-40B4-BE49-F238E27FC236}">
                  <a16:creationId xmlns:a16="http://schemas.microsoft.com/office/drawing/2014/main" id="{52353B64-7FAD-4F4D-8588-A901F4C82BC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78" y="3404"/>
              <a:ext cx="0" cy="39"/>
            </a:xfrm>
            <a:prstGeom prst="line">
              <a:avLst/>
            </a:prstGeom>
            <a:noFill/>
            <a:ln w="7938" cap="sq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9" name="Line 81">
              <a:extLst>
                <a:ext uri="{FF2B5EF4-FFF2-40B4-BE49-F238E27FC236}">
                  <a16:creationId xmlns:a16="http://schemas.microsoft.com/office/drawing/2014/main" id="{7FFD73BE-EFC7-4B6A-9D66-CD056349FDD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36" y="3404"/>
              <a:ext cx="0" cy="39"/>
            </a:xfrm>
            <a:prstGeom prst="line">
              <a:avLst/>
            </a:prstGeom>
            <a:noFill/>
            <a:ln w="7938" cap="sq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0" name="Rectangle 82">
              <a:extLst>
                <a:ext uri="{FF2B5EF4-FFF2-40B4-BE49-F238E27FC236}">
                  <a16:creationId xmlns:a16="http://schemas.microsoft.com/office/drawing/2014/main" id="{6F0F376F-1379-4D79-9FBA-5FCD4BA1663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6" y="3439"/>
              <a:ext cx="172" cy="1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8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0.05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sp>
        <p:nvSpPr>
          <p:cNvPr id="256" name="Rectangle 255">
            <a:extLst>
              <a:ext uri="{FF2B5EF4-FFF2-40B4-BE49-F238E27FC236}">
                <a16:creationId xmlns:a16="http://schemas.microsoft.com/office/drawing/2014/main" id="{F77B0F2A-7C23-4800-BC36-179345F9B356}"/>
              </a:ext>
            </a:extLst>
          </p:cNvPr>
          <p:cNvSpPr/>
          <p:nvPr/>
        </p:nvSpPr>
        <p:spPr>
          <a:xfrm>
            <a:off x="1516570" y="3279549"/>
            <a:ext cx="1075707" cy="219456"/>
          </a:xfrm>
          <a:prstGeom prst="rect">
            <a:avLst/>
          </a:prstGeom>
          <a:noFill/>
          <a:ln w="2222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 dirty="0"/>
          </a:p>
        </p:txBody>
      </p:sp>
      <p:sp>
        <p:nvSpPr>
          <p:cNvPr id="257" name="Rectangle 256">
            <a:extLst>
              <a:ext uri="{FF2B5EF4-FFF2-40B4-BE49-F238E27FC236}">
                <a16:creationId xmlns:a16="http://schemas.microsoft.com/office/drawing/2014/main" id="{87C97C68-EF3F-423C-8C82-3CAE99DF44CE}"/>
              </a:ext>
            </a:extLst>
          </p:cNvPr>
          <p:cNvSpPr/>
          <p:nvPr/>
        </p:nvSpPr>
        <p:spPr>
          <a:xfrm>
            <a:off x="1888984" y="5127634"/>
            <a:ext cx="1477212" cy="225425"/>
          </a:xfrm>
          <a:prstGeom prst="rect">
            <a:avLst/>
          </a:prstGeom>
          <a:noFill/>
          <a:ln w="2222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 dirty="0"/>
          </a:p>
        </p:txBody>
      </p:sp>
    </p:spTree>
    <p:extLst>
      <p:ext uri="{BB962C8B-B14F-4D97-AF65-F5344CB8AC3E}">
        <p14:creationId xmlns:p14="http://schemas.microsoft.com/office/powerpoint/2010/main" val="17004575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5756247" y="3566104"/>
            <a:ext cx="4120193" cy="1613808"/>
            <a:chOff x="5751073" y="4581595"/>
            <a:chExt cx="4120193" cy="1613808"/>
          </a:xfrm>
        </p:grpSpPr>
        <p:sp>
          <p:nvSpPr>
            <p:cNvPr id="217" name="Text Box 22"/>
            <p:cNvSpPr txBox="1">
              <a:spLocks noChangeArrowheads="1"/>
            </p:cNvSpPr>
            <p:nvPr/>
          </p:nvSpPr>
          <p:spPr bwMode="auto">
            <a:xfrm>
              <a:off x="5759699" y="4894329"/>
              <a:ext cx="4111567" cy="12772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en-US" sz="1100" b="1" i="1" dirty="0"/>
                <a:t>ANK</a:t>
              </a:r>
              <a:r>
                <a:rPr lang="en-US" sz="1100" b="1" dirty="0"/>
                <a:t>     ankyrin repeat </a:t>
              </a:r>
            </a:p>
            <a:p>
              <a:r>
                <a:rPr lang="en-US" sz="1100" b="1" i="1" dirty="0">
                  <a:solidFill>
                    <a:srgbClr val="C00000"/>
                  </a:solidFill>
                </a:rPr>
                <a:t>SDR</a:t>
              </a:r>
              <a:r>
                <a:rPr lang="en-US" sz="1100" b="1" dirty="0">
                  <a:solidFill>
                    <a:srgbClr val="C00000"/>
                  </a:solidFill>
                </a:rPr>
                <a:t>      light induced alcohol dehydrogenase</a:t>
              </a:r>
            </a:p>
            <a:p>
              <a:r>
                <a:rPr lang="en-US" sz="1100" b="1" i="1" dirty="0"/>
                <a:t>HPH</a:t>
              </a:r>
              <a:r>
                <a:rPr lang="en-US" sz="1100" b="1" dirty="0"/>
                <a:t>     hypothetical protein</a:t>
              </a:r>
            </a:p>
            <a:p>
              <a:r>
                <a:rPr lang="en-US" sz="1100" b="1" i="1" dirty="0"/>
                <a:t>ABC      </a:t>
              </a:r>
              <a:r>
                <a:rPr lang="en-US" sz="1100" b="1" dirty="0" err="1"/>
                <a:t>ABC</a:t>
              </a:r>
              <a:r>
                <a:rPr lang="en-US" sz="1100" b="1" dirty="0"/>
                <a:t> transporter</a:t>
              </a:r>
            </a:p>
            <a:p>
              <a:r>
                <a:rPr lang="en-US" sz="1100" b="1" i="1" dirty="0">
                  <a:solidFill>
                    <a:srgbClr val="C00000"/>
                  </a:solidFill>
                </a:rPr>
                <a:t>AT        </a:t>
              </a:r>
              <a:r>
                <a:rPr lang="en-US" sz="1100" b="1" dirty="0">
                  <a:solidFill>
                    <a:srgbClr val="C00000"/>
                  </a:solidFill>
                </a:rPr>
                <a:t>class II aminotransferase 8-amino-7-oxononanoate synthase</a:t>
              </a:r>
            </a:p>
            <a:p>
              <a:r>
                <a:rPr lang="en-US" sz="1100" b="1" i="1" dirty="0">
                  <a:solidFill>
                    <a:srgbClr val="C00000"/>
                  </a:solidFill>
                </a:rPr>
                <a:t>PKS      </a:t>
              </a:r>
              <a:r>
                <a:rPr lang="en-US" sz="1100" b="1" dirty="0">
                  <a:solidFill>
                    <a:srgbClr val="C00000"/>
                  </a:solidFill>
                </a:rPr>
                <a:t>polyketide synthase</a:t>
              </a:r>
            </a:p>
            <a:p>
              <a:r>
                <a:rPr lang="en-US" sz="1100" b="1" i="1" dirty="0"/>
                <a:t>TF </a:t>
              </a:r>
              <a:r>
                <a:rPr lang="en-US" sz="1100" b="1" dirty="0"/>
                <a:t>       fungal specific transcription factor</a:t>
              </a:r>
            </a:p>
          </p:txBody>
        </p:sp>
        <p:sp>
          <p:nvSpPr>
            <p:cNvPr id="218" name="Rectangle 217"/>
            <p:cNvSpPr/>
            <p:nvPr/>
          </p:nvSpPr>
          <p:spPr>
            <a:xfrm>
              <a:off x="5751073" y="4602701"/>
              <a:ext cx="2401042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200" b="1" dirty="0"/>
                <a:t>Blast2GO predicted gene functions</a:t>
              </a:r>
              <a:endParaRPr lang="en-US" sz="1200" dirty="0"/>
            </a:p>
          </p:txBody>
        </p:sp>
        <p:cxnSp>
          <p:nvCxnSpPr>
            <p:cNvPr id="219" name="Straight Connector 218"/>
            <p:cNvCxnSpPr/>
            <p:nvPr/>
          </p:nvCxnSpPr>
          <p:spPr>
            <a:xfrm flipV="1">
              <a:off x="5829088" y="4868465"/>
              <a:ext cx="3886737" cy="29"/>
            </a:xfrm>
            <a:prstGeom prst="line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220" name="Straight Connector 219"/>
            <p:cNvCxnSpPr/>
            <p:nvPr/>
          </p:nvCxnSpPr>
          <p:spPr>
            <a:xfrm flipV="1">
              <a:off x="5803210" y="4581595"/>
              <a:ext cx="3886737" cy="29"/>
            </a:xfrm>
            <a:prstGeom prst="line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221" name="Straight Connector 220"/>
            <p:cNvCxnSpPr/>
            <p:nvPr/>
          </p:nvCxnSpPr>
          <p:spPr>
            <a:xfrm flipV="1">
              <a:off x="5830157" y="6195374"/>
              <a:ext cx="3886737" cy="29"/>
            </a:xfrm>
            <a:prstGeom prst="line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</p:grpSp>
      <p:sp>
        <p:nvSpPr>
          <p:cNvPr id="291" name="TextBox 290"/>
          <p:cNvSpPr txBox="1"/>
          <p:nvPr/>
        </p:nvSpPr>
        <p:spPr>
          <a:xfrm>
            <a:off x="-1" y="-4455"/>
            <a:ext cx="89890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1400" b="1">
                <a:solidFill>
                  <a:srgbClr val="002060"/>
                </a:solidFill>
              </a:defRPr>
            </a:lvl1pPr>
          </a:lstStyle>
          <a:p>
            <a:r>
              <a:rPr lang="en-US" dirty="0"/>
              <a:t>SAM3 cluster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3E68164B-CB14-4839-B143-EDD5E2671980}"/>
              </a:ext>
            </a:extLst>
          </p:cNvPr>
          <p:cNvSpPr txBox="1"/>
          <p:nvPr/>
        </p:nvSpPr>
        <p:spPr>
          <a:xfrm>
            <a:off x="7332709" y="8507"/>
            <a:ext cx="25620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Additional file 2 Figure 2</a:t>
            </a:r>
          </a:p>
        </p:txBody>
      </p:sp>
      <p:sp>
        <p:nvSpPr>
          <p:cNvPr id="106" name="Parallelogram 105"/>
          <p:cNvSpPr/>
          <p:nvPr/>
        </p:nvSpPr>
        <p:spPr>
          <a:xfrm flipH="1">
            <a:off x="4590991" y="1925131"/>
            <a:ext cx="4699827" cy="754511"/>
          </a:xfrm>
          <a:prstGeom prst="parallelogram">
            <a:avLst>
              <a:gd name="adj" fmla="val 136546"/>
            </a:avLst>
          </a:prstGeom>
          <a:solidFill>
            <a:schemeClr val="bg1">
              <a:lumMod val="85000"/>
            </a:scheme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endParaRPr lang="en-US" sz="2674" kern="0" dirty="0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284" name="TextBox 283"/>
          <p:cNvSpPr txBox="1"/>
          <p:nvPr/>
        </p:nvSpPr>
        <p:spPr>
          <a:xfrm>
            <a:off x="5505545" y="2769804"/>
            <a:ext cx="4300452" cy="215444"/>
          </a:xfrm>
          <a:prstGeom prst="rect">
            <a:avLst/>
          </a:prstGeom>
          <a:noFill/>
          <a:ln w="15875">
            <a:noFill/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defTabSz="914400" fontAlgn="base">
              <a:spcBef>
                <a:spcPct val="0"/>
              </a:spcBef>
              <a:spcAft>
                <a:spcPct val="0"/>
              </a:spcAft>
              <a:defRPr sz="800" b="1" i="1" kern="0">
                <a:latin typeface="Arial" panose="020B0604020202020204" pitchFamily="34" charset="0"/>
                <a:ea typeface="MS PGothic" pitchFamily="34" charset="-128"/>
                <a:cs typeface="Arial" panose="020B0604020202020204" pitchFamily="34" charset="0"/>
              </a:defRPr>
            </a:lvl1pPr>
          </a:lstStyle>
          <a:p>
            <a:r>
              <a:rPr lang="en-US" dirty="0"/>
              <a:t>3723             3724          3725              3726         3727     KO1247_3728    3729   </a:t>
            </a:r>
          </a:p>
        </p:txBody>
      </p:sp>
      <p:cxnSp>
        <p:nvCxnSpPr>
          <p:cNvPr id="107" name="Straight Connector 106"/>
          <p:cNvCxnSpPr/>
          <p:nvPr/>
        </p:nvCxnSpPr>
        <p:spPr>
          <a:xfrm flipV="1">
            <a:off x="4527968" y="1953188"/>
            <a:ext cx="4023360" cy="2442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0" name="TextBox 139"/>
          <p:cNvSpPr txBox="1"/>
          <p:nvPr/>
        </p:nvSpPr>
        <p:spPr>
          <a:xfrm>
            <a:off x="4590992" y="1656297"/>
            <a:ext cx="3926898" cy="215444"/>
          </a:xfrm>
          <a:prstGeom prst="rect">
            <a:avLst/>
          </a:prstGeom>
          <a:noFill/>
          <a:ln w="15875">
            <a:noFill/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defTabSz="914400" fontAlgn="base">
              <a:spcBef>
                <a:spcPct val="0"/>
              </a:spcBef>
              <a:spcAft>
                <a:spcPct val="0"/>
              </a:spcAft>
              <a:defRPr sz="800" b="1" i="1" kern="0">
                <a:latin typeface="Arial" panose="020B0604020202020204" pitchFamily="34" charset="0"/>
                <a:ea typeface="MS PGothic" pitchFamily="34" charset="-128"/>
                <a:cs typeface="Arial" panose="020B0604020202020204" pitchFamily="34" charset="0"/>
              </a:defRPr>
            </a:lvl1pPr>
          </a:lstStyle>
          <a:p>
            <a:r>
              <a:rPr lang="en-US" dirty="0"/>
              <a:t> 12063        12064   FBEOM_12065  </a:t>
            </a:r>
            <a:r>
              <a:rPr lang="en-US" dirty="0">
                <a:solidFill>
                  <a:srgbClr val="FF0000"/>
                </a:solidFill>
              </a:rPr>
              <a:t>  </a:t>
            </a:r>
            <a:r>
              <a:rPr lang="en-US" dirty="0"/>
              <a:t>12066         MAG         12067          12068</a:t>
            </a:r>
          </a:p>
        </p:txBody>
      </p:sp>
      <p:sp>
        <p:nvSpPr>
          <p:cNvPr id="62" name="Rectangle 61">
            <a:extLst>
              <a:ext uri="{FF2B5EF4-FFF2-40B4-BE49-F238E27FC236}">
                <a16:creationId xmlns:a16="http://schemas.microsoft.com/office/drawing/2014/main" id="{85450C3C-7F1A-43D0-97C7-1A95AAA749CC}"/>
              </a:ext>
            </a:extLst>
          </p:cNvPr>
          <p:cNvSpPr/>
          <p:nvPr/>
        </p:nvSpPr>
        <p:spPr>
          <a:xfrm>
            <a:off x="4412213" y="1235494"/>
            <a:ext cx="5378795" cy="2156977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1" name="Straight Connector 120"/>
          <p:cNvCxnSpPr/>
          <p:nvPr/>
        </p:nvCxnSpPr>
        <p:spPr>
          <a:xfrm flipV="1">
            <a:off x="5383498" y="2677567"/>
            <a:ext cx="4023360" cy="2442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2" name="Pentagon 121"/>
          <p:cNvSpPr/>
          <p:nvPr/>
        </p:nvSpPr>
        <p:spPr>
          <a:xfrm>
            <a:off x="6621574" y="2587348"/>
            <a:ext cx="512064" cy="182880"/>
          </a:xfrm>
          <a:prstGeom prst="homePlate">
            <a:avLst/>
          </a:prstGeom>
          <a:solidFill>
            <a:schemeClr val="accent1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</a:ln>
          <a:effectLst/>
        </p:spPr>
        <p:txBody>
          <a:bodyPr rtlCol="0" anchor="ctr"/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endParaRPr lang="en-US" sz="2674" kern="0" dirty="0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124" name="Pentagon 123"/>
          <p:cNvSpPr/>
          <p:nvPr/>
        </p:nvSpPr>
        <p:spPr>
          <a:xfrm>
            <a:off x="5476990" y="2587348"/>
            <a:ext cx="512064" cy="182880"/>
          </a:xfrm>
          <a:prstGeom prst="homePlate">
            <a:avLst/>
          </a:prstGeom>
          <a:solidFill>
            <a:schemeClr val="accent1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</a:ln>
          <a:effectLst/>
        </p:spPr>
        <p:txBody>
          <a:bodyPr rtlCol="0" anchor="ctr"/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endParaRPr lang="en-US" sz="2674" kern="0" dirty="0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135" name="Pentagon 134"/>
          <p:cNvSpPr/>
          <p:nvPr/>
        </p:nvSpPr>
        <p:spPr>
          <a:xfrm>
            <a:off x="7736228" y="2587348"/>
            <a:ext cx="512064" cy="182880"/>
          </a:xfrm>
          <a:prstGeom prst="homePlate">
            <a:avLst/>
          </a:prstGeom>
          <a:solidFill>
            <a:srgbClr val="FFFF00"/>
          </a:solidFill>
          <a:ln w="9525" cap="flat" cmpd="sng" algn="ctr">
            <a:solidFill>
              <a:schemeClr val="tx1"/>
            </a:solidFill>
            <a:prstDash val="solid"/>
          </a:ln>
          <a:effectLst/>
        </p:spPr>
        <p:txBody>
          <a:bodyPr rtlCol="0" anchor="ctr"/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endParaRPr lang="en-US" sz="2674" kern="0" dirty="0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133" name="Pentagon 132"/>
          <p:cNvSpPr/>
          <p:nvPr/>
        </p:nvSpPr>
        <p:spPr>
          <a:xfrm rot="10800000">
            <a:off x="7171957" y="2587348"/>
            <a:ext cx="512064" cy="182880"/>
          </a:xfrm>
          <a:prstGeom prst="homePlate">
            <a:avLst/>
          </a:prstGeom>
          <a:solidFill>
            <a:schemeClr val="accent1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</a:ln>
          <a:effectLst/>
        </p:spPr>
        <p:txBody>
          <a:bodyPr rtlCol="0" anchor="ctr"/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endParaRPr lang="en-US" sz="2674" kern="0" dirty="0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131" name="Pentagon 130"/>
          <p:cNvSpPr/>
          <p:nvPr/>
        </p:nvSpPr>
        <p:spPr>
          <a:xfrm rot="10800000">
            <a:off x="6037709" y="2587348"/>
            <a:ext cx="512064" cy="182880"/>
          </a:xfrm>
          <a:prstGeom prst="homePlate">
            <a:avLst/>
          </a:prstGeom>
          <a:solidFill>
            <a:srgbClr val="FFFF00"/>
          </a:solidFill>
          <a:ln w="9525" cap="flat" cmpd="sng" algn="ctr">
            <a:solidFill>
              <a:schemeClr val="tx1"/>
            </a:solidFill>
            <a:prstDash val="solid"/>
          </a:ln>
          <a:effectLst/>
        </p:spPr>
        <p:txBody>
          <a:bodyPr rtlCol="0" anchor="ctr"/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endParaRPr lang="en-US" sz="2674" kern="0" dirty="0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130" name="Pentagon 129"/>
          <p:cNvSpPr/>
          <p:nvPr/>
        </p:nvSpPr>
        <p:spPr>
          <a:xfrm>
            <a:off x="8282258" y="2587348"/>
            <a:ext cx="512064" cy="182880"/>
          </a:xfrm>
          <a:prstGeom prst="homePlate">
            <a:avLst/>
          </a:prstGeom>
          <a:solidFill>
            <a:srgbClr val="FFFF00"/>
          </a:solidFill>
          <a:ln w="9525" cap="flat" cmpd="sng" algn="ctr">
            <a:solidFill>
              <a:schemeClr val="tx1"/>
            </a:solidFill>
            <a:prstDash val="solid"/>
          </a:ln>
          <a:effectLst/>
        </p:spPr>
        <p:txBody>
          <a:bodyPr rtlCol="0" anchor="ctr"/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endParaRPr lang="en-US" sz="2674" kern="0" dirty="0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208" name="Pentagon 129">
            <a:extLst>
              <a:ext uri="{FF2B5EF4-FFF2-40B4-BE49-F238E27FC236}">
                <a16:creationId xmlns:a16="http://schemas.microsoft.com/office/drawing/2014/main" id="{A90ECD83-8FC6-494D-B68C-BEB85574707A}"/>
              </a:ext>
            </a:extLst>
          </p:cNvPr>
          <p:cNvSpPr/>
          <p:nvPr/>
        </p:nvSpPr>
        <p:spPr>
          <a:xfrm>
            <a:off x="8822300" y="2587348"/>
            <a:ext cx="512064" cy="182880"/>
          </a:xfrm>
          <a:prstGeom prst="homePlate">
            <a:avLst/>
          </a:prstGeom>
          <a:solidFill>
            <a:schemeClr val="accent1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</a:ln>
          <a:effectLst/>
        </p:spPr>
        <p:txBody>
          <a:bodyPr rtlCol="0" anchor="ctr"/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endParaRPr lang="en-US" sz="2674" kern="0" dirty="0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285" name="Rectangle 284"/>
          <p:cNvSpPr/>
          <p:nvPr/>
        </p:nvSpPr>
        <p:spPr>
          <a:xfrm>
            <a:off x="8168000" y="2771334"/>
            <a:ext cx="731520" cy="173736"/>
          </a:xfrm>
          <a:prstGeom prst="rect">
            <a:avLst/>
          </a:prstGeom>
          <a:noFill/>
          <a:ln w="2222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3" name="Rectangle 222">
            <a:extLst>
              <a:ext uri="{FF2B5EF4-FFF2-40B4-BE49-F238E27FC236}">
                <a16:creationId xmlns:a16="http://schemas.microsoft.com/office/drawing/2014/main" id="{A5699AE0-BA56-4A99-805B-45E15848BEAD}"/>
              </a:ext>
            </a:extLst>
          </p:cNvPr>
          <p:cNvSpPr/>
          <p:nvPr/>
        </p:nvSpPr>
        <p:spPr>
          <a:xfrm>
            <a:off x="5570478" y="1666508"/>
            <a:ext cx="768096" cy="173736"/>
          </a:xfrm>
          <a:prstGeom prst="rect">
            <a:avLst/>
          </a:prstGeom>
          <a:noFill/>
          <a:ln w="2222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C00000"/>
              </a:solidFill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4528275" y="1862694"/>
            <a:ext cx="3920443" cy="182881"/>
            <a:chOff x="3728303" y="2900863"/>
            <a:chExt cx="3920443" cy="182881"/>
          </a:xfrm>
        </p:grpSpPr>
        <p:sp>
          <p:nvSpPr>
            <p:cNvPr id="108" name="Pentagon 107"/>
            <p:cNvSpPr/>
            <p:nvPr/>
          </p:nvSpPr>
          <p:spPr>
            <a:xfrm>
              <a:off x="4933563" y="2900863"/>
              <a:ext cx="512064" cy="182880"/>
            </a:xfrm>
            <a:prstGeom prst="homePlate">
              <a:avLst/>
            </a:prstGeom>
            <a:solidFill>
              <a:srgbClr val="FFFF00"/>
            </a:solidFill>
            <a:ln w="9525" cap="flat" cmpd="sng" algn="ctr">
              <a:solidFill>
                <a:schemeClr val="tx1"/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endParaRPr lang="en-US" sz="2674" kern="0" dirty="0">
                <a:solidFill>
                  <a:srgbClr val="FFFFFF"/>
                </a:solidFill>
                <a:latin typeface="Times New Roman"/>
              </a:endParaRPr>
            </a:p>
          </p:txBody>
        </p:sp>
        <p:sp>
          <p:nvSpPr>
            <p:cNvPr id="110" name="Pentagon 109"/>
            <p:cNvSpPr/>
            <p:nvPr/>
          </p:nvSpPr>
          <p:spPr>
            <a:xfrm rot="10800000">
              <a:off x="3787886" y="2900863"/>
              <a:ext cx="512064" cy="182880"/>
            </a:xfrm>
            <a:prstGeom prst="homePlate">
              <a:avLst/>
            </a:prstGeom>
            <a:solidFill>
              <a:schemeClr val="accent1">
                <a:lumMod val="40000"/>
                <a:lumOff val="60000"/>
              </a:schemeClr>
            </a:solidFill>
            <a:ln w="9525" cap="flat" cmpd="sng" algn="ctr">
              <a:solidFill>
                <a:schemeClr val="tx1"/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endParaRPr lang="en-US" sz="2674" kern="0" dirty="0">
                <a:solidFill>
                  <a:srgbClr val="FFFFFF"/>
                </a:solidFill>
                <a:latin typeface="Times New Roman"/>
              </a:endParaRPr>
            </a:p>
          </p:txBody>
        </p:sp>
        <p:sp>
          <p:nvSpPr>
            <p:cNvPr id="111" name="Pentagon 110"/>
            <p:cNvSpPr/>
            <p:nvPr/>
          </p:nvSpPr>
          <p:spPr>
            <a:xfrm rot="10800000">
              <a:off x="4337590" y="2900863"/>
              <a:ext cx="512064" cy="182880"/>
            </a:xfrm>
            <a:prstGeom prst="homePlate">
              <a:avLst/>
            </a:prstGeom>
            <a:solidFill>
              <a:srgbClr val="FFFF00"/>
            </a:solidFill>
            <a:ln w="9525" cap="flat" cmpd="sng" algn="ctr">
              <a:solidFill>
                <a:schemeClr val="tx1"/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endParaRPr lang="en-US" sz="2674" kern="0" dirty="0">
                <a:solidFill>
                  <a:srgbClr val="FFFFFF"/>
                </a:solidFill>
                <a:latin typeface="Times New Roman"/>
              </a:endParaRPr>
            </a:p>
          </p:txBody>
        </p:sp>
        <p:sp>
          <p:nvSpPr>
            <p:cNvPr id="114" name="Pentagon 113"/>
            <p:cNvSpPr/>
            <p:nvPr/>
          </p:nvSpPr>
          <p:spPr>
            <a:xfrm rot="10800000">
              <a:off x="5481725" y="2900864"/>
              <a:ext cx="512064" cy="182880"/>
            </a:xfrm>
            <a:prstGeom prst="homePlate">
              <a:avLst/>
            </a:prstGeom>
            <a:solidFill>
              <a:schemeClr val="accent1">
                <a:lumMod val="40000"/>
                <a:lumOff val="60000"/>
              </a:schemeClr>
            </a:solidFill>
            <a:ln w="9525" cap="flat" cmpd="sng" algn="ctr">
              <a:solidFill>
                <a:schemeClr val="tx1"/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endParaRPr lang="en-US" sz="2674" kern="0" dirty="0">
                <a:solidFill>
                  <a:srgbClr val="FFFFFF"/>
                </a:solidFill>
                <a:latin typeface="Times New Roman"/>
              </a:endParaRPr>
            </a:p>
          </p:txBody>
        </p:sp>
        <p:sp>
          <p:nvSpPr>
            <p:cNvPr id="115" name="Pentagon 114"/>
            <p:cNvSpPr/>
            <p:nvPr/>
          </p:nvSpPr>
          <p:spPr>
            <a:xfrm rot="10800000">
              <a:off x="6024931" y="2900863"/>
              <a:ext cx="512064" cy="182880"/>
            </a:xfrm>
            <a:prstGeom prst="homePlate">
              <a:avLst/>
            </a:prstGeom>
            <a:solidFill>
              <a:schemeClr val="accent1">
                <a:lumMod val="40000"/>
                <a:lumOff val="60000"/>
              </a:schemeClr>
            </a:solidFill>
            <a:ln w="9525" cap="flat" cmpd="sng" algn="ctr">
              <a:solidFill>
                <a:schemeClr val="tx1"/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endParaRPr lang="en-US" sz="2674" kern="0" dirty="0">
                <a:solidFill>
                  <a:srgbClr val="FFFFFF"/>
                </a:solidFill>
                <a:latin typeface="Times New Roman"/>
              </a:endParaRPr>
            </a:p>
          </p:txBody>
        </p:sp>
        <p:sp>
          <p:nvSpPr>
            <p:cNvPr id="117" name="Pentagon 116"/>
            <p:cNvSpPr/>
            <p:nvPr/>
          </p:nvSpPr>
          <p:spPr>
            <a:xfrm>
              <a:off x="6614219" y="2900863"/>
              <a:ext cx="512064" cy="182880"/>
            </a:xfrm>
            <a:prstGeom prst="homePlate">
              <a:avLst/>
            </a:prstGeom>
            <a:solidFill>
              <a:srgbClr val="FFFF00"/>
            </a:solidFill>
            <a:ln w="9525" cap="flat" cmpd="sng" algn="ctr">
              <a:solidFill>
                <a:schemeClr val="tx1"/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endParaRPr lang="en-US" sz="2674" kern="0" dirty="0">
                <a:solidFill>
                  <a:srgbClr val="FFFFFF"/>
                </a:solidFill>
                <a:latin typeface="Times New Roman"/>
              </a:endParaRPr>
            </a:p>
          </p:txBody>
        </p:sp>
        <p:sp>
          <p:nvSpPr>
            <p:cNvPr id="207" name="Pentagon 114">
              <a:extLst>
                <a:ext uri="{FF2B5EF4-FFF2-40B4-BE49-F238E27FC236}">
                  <a16:creationId xmlns:a16="http://schemas.microsoft.com/office/drawing/2014/main" id="{9EDD8370-AA7C-4E84-B1B0-41F802FBBD32}"/>
                </a:ext>
              </a:extLst>
            </p:cNvPr>
            <p:cNvSpPr/>
            <p:nvPr/>
          </p:nvSpPr>
          <p:spPr>
            <a:xfrm rot="10800000">
              <a:off x="7136682" y="2900863"/>
              <a:ext cx="512064" cy="182880"/>
            </a:xfrm>
            <a:prstGeom prst="homePlate">
              <a:avLst/>
            </a:prstGeom>
            <a:solidFill>
              <a:schemeClr val="accent1">
                <a:lumMod val="40000"/>
                <a:lumOff val="60000"/>
              </a:schemeClr>
            </a:solidFill>
            <a:ln w="9525" cap="flat" cmpd="sng" algn="ctr">
              <a:solidFill>
                <a:schemeClr val="tx1"/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endParaRPr lang="en-US" sz="2674" kern="0" dirty="0">
                <a:solidFill>
                  <a:srgbClr val="FFFFFF"/>
                </a:solidFill>
                <a:latin typeface="Times New Roman"/>
              </a:endParaRPr>
            </a:p>
          </p:txBody>
        </p:sp>
        <p:cxnSp>
          <p:nvCxnSpPr>
            <p:cNvPr id="225" name="Straight Connector 224">
              <a:extLst>
                <a:ext uri="{FF2B5EF4-FFF2-40B4-BE49-F238E27FC236}">
                  <a16:creationId xmlns:a16="http://schemas.microsoft.com/office/drawing/2014/main" id="{3E989C97-51AE-4E12-A7DB-40D61DE77502}"/>
                </a:ext>
              </a:extLst>
            </p:cNvPr>
            <p:cNvCxnSpPr/>
            <p:nvPr/>
          </p:nvCxnSpPr>
          <p:spPr>
            <a:xfrm>
              <a:off x="3728303" y="2931978"/>
              <a:ext cx="0" cy="120650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8" name="Rectangle 227">
            <a:extLst>
              <a:ext uri="{FF2B5EF4-FFF2-40B4-BE49-F238E27FC236}">
                <a16:creationId xmlns:a16="http://schemas.microsoft.com/office/drawing/2014/main" id="{A474F58F-74DF-470C-8320-91459E42DAFA}"/>
              </a:ext>
            </a:extLst>
          </p:cNvPr>
          <p:cNvSpPr/>
          <p:nvPr/>
        </p:nvSpPr>
        <p:spPr>
          <a:xfrm>
            <a:off x="4405095" y="2070581"/>
            <a:ext cx="907621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800" b="1" kern="0" dirty="0">
                <a:latin typeface="Arial" panose="020B0604020202020204" pitchFamily="34" charset="0"/>
                <a:ea typeface="MS PGothic" pitchFamily="34" charset="-128"/>
                <a:cs typeface="Arial" panose="020B0604020202020204" pitchFamily="34" charset="0"/>
              </a:rPr>
              <a:t>(End of contig)</a:t>
            </a:r>
            <a:endParaRPr lang="en-US" sz="800" dirty="0"/>
          </a:p>
        </p:txBody>
      </p:sp>
      <p:sp>
        <p:nvSpPr>
          <p:cNvPr id="134" name="TextBox 133"/>
          <p:cNvSpPr txBox="1"/>
          <p:nvPr/>
        </p:nvSpPr>
        <p:spPr>
          <a:xfrm>
            <a:off x="7759419" y="2559933"/>
            <a:ext cx="47378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100" b="1" i="1" kern="0" dirty="0">
                <a:solidFill>
                  <a:srgbClr val="C00000"/>
                </a:solidFill>
                <a:latin typeface="Arial" panose="020B0604020202020204" pitchFamily="34" charset="0"/>
                <a:ea typeface="MS PGothic" pitchFamily="34" charset="-128"/>
                <a:cs typeface="Arial" panose="020B0604020202020204" pitchFamily="34" charset="0"/>
              </a:rPr>
              <a:t>AT</a:t>
            </a:r>
          </a:p>
        </p:txBody>
      </p:sp>
      <p:sp>
        <p:nvSpPr>
          <p:cNvPr id="132" name="TextBox 131"/>
          <p:cNvSpPr txBox="1"/>
          <p:nvPr/>
        </p:nvSpPr>
        <p:spPr>
          <a:xfrm>
            <a:off x="6077745" y="2559933"/>
            <a:ext cx="5532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100" b="1" i="1" kern="0" dirty="0">
                <a:solidFill>
                  <a:srgbClr val="C00000"/>
                </a:solidFill>
                <a:latin typeface="Arial" panose="020B0604020202020204" pitchFamily="34" charset="0"/>
                <a:ea typeface="MS PGothic" pitchFamily="34" charset="-128"/>
                <a:cs typeface="Arial" panose="020B0604020202020204" pitchFamily="34" charset="0"/>
              </a:rPr>
              <a:t>SDR</a:t>
            </a:r>
          </a:p>
        </p:txBody>
      </p:sp>
      <p:sp>
        <p:nvSpPr>
          <p:cNvPr id="212" name="TextBox 211">
            <a:extLst>
              <a:ext uri="{FF2B5EF4-FFF2-40B4-BE49-F238E27FC236}">
                <a16:creationId xmlns:a16="http://schemas.microsoft.com/office/drawing/2014/main" id="{829466EC-938E-47AD-BB17-5EFE3EA78134}"/>
              </a:ext>
            </a:extLst>
          </p:cNvPr>
          <p:cNvSpPr txBox="1"/>
          <p:nvPr/>
        </p:nvSpPr>
        <p:spPr>
          <a:xfrm>
            <a:off x="5486246" y="2573712"/>
            <a:ext cx="426613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800" b="1" i="1" kern="0" dirty="0">
                <a:latin typeface="Arial" panose="020B0604020202020204" pitchFamily="34" charset="0"/>
                <a:ea typeface="MS PGothic" pitchFamily="34" charset="-128"/>
                <a:cs typeface="Arial" panose="020B0604020202020204" pitchFamily="34" charset="0"/>
              </a:rPr>
              <a:t>ANK</a:t>
            </a:r>
          </a:p>
        </p:txBody>
      </p:sp>
      <p:sp>
        <p:nvSpPr>
          <p:cNvPr id="214" name="TextBox 213">
            <a:extLst>
              <a:ext uri="{FF2B5EF4-FFF2-40B4-BE49-F238E27FC236}">
                <a16:creationId xmlns:a16="http://schemas.microsoft.com/office/drawing/2014/main" id="{C017668D-62C1-4B36-BE09-B0F0A65DF33B}"/>
              </a:ext>
            </a:extLst>
          </p:cNvPr>
          <p:cNvSpPr txBox="1"/>
          <p:nvPr/>
        </p:nvSpPr>
        <p:spPr>
          <a:xfrm>
            <a:off x="6638705" y="2584288"/>
            <a:ext cx="426613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800" b="1" i="1" kern="0" dirty="0">
                <a:latin typeface="Arial" panose="020B0604020202020204" pitchFamily="34" charset="0"/>
                <a:ea typeface="MS PGothic" pitchFamily="34" charset="-128"/>
                <a:cs typeface="Arial" panose="020B0604020202020204" pitchFamily="34" charset="0"/>
              </a:rPr>
              <a:t>HPH</a:t>
            </a:r>
          </a:p>
        </p:txBody>
      </p:sp>
      <p:sp>
        <p:nvSpPr>
          <p:cNvPr id="215" name="TextBox 214">
            <a:extLst>
              <a:ext uri="{FF2B5EF4-FFF2-40B4-BE49-F238E27FC236}">
                <a16:creationId xmlns:a16="http://schemas.microsoft.com/office/drawing/2014/main" id="{22FEB213-713B-4AEB-933A-FD3CCBA0B7EF}"/>
              </a:ext>
            </a:extLst>
          </p:cNvPr>
          <p:cNvSpPr txBox="1"/>
          <p:nvPr/>
        </p:nvSpPr>
        <p:spPr>
          <a:xfrm>
            <a:off x="7239318" y="2582459"/>
            <a:ext cx="426613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800" b="1" i="1" kern="0" dirty="0">
                <a:latin typeface="Arial" panose="020B0604020202020204" pitchFamily="34" charset="0"/>
                <a:ea typeface="MS PGothic" pitchFamily="34" charset="-128"/>
                <a:cs typeface="Arial" panose="020B0604020202020204" pitchFamily="34" charset="0"/>
              </a:rPr>
              <a:t>ABC</a:t>
            </a:r>
          </a:p>
        </p:txBody>
      </p:sp>
      <p:sp>
        <p:nvSpPr>
          <p:cNvPr id="216" name="TextBox 215">
            <a:extLst>
              <a:ext uri="{FF2B5EF4-FFF2-40B4-BE49-F238E27FC236}">
                <a16:creationId xmlns:a16="http://schemas.microsoft.com/office/drawing/2014/main" id="{F3F4DD08-97B3-4CFD-A62C-13CF98FCCD49}"/>
              </a:ext>
            </a:extLst>
          </p:cNvPr>
          <p:cNvSpPr txBox="1"/>
          <p:nvPr/>
        </p:nvSpPr>
        <p:spPr>
          <a:xfrm>
            <a:off x="8293196" y="2548350"/>
            <a:ext cx="5532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100" b="1" i="1" kern="0" dirty="0">
                <a:solidFill>
                  <a:srgbClr val="C00000"/>
                </a:solidFill>
                <a:latin typeface="Arial" panose="020B0604020202020204" pitchFamily="34" charset="0"/>
                <a:ea typeface="MS PGothic" pitchFamily="34" charset="-128"/>
                <a:cs typeface="Arial" panose="020B0604020202020204" pitchFamily="34" charset="0"/>
              </a:rPr>
              <a:t>PKS</a:t>
            </a:r>
          </a:p>
        </p:txBody>
      </p:sp>
      <p:sp>
        <p:nvSpPr>
          <p:cNvPr id="222" name="TextBox 221">
            <a:extLst>
              <a:ext uri="{FF2B5EF4-FFF2-40B4-BE49-F238E27FC236}">
                <a16:creationId xmlns:a16="http://schemas.microsoft.com/office/drawing/2014/main" id="{4A80D121-A710-4FA2-A57D-413B157E6AB0}"/>
              </a:ext>
            </a:extLst>
          </p:cNvPr>
          <p:cNvSpPr txBox="1"/>
          <p:nvPr/>
        </p:nvSpPr>
        <p:spPr>
          <a:xfrm>
            <a:off x="8892432" y="2573750"/>
            <a:ext cx="426613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800" b="1" i="1" kern="0" dirty="0">
                <a:latin typeface="Arial" panose="020B0604020202020204" pitchFamily="34" charset="0"/>
                <a:ea typeface="MS PGothic" pitchFamily="34" charset="-128"/>
                <a:cs typeface="Arial" panose="020B0604020202020204" pitchFamily="34" charset="0"/>
              </a:rPr>
              <a:t>TF</a:t>
            </a:r>
          </a:p>
        </p:txBody>
      </p:sp>
      <p:sp>
        <p:nvSpPr>
          <p:cNvPr id="118" name="TextBox 117"/>
          <p:cNvSpPr txBox="1"/>
          <p:nvPr/>
        </p:nvSpPr>
        <p:spPr>
          <a:xfrm>
            <a:off x="5705023" y="1830485"/>
            <a:ext cx="70007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100" b="1" i="1" kern="0" dirty="0">
                <a:solidFill>
                  <a:srgbClr val="C00000"/>
                </a:solidFill>
                <a:latin typeface="Arial" panose="020B0604020202020204" pitchFamily="34" charset="0"/>
                <a:ea typeface="MS PGothic" pitchFamily="34" charset="-128"/>
                <a:cs typeface="Arial" panose="020B0604020202020204" pitchFamily="34" charset="0"/>
              </a:rPr>
              <a:t>PKS</a:t>
            </a:r>
          </a:p>
        </p:txBody>
      </p:sp>
      <p:sp>
        <p:nvSpPr>
          <p:cNvPr id="119" name="TextBox 118"/>
          <p:cNvSpPr txBox="1"/>
          <p:nvPr/>
        </p:nvSpPr>
        <p:spPr>
          <a:xfrm>
            <a:off x="5206485" y="1830485"/>
            <a:ext cx="55802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100" b="1" i="1" kern="0" dirty="0">
                <a:solidFill>
                  <a:srgbClr val="C00000"/>
                </a:solidFill>
                <a:latin typeface="Arial" panose="020B0604020202020204" pitchFamily="34" charset="0"/>
                <a:ea typeface="MS PGothic" pitchFamily="34" charset="-128"/>
                <a:cs typeface="Arial" panose="020B0604020202020204" pitchFamily="34" charset="0"/>
              </a:rPr>
              <a:t>AT</a:t>
            </a:r>
          </a:p>
        </p:txBody>
      </p:sp>
      <p:sp>
        <p:nvSpPr>
          <p:cNvPr id="120" name="TextBox 119"/>
          <p:cNvSpPr txBox="1"/>
          <p:nvPr/>
        </p:nvSpPr>
        <p:spPr>
          <a:xfrm>
            <a:off x="7403251" y="1830485"/>
            <a:ext cx="54367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100" b="1" i="1" kern="0" dirty="0">
                <a:solidFill>
                  <a:srgbClr val="C00000"/>
                </a:solidFill>
                <a:latin typeface="Arial" panose="020B0604020202020204" pitchFamily="34" charset="0"/>
                <a:ea typeface="MS PGothic" pitchFamily="34" charset="-128"/>
                <a:cs typeface="Arial" panose="020B0604020202020204" pitchFamily="34" charset="0"/>
              </a:rPr>
              <a:t>SDR</a:t>
            </a:r>
          </a:p>
        </p:txBody>
      </p:sp>
      <p:sp>
        <p:nvSpPr>
          <p:cNvPr id="205" name="TextBox 204">
            <a:extLst>
              <a:ext uri="{FF2B5EF4-FFF2-40B4-BE49-F238E27FC236}">
                <a16:creationId xmlns:a16="http://schemas.microsoft.com/office/drawing/2014/main" id="{15D539CF-7B45-4560-82A8-DD01A82ADD88}"/>
              </a:ext>
            </a:extLst>
          </p:cNvPr>
          <p:cNvSpPr txBox="1"/>
          <p:nvPr/>
        </p:nvSpPr>
        <p:spPr>
          <a:xfrm>
            <a:off x="6399986" y="1860025"/>
            <a:ext cx="33472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800" b="1" i="1" kern="0" dirty="0">
                <a:latin typeface="Arial" panose="020B0604020202020204" pitchFamily="34" charset="0"/>
                <a:ea typeface="MS PGothic" pitchFamily="34" charset="-128"/>
                <a:cs typeface="Arial" panose="020B0604020202020204" pitchFamily="34" charset="0"/>
              </a:rPr>
              <a:t>TF</a:t>
            </a:r>
          </a:p>
        </p:txBody>
      </p:sp>
      <p:sp>
        <p:nvSpPr>
          <p:cNvPr id="210" name="TextBox 209">
            <a:extLst>
              <a:ext uri="{FF2B5EF4-FFF2-40B4-BE49-F238E27FC236}">
                <a16:creationId xmlns:a16="http://schemas.microsoft.com/office/drawing/2014/main" id="{C26021E7-16A4-4FD2-A95D-3264AD954652}"/>
              </a:ext>
            </a:extLst>
          </p:cNvPr>
          <p:cNvSpPr txBox="1"/>
          <p:nvPr/>
        </p:nvSpPr>
        <p:spPr>
          <a:xfrm>
            <a:off x="4659594" y="1851316"/>
            <a:ext cx="50336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800" b="1" i="1" kern="0" dirty="0">
                <a:latin typeface="Arial" panose="020B0604020202020204" pitchFamily="34" charset="0"/>
                <a:ea typeface="MS PGothic" pitchFamily="34" charset="-128"/>
                <a:cs typeface="Arial" panose="020B0604020202020204" pitchFamily="34" charset="0"/>
              </a:rPr>
              <a:t>ABC</a:t>
            </a:r>
          </a:p>
        </p:txBody>
      </p:sp>
      <p:sp>
        <p:nvSpPr>
          <p:cNvPr id="211" name="TextBox 210">
            <a:extLst>
              <a:ext uri="{FF2B5EF4-FFF2-40B4-BE49-F238E27FC236}">
                <a16:creationId xmlns:a16="http://schemas.microsoft.com/office/drawing/2014/main" id="{4B061D9D-1524-4C10-BA8D-3A7F69B231AF}"/>
              </a:ext>
            </a:extLst>
          </p:cNvPr>
          <p:cNvSpPr txBox="1"/>
          <p:nvPr/>
        </p:nvSpPr>
        <p:spPr>
          <a:xfrm>
            <a:off x="6894854" y="1860025"/>
            <a:ext cx="426613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800" b="1" i="1" kern="0" dirty="0">
                <a:latin typeface="Arial" panose="020B0604020202020204" pitchFamily="34" charset="0"/>
                <a:ea typeface="MS PGothic" pitchFamily="34" charset="-128"/>
                <a:cs typeface="Arial" panose="020B0604020202020204" pitchFamily="34" charset="0"/>
              </a:rPr>
              <a:t>HPH</a:t>
            </a:r>
          </a:p>
        </p:txBody>
      </p:sp>
      <p:sp>
        <p:nvSpPr>
          <p:cNvPr id="213" name="TextBox 212">
            <a:extLst>
              <a:ext uri="{FF2B5EF4-FFF2-40B4-BE49-F238E27FC236}">
                <a16:creationId xmlns:a16="http://schemas.microsoft.com/office/drawing/2014/main" id="{9050AD2D-5622-4114-816E-CA7456A39B21}"/>
              </a:ext>
            </a:extLst>
          </p:cNvPr>
          <p:cNvSpPr txBox="1"/>
          <p:nvPr/>
        </p:nvSpPr>
        <p:spPr>
          <a:xfrm>
            <a:off x="8018828" y="1851316"/>
            <a:ext cx="426613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800" b="1" i="1" kern="0" dirty="0">
                <a:latin typeface="Arial" panose="020B0604020202020204" pitchFamily="34" charset="0"/>
                <a:ea typeface="MS PGothic" pitchFamily="34" charset="-128"/>
                <a:cs typeface="Arial" panose="020B0604020202020204" pitchFamily="34" charset="0"/>
              </a:rPr>
              <a:t>ANK</a:t>
            </a:r>
          </a:p>
        </p:txBody>
      </p:sp>
      <p:grpSp>
        <p:nvGrpSpPr>
          <p:cNvPr id="224" name="Group 223">
            <a:extLst>
              <a:ext uri="{FF2B5EF4-FFF2-40B4-BE49-F238E27FC236}">
                <a16:creationId xmlns:a16="http://schemas.microsoft.com/office/drawing/2014/main" id="{D058894A-DB55-461E-B303-491AC1EEF953}"/>
              </a:ext>
            </a:extLst>
          </p:cNvPr>
          <p:cNvGrpSpPr/>
          <p:nvPr/>
        </p:nvGrpSpPr>
        <p:grpSpPr>
          <a:xfrm>
            <a:off x="84138" y="992188"/>
            <a:ext cx="4273550" cy="5140325"/>
            <a:chOff x="84138" y="992188"/>
            <a:chExt cx="4273550" cy="5140325"/>
          </a:xfrm>
        </p:grpSpPr>
        <p:sp>
          <p:nvSpPr>
            <p:cNvPr id="209" name="Rectangle 208"/>
            <p:cNvSpPr/>
            <p:nvPr/>
          </p:nvSpPr>
          <p:spPr>
            <a:xfrm>
              <a:off x="1413067" y="4294791"/>
              <a:ext cx="1207008" cy="219456"/>
            </a:xfrm>
            <a:prstGeom prst="rect">
              <a:avLst/>
            </a:prstGeom>
            <a:noFill/>
            <a:ln w="22225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5" name="Rectangle 124">
              <a:extLst>
                <a:ext uri="{FF2B5EF4-FFF2-40B4-BE49-F238E27FC236}">
                  <a16:creationId xmlns:a16="http://schemas.microsoft.com/office/drawing/2014/main" id="{302254DA-5886-4B90-9FD3-2400D884AC19}"/>
                </a:ext>
              </a:extLst>
            </p:cNvPr>
            <p:cNvSpPr/>
            <p:nvPr/>
          </p:nvSpPr>
          <p:spPr>
            <a:xfrm>
              <a:off x="1164872" y="4583246"/>
              <a:ext cx="1618488" cy="219456"/>
            </a:xfrm>
            <a:prstGeom prst="rect">
              <a:avLst/>
            </a:prstGeom>
            <a:noFill/>
            <a:ln w="22225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" name="Group 4">
              <a:extLst>
                <a:ext uri="{FF2B5EF4-FFF2-40B4-BE49-F238E27FC236}">
                  <a16:creationId xmlns:a16="http://schemas.microsoft.com/office/drawing/2014/main" id="{81CF7CD1-3389-41DC-878E-53035BD23D12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84138" y="992188"/>
              <a:ext cx="4273550" cy="5140325"/>
              <a:chOff x="53" y="625"/>
              <a:chExt cx="2692" cy="3238"/>
            </a:xfrm>
          </p:grpSpPr>
          <p:sp>
            <p:nvSpPr>
              <p:cNvPr id="4" name="AutoShape 3">
                <a:extLst>
                  <a:ext uri="{FF2B5EF4-FFF2-40B4-BE49-F238E27FC236}">
                    <a16:creationId xmlns:a16="http://schemas.microsoft.com/office/drawing/2014/main" id="{107DC539-925B-430A-9B91-4C59E5B99AF8}"/>
                  </a:ext>
                </a:extLst>
              </p:cNvPr>
              <p:cNvSpPr>
                <a:spLocks noChangeAspect="1" noChangeArrowheads="1" noTextEdit="1"/>
              </p:cNvSpPr>
              <p:nvPr/>
            </p:nvSpPr>
            <p:spPr bwMode="auto">
              <a:xfrm>
                <a:off x="53" y="625"/>
                <a:ext cx="2692" cy="322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5E86766D-C003-4961-BB95-8C2BA1F17D9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608" y="721"/>
                <a:ext cx="984" cy="12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lvl="0" defTabSz="914400"/>
                <a:r>
                  <a:rPr lang="en-US" altLang="en-US" sz="1300" b="1" i="1" dirty="0">
                    <a:solidFill>
                      <a:srgbClr val="000000"/>
                    </a:solidFill>
                  </a:rPr>
                  <a:t> F. </a:t>
                </a:r>
                <a:r>
                  <a:rPr lang="en-US" altLang="en-US" sz="1300" b="1" i="1" dirty="0" err="1">
                    <a:solidFill>
                      <a:srgbClr val="000000"/>
                    </a:solidFill>
                  </a:rPr>
                  <a:t>guttiforme</a:t>
                </a:r>
                <a:r>
                  <a:rPr lang="en-US" altLang="en-US" sz="1300" b="1" i="1" dirty="0">
                    <a:solidFill>
                      <a:srgbClr val="000000"/>
                    </a:solidFill>
                  </a:rPr>
                  <a:t> </a:t>
                </a:r>
                <a:r>
                  <a:rPr kumimoji="0" lang="en-US" altLang="en-US" sz="1300" b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53293</a:t>
                </a:r>
                <a:endParaRPr kumimoji="0" lang="en-US" altLang="en-US" sz="1800" b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7" name="Freeform 6">
                <a:extLst>
                  <a:ext uri="{FF2B5EF4-FFF2-40B4-BE49-F238E27FC236}">
                    <a16:creationId xmlns:a16="http://schemas.microsoft.com/office/drawing/2014/main" id="{FC42D85D-CFFD-4FDC-AEDB-5785B9F088C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91" y="786"/>
                <a:ext cx="14" cy="88"/>
              </a:xfrm>
              <a:custGeom>
                <a:avLst/>
                <a:gdLst>
                  <a:gd name="T0" fmla="*/ 0 w 14"/>
                  <a:gd name="T1" fmla="*/ 88 h 88"/>
                  <a:gd name="T2" fmla="*/ 0 w 14"/>
                  <a:gd name="T3" fmla="*/ 0 h 88"/>
                  <a:gd name="T4" fmla="*/ 14 w 14"/>
                  <a:gd name="T5" fmla="*/ 0 h 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4" h="88">
                    <a:moveTo>
                      <a:pt x="0" y="88"/>
                    </a:moveTo>
                    <a:lnTo>
                      <a:pt x="0" y="0"/>
                    </a:lnTo>
                    <a:lnTo>
                      <a:pt x="14" y="0"/>
                    </a:lnTo>
                  </a:path>
                </a:pathLst>
              </a:custGeom>
              <a:noFill/>
              <a:ln w="7938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3F5F475F-8698-4DC3-8FEB-D32E2D572BB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604" y="902"/>
                <a:ext cx="546" cy="12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3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F. begonia</a:t>
                </a:r>
                <a:endParaRPr kumimoji="0" lang="en-US" altLang="en-US" sz="1800" b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9" name="Freeform 8">
                <a:extLst>
                  <a:ext uri="{FF2B5EF4-FFF2-40B4-BE49-F238E27FC236}">
                    <a16:creationId xmlns:a16="http://schemas.microsoft.com/office/drawing/2014/main" id="{2A652F4B-954E-481E-8599-490C1EA069F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91" y="879"/>
                <a:ext cx="10" cy="88"/>
              </a:xfrm>
              <a:custGeom>
                <a:avLst/>
                <a:gdLst>
                  <a:gd name="T0" fmla="*/ 0 w 10"/>
                  <a:gd name="T1" fmla="*/ 0 h 88"/>
                  <a:gd name="T2" fmla="*/ 0 w 10"/>
                  <a:gd name="T3" fmla="*/ 88 h 88"/>
                  <a:gd name="T4" fmla="*/ 10 w 10"/>
                  <a:gd name="T5" fmla="*/ 88 h 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0" h="88">
                    <a:moveTo>
                      <a:pt x="0" y="0"/>
                    </a:moveTo>
                    <a:lnTo>
                      <a:pt x="0" y="88"/>
                    </a:lnTo>
                    <a:lnTo>
                      <a:pt x="10" y="88"/>
                    </a:lnTo>
                  </a:path>
                </a:pathLst>
              </a:custGeom>
              <a:noFill/>
              <a:ln w="7938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" name="Freeform 9">
                <a:extLst>
                  <a:ext uri="{FF2B5EF4-FFF2-40B4-BE49-F238E27FC236}">
                    <a16:creationId xmlns:a16="http://schemas.microsoft.com/office/drawing/2014/main" id="{996AA407-C810-43CF-9688-A829D0BC2A0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77" y="877"/>
                <a:ext cx="14" cy="133"/>
              </a:xfrm>
              <a:custGeom>
                <a:avLst/>
                <a:gdLst>
                  <a:gd name="T0" fmla="*/ 0 w 14"/>
                  <a:gd name="T1" fmla="*/ 133 h 133"/>
                  <a:gd name="T2" fmla="*/ 0 w 14"/>
                  <a:gd name="T3" fmla="*/ 0 h 133"/>
                  <a:gd name="T4" fmla="*/ 14 w 14"/>
                  <a:gd name="T5" fmla="*/ 0 h 1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4" h="133">
                    <a:moveTo>
                      <a:pt x="0" y="133"/>
                    </a:moveTo>
                    <a:lnTo>
                      <a:pt x="0" y="0"/>
                    </a:lnTo>
                    <a:lnTo>
                      <a:pt x="14" y="0"/>
                    </a:lnTo>
                  </a:path>
                </a:pathLst>
              </a:custGeom>
              <a:noFill/>
              <a:ln w="7938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1DF8685A-23A6-4112-9444-93B86B61204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594" y="1082"/>
                <a:ext cx="797" cy="12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3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F. </a:t>
                </a:r>
                <a:r>
                  <a:rPr kumimoji="0" lang="en-US" altLang="en-US" sz="1300" b="1" i="1" u="none" strike="noStrike" cap="none" normalizeH="0" baseline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denticulatum</a:t>
                </a:r>
                <a:endParaRPr kumimoji="0" lang="en-US" altLang="en-US" sz="1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2" name="Freeform 11">
                <a:extLst>
                  <a:ext uri="{FF2B5EF4-FFF2-40B4-BE49-F238E27FC236}">
                    <a16:creationId xmlns:a16="http://schemas.microsoft.com/office/drawing/2014/main" id="{F01064B4-6A80-471A-98F5-7CEF9E66BEE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77" y="1015"/>
                <a:ext cx="14" cy="133"/>
              </a:xfrm>
              <a:custGeom>
                <a:avLst/>
                <a:gdLst>
                  <a:gd name="T0" fmla="*/ 0 w 14"/>
                  <a:gd name="T1" fmla="*/ 0 h 133"/>
                  <a:gd name="T2" fmla="*/ 0 w 14"/>
                  <a:gd name="T3" fmla="*/ 133 h 133"/>
                  <a:gd name="T4" fmla="*/ 14 w 14"/>
                  <a:gd name="T5" fmla="*/ 133 h 1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4" h="133">
                    <a:moveTo>
                      <a:pt x="0" y="0"/>
                    </a:moveTo>
                    <a:lnTo>
                      <a:pt x="0" y="133"/>
                    </a:lnTo>
                    <a:lnTo>
                      <a:pt x="14" y="133"/>
                    </a:lnTo>
                  </a:path>
                </a:pathLst>
              </a:custGeom>
              <a:noFill/>
              <a:ln w="7938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" name="Freeform 12">
                <a:extLst>
                  <a:ext uri="{FF2B5EF4-FFF2-40B4-BE49-F238E27FC236}">
                    <a16:creationId xmlns:a16="http://schemas.microsoft.com/office/drawing/2014/main" id="{A21ED8B6-4087-4E66-82D9-96418455465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22" y="1012"/>
                <a:ext cx="355" cy="155"/>
              </a:xfrm>
              <a:custGeom>
                <a:avLst/>
                <a:gdLst>
                  <a:gd name="T0" fmla="*/ 0 w 355"/>
                  <a:gd name="T1" fmla="*/ 155 h 155"/>
                  <a:gd name="T2" fmla="*/ 0 w 355"/>
                  <a:gd name="T3" fmla="*/ 0 h 155"/>
                  <a:gd name="T4" fmla="*/ 355 w 355"/>
                  <a:gd name="T5" fmla="*/ 0 h 1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55" h="155">
                    <a:moveTo>
                      <a:pt x="0" y="155"/>
                    </a:moveTo>
                    <a:lnTo>
                      <a:pt x="0" y="0"/>
                    </a:lnTo>
                    <a:lnTo>
                      <a:pt x="355" y="0"/>
                    </a:lnTo>
                  </a:path>
                </a:pathLst>
              </a:custGeom>
              <a:noFill/>
              <a:ln w="7938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989EC78C-1D7F-4621-9CAA-32F6199E93B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658" y="1263"/>
                <a:ext cx="669" cy="12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3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F. </a:t>
                </a:r>
                <a:r>
                  <a:rPr kumimoji="0" lang="en-US" altLang="en-US" sz="1300" b="1" i="1" u="none" strike="noStrike" cap="none" normalizeH="0" baseline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anguoides</a:t>
                </a:r>
                <a:endParaRPr kumimoji="0" lang="en-US" altLang="en-US" sz="1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5" name="Freeform 14">
                <a:extLst>
                  <a:ext uri="{FF2B5EF4-FFF2-40B4-BE49-F238E27FC236}">
                    <a16:creationId xmlns:a16="http://schemas.microsoft.com/office/drawing/2014/main" id="{0C67F854-BE51-41F2-A897-265329195A2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22" y="1172"/>
                <a:ext cx="434" cy="156"/>
              </a:xfrm>
              <a:custGeom>
                <a:avLst/>
                <a:gdLst>
                  <a:gd name="T0" fmla="*/ 0 w 434"/>
                  <a:gd name="T1" fmla="*/ 0 h 156"/>
                  <a:gd name="T2" fmla="*/ 0 w 434"/>
                  <a:gd name="T3" fmla="*/ 156 h 156"/>
                  <a:gd name="T4" fmla="*/ 434 w 434"/>
                  <a:gd name="T5" fmla="*/ 156 h 1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34" h="156">
                    <a:moveTo>
                      <a:pt x="0" y="0"/>
                    </a:moveTo>
                    <a:lnTo>
                      <a:pt x="0" y="156"/>
                    </a:lnTo>
                    <a:lnTo>
                      <a:pt x="434" y="156"/>
                    </a:lnTo>
                  </a:path>
                </a:pathLst>
              </a:custGeom>
              <a:noFill/>
              <a:ln w="7938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" name="Freeform 15">
                <a:extLst>
                  <a:ext uri="{FF2B5EF4-FFF2-40B4-BE49-F238E27FC236}">
                    <a16:creationId xmlns:a16="http://schemas.microsoft.com/office/drawing/2014/main" id="{A7D0342A-6B99-41B6-916B-0C4931EFF75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07" y="1170"/>
                <a:ext cx="515" cy="211"/>
              </a:xfrm>
              <a:custGeom>
                <a:avLst/>
                <a:gdLst>
                  <a:gd name="T0" fmla="*/ 0 w 515"/>
                  <a:gd name="T1" fmla="*/ 211 h 211"/>
                  <a:gd name="T2" fmla="*/ 0 w 515"/>
                  <a:gd name="T3" fmla="*/ 0 h 211"/>
                  <a:gd name="T4" fmla="*/ 515 w 515"/>
                  <a:gd name="T5" fmla="*/ 0 h 2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15" h="211">
                    <a:moveTo>
                      <a:pt x="0" y="211"/>
                    </a:moveTo>
                    <a:lnTo>
                      <a:pt x="0" y="0"/>
                    </a:lnTo>
                    <a:lnTo>
                      <a:pt x="515" y="0"/>
                    </a:lnTo>
                  </a:path>
                </a:pathLst>
              </a:custGeom>
              <a:noFill/>
              <a:ln w="7938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4B0CE519-8237-4D55-866E-8399D7822E7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288" y="1444"/>
                <a:ext cx="807" cy="12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3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F. </a:t>
                </a:r>
                <a:r>
                  <a:rPr kumimoji="0" lang="en-US" altLang="en-US" sz="1300" b="1" i="1" u="none" strike="noStrike" cap="none" normalizeH="0" baseline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sarcochroum</a:t>
                </a:r>
                <a:endParaRPr kumimoji="0" lang="en-US" altLang="en-US" sz="1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8" name="Freeform 17">
                <a:extLst>
                  <a:ext uri="{FF2B5EF4-FFF2-40B4-BE49-F238E27FC236}">
                    <a16:creationId xmlns:a16="http://schemas.microsoft.com/office/drawing/2014/main" id="{CD8063D6-638A-41B1-8B25-AF8E119CADD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4" y="1509"/>
                <a:ext cx="492" cy="88"/>
              </a:xfrm>
              <a:custGeom>
                <a:avLst/>
                <a:gdLst>
                  <a:gd name="T0" fmla="*/ 0 w 492"/>
                  <a:gd name="T1" fmla="*/ 88 h 88"/>
                  <a:gd name="T2" fmla="*/ 0 w 492"/>
                  <a:gd name="T3" fmla="*/ 0 h 88"/>
                  <a:gd name="T4" fmla="*/ 492 w 492"/>
                  <a:gd name="T5" fmla="*/ 0 h 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92" h="88">
                    <a:moveTo>
                      <a:pt x="0" y="88"/>
                    </a:moveTo>
                    <a:lnTo>
                      <a:pt x="0" y="0"/>
                    </a:lnTo>
                    <a:lnTo>
                      <a:pt x="492" y="0"/>
                    </a:lnTo>
                  </a:path>
                </a:pathLst>
              </a:custGeom>
              <a:noFill/>
              <a:ln w="7938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712D76D7-2B5C-4352-B29C-D4D0996387D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118" y="1624"/>
                <a:ext cx="773" cy="12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3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F. </a:t>
                </a:r>
                <a:r>
                  <a:rPr kumimoji="0" lang="en-US" altLang="en-US" sz="1300" b="1" i="1" u="none" strike="noStrike" cap="none" normalizeH="0" baseline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zealandicum</a:t>
                </a:r>
                <a:endParaRPr kumimoji="0" lang="en-US" altLang="en-US" sz="1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0" name="Freeform 19">
                <a:extLst>
                  <a:ext uri="{FF2B5EF4-FFF2-40B4-BE49-F238E27FC236}">
                    <a16:creationId xmlns:a16="http://schemas.microsoft.com/office/drawing/2014/main" id="{C8F10742-5E1B-4EBE-911D-B69026D31BD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4" y="1602"/>
                <a:ext cx="321" cy="88"/>
              </a:xfrm>
              <a:custGeom>
                <a:avLst/>
                <a:gdLst>
                  <a:gd name="T0" fmla="*/ 0 w 321"/>
                  <a:gd name="T1" fmla="*/ 0 h 88"/>
                  <a:gd name="T2" fmla="*/ 0 w 321"/>
                  <a:gd name="T3" fmla="*/ 88 h 88"/>
                  <a:gd name="T4" fmla="*/ 321 w 321"/>
                  <a:gd name="T5" fmla="*/ 88 h 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21" h="88">
                    <a:moveTo>
                      <a:pt x="0" y="0"/>
                    </a:moveTo>
                    <a:lnTo>
                      <a:pt x="0" y="88"/>
                    </a:lnTo>
                    <a:lnTo>
                      <a:pt x="321" y="88"/>
                    </a:lnTo>
                  </a:path>
                </a:pathLst>
              </a:custGeom>
              <a:noFill/>
              <a:ln w="7938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" name="Freeform 20">
                <a:extLst>
                  <a:ext uri="{FF2B5EF4-FFF2-40B4-BE49-F238E27FC236}">
                    <a16:creationId xmlns:a16="http://schemas.microsoft.com/office/drawing/2014/main" id="{F8EDB240-88B5-4E54-A9ED-8A11BED03B7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07" y="1386"/>
                <a:ext cx="87" cy="213"/>
              </a:xfrm>
              <a:custGeom>
                <a:avLst/>
                <a:gdLst>
                  <a:gd name="T0" fmla="*/ 0 w 87"/>
                  <a:gd name="T1" fmla="*/ 0 h 213"/>
                  <a:gd name="T2" fmla="*/ 0 w 87"/>
                  <a:gd name="T3" fmla="*/ 213 h 213"/>
                  <a:gd name="T4" fmla="*/ 87 w 87"/>
                  <a:gd name="T5" fmla="*/ 213 h 2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87" h="213">
                    <a:moveTo>
                      <a:pt x="0" y="0"/>
                    </a:moveTo>
                    <a:lnTo>
                      <a:pt x="0" y="213"/>
                    </a:lnTo>
                    <a:lnTo>
                      <a:pt x="87" y="213"/>
                    </a:lnTo>
                  </a:path>
                </a:pathLst>
              </a:custGeom>
              <a:noFill/>
              <a:ln w="7938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" name="Freeform 21">
                <a:extLst>
                  <a:ext uri="{FF2B5EF4-FFF2-40B4-BE49-F238E27FC236}">
                    <a16:creationId xmlns:a16="http://schemas.microsoft.com/office/drawing/2014/main" id="{93A24798-EC74-46B4-A733-21ACD86C55C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3" y="1384"/>
                <a:ext cx="464" cy="831"/>
              </a:xfrm>
              <a:custGeom>
                <a:avLst/>
                <a:gdLst>
                  <a:gd name="T0" fmla="*/ 0 w 464"/>
                  <a:gd name="T1" fmla="*/ 831 h 831"/>
                  <a:gd name="T2" fmla="*/ 0 w 464"/>
                  <a:gd name="T3" fmla="*/ 0 h 831"/>
                  <a:gd name="T4" fmla="*/ 464 w 464"/>
                  <a:gd name="T5" fmla="*/ 0 h 8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64" h="831">
                    <a:moveTo>
                      <a:pt x="0" y="831"/>
                    </a:moveTo>
                    <a:lnTo>
                      <a:pt x="0" y="0"/>
                    </a:lnTo>
                    <a:lnTo>
                      <a:pt x="464" y="0"/>
                    </a:lnTo>
                  </a:path>
                </a:pathLst>
              </a:custGeom>
              <a:noFill/>
              <a:ln w="7938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" name="Rectangle 22">
                <a:extLst>
                  <a:ext uri="{FF2B5EF4-FFF2-40B4-BE49-F238E27FC236}">
                    <a16:creationId xmlns:a16="http://schemas.microsoft.com/office/drawing/2014/main" id="{83100FE6-DBA4-4D8C-A9C5-70DAFE1F9D3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19" y="1805"/>
                <a:ext cx="485" cy="12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3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kumimoji="0" lang="en-US" altLang="en-US" sz="1300" b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FIESC 24</a:t>
                </a:r>
                <a:endParaRPr kumimoji="0" lang="en-US" altLang="en-US" sz="1800" b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4" name="Freeform 23">
                <a:extLst>
                  <a:ext uri="{FF2B5EF4-FFF2-40B4-BE49-F238E27FC236}">
                    <a16:creationId xmlns:a16="http://schemas.microsoft.com/office/drawing/2014/main" id="{3D1A9789-30E1-4FF1-844D-9F545FEBF6C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81" y="1870"/>
                <a:ext cx="36" cy="88"/>
              </a:xfrm>
              <a:custGeom>
                <a:avLst/>
                <a:gdLst>
                  <a:gd name="T0" fmla="*/ 0 w 36"/>
                  <a:gd name="T1" fmla="*/ 88 h 88"/>
                  <a:gd name="T2" fmla="*/ 0 w 36"/>
                  <a:gd name="T3" fmla="*/ 0 h 88"/>
                  <a:gd name="T4" fmla="*/ 36 w 36"/>
                  <a:gd name="T5" fmla="*/ 0 h 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6" h="88">
                    <a:moveTo>
                      <a:pt x="0" y="88"/>
                    </a:moveTo>
                    <a:lnTo>
                      <a:pt x="0" y="0"/>
                    </a:lnTo>
                    <a:lnTo>
                      <a:pt x="36" y="0"/>
                    </a:lnTo>
                  </a:path>
                </a:pathLst>
              </a:custGeom>
              <a:noFill/>
              <a:ln w="7938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" name="Rectangle 24">
                <a:extLst>
                  <a:ext uri="{FF2B5EF4-FFF2-40B4-BE49-F238E27FC236}">
                    <a16:creationId xmlns:a16="http://schemas.microsoft.com/office/drawing/2014/main" id="{5C60A0E2-79AB-4BAC-8FB4-E9CBDD70EE0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21" y="1986"/>
                <a:ext cx="485" cy="12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3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kumimoji="0" lang="en-US" altLang="en-US" sz="1300" b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FIESC 18</a:t>
                </a:r>
                <a:endParaRPr kumimoji="0" lang="en-US" altLang="en-US" sz="1800" b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6" name="Freeform 25">
                <a:extLst>
                  <a:ext uri="{FF2B5EF4-FFF2-40B4-BE49-F238E27FC236}">
                    <a16:creationId xmlns:a16="http://schemas.microsoft.com/office/drawing/2014/main" id="{0ADEB954-BCD0-486B-8367-994640DEB16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81" y="1963"/>
                <a:ext cx="37" cy="88"/>
              </a:xfrm>
              <a:custGeom>
                <a:avLst/>
                <a:gdLst>
                  <a:gd name="T0" fmla="*/ 0 w 37"/>
                  <a:gd name="T1" fmla="*/ 0 h 88"/>
                  <a:gd name="T2" fmla="*/ 0 w 37"/>
                  <a:gd name="T3" fmla="*/ 88 h 88"/>
                  <a:gd name="T4" fmla="*/ 37 w 37"/>
                  <a:gd name="T5" fmla="*/ 88 h 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7" h="88">
                    <a:moveTo>
                      <a:pt x="0" y="0"/>
                    </a:moveTo>
                    <a:lnTo>
                      <a:pt x="0" y="88"/>
                    </a:lnTo>
                    <a:lnTo>
                      <a:pt x="37" y="88"/>
                    </a:lnTo>
                  </a:path>
                </a:pathLst>
              </a:custGeom>
              <a:noFill/>
              <a:ln w="7938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7" name="Freeform 26">
                <a:extLst>
                  <a:ext uri="{FF2B5EF4-FFF2-40B4-BE49-F238E27FC236}">
                    <a16:creationId xmlns:a16="http://schemas.microsoft.com/office/drawing/2014/main" id="{9582F4FB-A365-497D-8B09-836EADC7DC5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76" y="1961"/>
                <a:ext cx="5" cy="132"/>
              </a:xfrm>
              <a:custGeom>
                <a:avLst/>
                <a:gdLst>
                  <a:gd name="T0" fmla="*/ 0 w 5"/>
                  <a:gd name="T1" fmla="*/ 132 h 132"/>
                  <a:gd name="T2" fmla="*/ 0 w 5"/>
                  <a:gd name="T3" fmla="*/ 0 h 132"/>
                  <a:gd name="T4" fmla="*/ 5 w 5"/>
                  <a:gd name="T5" fmla="*/ 0 h 1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" h="132">
                    <a:moveTo>
                      <a:pt x="0" y="132"/>
                    </a:moveTo>
                    <a:lnTo>
                      <a:pt x="0" y="0"/>
                    </a:lnTo>
                    <a:lnTo>
                      <a:pt x="5" y="0"/>
                    </a:lnTo>
                  </a:path>
                </a:pathLst>
              </a:custGeom>
              <a:noFill/>
              <a:ln w="7938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8" name="Rectangle 27">
                <a:extLst>
                  <a:ext uri="{FF2B5EF4-FFF2-40B4-BE49-F238E27FC236}">
                    <a16:creationId xmlns:a16="http://schemas.microsoft.com/office/drawing/2014/main" id="{FCB79812-A90B-4E72-A2B3-F542FE2243C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27" y="2166"/>
                <a:ext cx="751" cy="12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3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F. </a:t>
                </a:r>
                <a:r>
                  <a:rPr kumimoji="0" lang="en-US" altLang="en-US" sz="1300" b="1" i="1" u="none" strike="noStrike" cap="none" normalizeH="0" baseline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kyushuense</a:t>
                </a:r>
                <a:endParaRPr kumimoji="0" lang="en-US" altLang="en-US" sz="1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9" name="Freeform 28">
                <a:extLst>
                  <a:ext uri="{FF2B5EF4-FFF2-40B4-BE49-F238E27FC236}">
                    <a16:creationId xmlns:a16="http://schemas.microsoft.com/office/drawing/2014/main" id="{5E4AB115-6027-4E41-A3A9-D1AB27A74A2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76" y="2099"/>
                <a:ext cx="49" cy="133"/>
              </a:xfrm>
              <a:custGeom>
                <a:avLst/>
                <a:gdLst>
                  <a:gd name="T0" fmla="*/ 0 w 49"/>
                  <a:gd name="T1" fmla="*/ 0 h 133"/>
                  <a:gd name="T2" fmla="*/ 0 w 49"/>
                  <a:gd name="T3" fmla="*/ 133 h 133"/>
                  <a:gd name="T4" fmla="*/ 49 w 49"/>
                  <a:gd name="T5" fmla="*/ 133 h 1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9" h="133">
                    <a:moveTo>
                      <a:pt x="0" y="0"/>
                    </a:moveTo>
                    <a:lnTo>
                      <a:pt x="0" y="133"/>
                    </a:lnTo>
                    <a:lnTo>
                      <a:pt x="49" y="133"/>
                    </a:lnTo>
                  </a:path>
                </a:pathLst>
              </a:custGeom>
              <a:noFill/>
              <a:ln w="7938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0" name="Freeform 29">
                <a:extLst>
                  <a:ext uri="{FF2B5EF4-FFF2-40B4-BE49-F238E27FC236}">
                    <a16:creationId xmlns:a16="http://schemas.microsoft.com/office/drawing/2014/main" id="{271294CA-6072-4531-9A07-C1B14DD27CA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68" y="2096"/>
                <a:ext cx="8" cy="200"/>
              </a:xfrm>
              <a:custGeom>
                <a:avLst/>
                <a:gdLst>
                  <a:gd name="T0" fmla="*/ 0 w 8"/>
                  <a:gd name="T1" fmla="*/ 200 h 200"/>
                  <a:gd name="T2" fmla="*/ 0 w 8"/>
                  <a:gd name="T3" fmla="*/ 0 h 200"/>
                  <a:gd name="T4" fmla="*/ 8 w 8"/>
                  <a:gd name="T5" fmla="*/ 0 h 2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8" h="200">
                    <a:moveTo>
                      <a:pt x="0" y="200"/>
                    </a:moveTo>
                    <a:lnTo>
                      <a:pt x="0" y="0"/>
                    </a:lnTo>
                    <a:lnTo>
                      <a:pt x="8" y="0"/>
                    </a:lnTo>
                  </a:path>
                </a:pathLst>
              </a:custGeom>
              <a:noFill/>
              <a:ln w="7938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1" name="Rectangle 30">
                <a:extLst>
                  <a:ext uri="{FF2B5EF4-FFF2-40B4-BE49-F238E27FC236}">
                    <a16:creationId xmlns:a16="http://schemas.microsoft.com/office/drawing/2014/main" id="{3179C5DF-29D9-4B0B-9DD6-81B5938C87B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74" y="2347"/>
                <a:ext cx="568" cy="12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3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F. </a:t>
                </a:r>
                <a:r>
                  <a:rPr kumimoji="0" lang="en-US" altLang="en-US" sz="1300" b="1" i="1" u="none" strike="noStrike" cap="none" normalizeH="0" baseline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nygamai</a:t>
                </a:r>
                <a:endParaRPr kumimoji="0" lang="en-US" altLang="en-US" sz="1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29" name="Freeform 31">
                <a:extLst>
                  <a:ext uri="{FF2B5EF4-FFF2-40B4-BE49-F238E27FC236}">
                    <a16:creationId xmlns:a16="http://schemas.microsoft.com/office/drawing/2014/main" id="{FC7F01AD-A742-4B74-8EAC-0814F9E9116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70" y="2412"/>
                <a:ext cx="2" cy="88"/>
              </a:xfrm>
              <a:custGeom>
                <a:avLst/>
                <a:gdLst>
                  <a:gd name="T0" fmla="*/ 0 w 2"/>
                  <a:gd name="T1" fmla="*/ 88 h 88"/>
                  <a:gd name="T2" fmla="*/ 0 w 2"/>
                  <a:gd name="T3" fmla="*/ 0 h 88"/>
                  <a:gd name="T4" fmla="*/ 2 w 2"/>
                  <a:gd name="T5" fmla="*/ 0 h 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88">
                    <a:moveTo>
                      <a:pt x="0" y="88"/>
                    </a:moveTo>
                    <a:lnTo>
                      <a:pt x="0" y="0"/>
                    </a:lnTo>
                    <a:lnTo>
                      <a:pt x="2" y="0"/>
                    </a:lnTo>
                  </a:path>
                </a:pathLst>
              </a:custGeom>
              <a:noFill/>
              <a:ln w="7938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0" name="Rectangle 32">
                <a:extLst>
                  <a:ext uri="{FF2B5EF4-FFF2-40B4-BE49-F238E27FC236}">
                    <a16:creationId xmlns:a16="http://schemas.microsoft.com/office/drawing/2014/main" id="{9721EDD2-D43F-4FE8-B7A0-3B2014E4D83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76" y="2528"/>
                <a:ext cx="609" cy="12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lvl="0" defTabSz="914400"/>
                <a:r>
                  <a:rPr kumimoji="0" lang="en-US" altLang="en-US" sz="13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lang="en-US" altLang="en-US" sz="1300" b="1" i="1" dirty="0">
                    <a:solidFill>
                      <a:srgbClr val="000000"/>
                    </a:solidFill>
                  </a:rPr>
                  <a:t>F. </a:t>
                </a:r>
                <a:r>
                  <a:rPr lang="en-US" altLang="en-US" sz="1300" b="1" i="1" dirty="0" err="1">
                    <a:solidFill>
                      <a:srgbClr val="000000"/>
                    </a:solidFill>
                  </a:rPr>
                  <a:t>burgessii</a:t>
                </a:r>
                <a:endParaRPr kumimoji="0" lang="en-US" altLang="en-US" sz="1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31" name="Freeform 33">
                <a:extLst>
                  <a:ext uri="{FF2B5EF4-FFF2-40B4-BE49-F238E27FC236}">
                    <a16:creationId xmlns:a16="http://schemas.microsoft.com/office/drawing/2014/main" id="{5996FA67-4F4C-4083-9F86-C93BA3A2914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70" y="2505"/>
                <a:ext cx="3" cy="88"/>
              </a:xfrm>
              <a:custGeom>
                <a:avLst/>
                <a:gdLst>
                  <a:gd name="T0" fmla="*/ 0 w 3"/>
                  <a:gd name="T1" fmla="*/ 0 h 88"/>
                  <a:gd name="T2" fmla="*/ 0 w 3"/>
                  <a:gd name="T3" fmla="*/ 88 h 88"/>
                  <a:gd name="T4" fmla="*/ 3 w 3"/>
                  <a:gd name="T5" fmla="*/ 88 h 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" h="88">
                    <a:moveTo>
                      <a:pt x="0" y="0"/>
                    </a:moveTo>
                    <a:lnTo>
                      <a:pt x="0" y="88"/>
                    </a:lnTo>
                    <a:lnTo>
                      <a:pt x="3" y="88"/>
                    </a:lnTo>
                  </a:path>
                </a:pathLst>
              </a:custGeom>
              <a:noFill/>
              <a:ln w="7938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2" name="Freeform 34">
                <a:extLst>
                  <a:ext uri="{FF2B5EF4-FFF2-40B4-BE49-F238E27FC236}">
                    <a16:creationId xmlns:a16="http://schemas.microsoft.com/office/drawing/2014/main" id="{EB67057E-C39D-4D7A-8C58-19D055AC98D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68" y="2301"/>
                <a:ext cx="2" cy="202"/>
              </a:xfrm>
              <a:custGeom>
                <a:avLst/>
                <a:gdLst>
                  <a:gd name="T0" fmla="*/ 0 w 2"/>
                  <a:gd name="T1" fmla="*/ 0 h 202"/>
                  <a:gd name="T2" fmla="*/ 0 w 2"/>
                  <a:gd name="T3" fmla="*/ 202 h 202"/>
                  <a:gd name="T4" fmla="*/ 2 w 2"/>
                  <a:gd name="T5" fmla="*/ 202 h 2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202">
                    <a:moveTo>
                      <a:pt x="0" y="0"/>
                    </a:moveTo>
                    <a:lnTo>
                      <a:pt x="0" y="202"/>
                    </a:lnTo>
                    <a:lnTo>
                      <a:pt x="2" y="202"/>
                    </a:lnTo>
                  </a:path>
                </a:pathLst>
              </a:custGeom>
              <a:noFill/>
              <a:ln w="7938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3" name="Freeform 35">
                <a:extLst>
                  <a:ext uri="{FF2B5EF4-FFF2-40B4-BE49-F238E27FC236}">
                    <a16:creationId xmlns:a16="http://schemas.microsoft.com/office/drawing/2014/main" id="{29071C4B-04EB-4F6B-9FDA-93957C44FE6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60" y="2299"/>
                <a:ext cx="8" cy="235"/>
              </a:xfrm>
              <a:custGeom>
                <a:avLst/>
                <a:gdLst>
                  <a:gd name="T0" fmla="*/ 0 w 8"/>
                  <a:gd name="T1" fmla="*/ 235 h 235"/>
                  <a:gd name="T2" fmla="*/ 0 w 8"/>
                  <a:gd name="T3" fmla="*/ 0 h 235"/>
                  <a:gd name="T4" fmla="*/ 8 w 8"/>
                  <a:gd name="T5" fmla="*/ 0 h 2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8" h="235">
                    <a:moveTo>
                      <a:pt x="0" y="235"/>
                    </a:moveTo>
                    <a:lnTo>
                      <a:pt x="0" y="0"/>
                    </a:lnTo>
                    <a:lnTo>
                      <a:pt x="8" y="0"/>
                    </a:lnTo>
                  </a:path>
                </a:pathLst>
              </a:custGeom>
              <a:noFill/>
              <a:ln w="7938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4" name="Rectangle 36">
                <a:extLst>
                  <a:ext uri="{FF2B5EF4-FFF2-40B4-BE49-F238E27FC236}">
                    <a16:creationId xmlns:a16="http://schemas.microsoft.com/office/drawing/2014/main" id="{6CCE5721-BFDB-48E6-B82E-B2EB17D0E5A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79" y="2708"/>
                <a:ext cx="743" cy="12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3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F. </a:t>
                </a:r>
                <a:r>
                  <a:rPr kumimoji="0" lang="en-US" altLang="en-US" sz="1300" b="1" i="1" u="none" strike="noStrike" cap="none" normalizeH="0" baseline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beomiforme</a:t>
                </a:r>
                <a:endParaRPr kumimoji="0" lang="en-US" altLang="en-US" sz="1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35" name="Freeform 37">
                <a:extLst>
                  <a:ext uri="{FF2B5EF4-FFF2-40B4-BE49-F238E27FC236}">
                    <a16:creationId xmlns:a16="http://schemas.microsoft.com/office/drawing/2014/main" id="{94BBDF40-8547-4C62-8EA7-9EFC022C6ED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60" y="2539"/>
                <a:ext cx="17" cy="235"/>
              </a:xfrm>
              <a:custGeom>
                <a:avLst/>
                <a:gdLst>
                  <a:gd name="T0" fmla="*/ 0 w 17"/>
                  <a:gd name="T1" fmla="*/ 0 h 235"/>
                  <a:gd name="T2" fmla="*/ 0 w 17"/>
                  <a:gd name="T3" fmla="*/ 235 h 235"/>
                  <a:gd name="T4" fmla="*/ 17 w 17"/>
                  <a:gd name="T5" fmla="*/ 235 h 2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7" h="235">
                    <a:moveTo>
                      <a:pt x="0" y="0"/>
                    </a:moveTo>
                    <a:lnTo>
                      <a:pt x="0" y="235"/>
                    </a:lnTo>
                    <a:lnTo>
                      <a:pt x="17" y="235"/>
                    </a:lnTo>
                  </a:path>
                </a:pathLst>
              </a:custGeom>
              <a:noFill/>
              <a:ln w="7938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6" name="Freeform 38">
                <a:extLst>
                  <a:ext uri="{FF2B5EF4-FFF2-40B4-BE49-F238E27FC236}">
                    <a16:creationId xmlns:a16="http://schemas.microsoft.com/office/drawing/2014/main" id="{53E4AB6E-96AE-4383-BB70-E121D7EF8B3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09" y="2536"/>
                <a:ext cx="351" cy="252"/>
              </a:xfrm>
              <a:custGeom>
                <a:avLst/>
                <a:gdLst>
                  <a:gd name="T0" fmla="*/ 0 w 351"/>
                  <a:gd name="T1" fmla="*/ 252 h 252"/>
                  <a:gd name="T2" fmla="*/ 0 w 351"/>
                  <a:gd name="T3" fmla="*/ 0 h 252"/>
                  <a:gd name="T4" fmla="*/ 351 w 351"/>
                  <a:gd name="T5" fmla="*/ 0 h 2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51" h="252">
                    <a:moveTo>
                      <a:pt x="0" y="252"/>
                    </a:moveTo>
                    <a:lnTo>
                      <a:pt x="0" y="0"/>
                    </a:lnTo>
                    <a:lnTo>
                      <a:pt x="351" y="0"/>
                    </a:lnTo>
                  </a:path>
                </a:pathLst>
              </a:custGeom>
              <a:noFill/>
              <a:ln w="7938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7" name="Rectangle 39">
                <a:extLst>
                  <a:ext uri="{FF2B5EF4-FFF2-40B4-BE49-F238E27FC236}">
                    <a16:creationId xmlns:a16="http://schemas.microsoft.com/office/drawing/2014/main" id="{16A6D5E5-7308-4DAC-99FD-4ECA54C730D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35" y="2889"/>
                <a:ext cx="984" cy="12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lvl="0" defTabSz="914400"/>
                <a:r>
                  <a:rPr kumimoji="0" lang="en-US" altLang="en-US" sz="13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lang="en-US" altLang="en-US" sz="1300" b="1" i="1" dirty="0">
                    <a:solidFill>
                      <a:srgbClr val="000000"/>
                    </a:solidFill>
                  </a:rPr>
                  <a:t>F. </a:t>
                </a:r>
                <a:r>
                  <a:rPr lang="en-US" altLang="en-US" sz="1300" b="1" i="1" dirty="0" err="1">
                    <a:solidFill>
                      <a:srgbClr val="000000"/>
                    </a:solidFill>
                  </a:rPr>
                  <a:t>algeriense</a:t>
                </a:r>
                <a:r>
                  <a:rPr lang="en-US" altLang="en-US" sz="1300" b="1" i="1" dirty="0">
                    <a:solidFill>
                      <a:srgbClr val="000000"/>
                    </a:solidFill>
                  </a:rPr>
                  <a:t> </a:t>
                </a:r>
                <a:r>
                  <a:rPr lang="en-US" altLang="en-US" sz="1300" b="1" dirty="0">
                    <a:solidFill>
                      <a:srgbClr val="000000"/>
                    </a:solidFill>
                  </a:rPr>
                  <a:t>66647</a:t>
                </a:r>
                <a:endParaRPr kumimoji="0" lang="en-US" altLang="en-US" sz="1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38" name="Freeform 40">
                <a:extLst>
                  <a:ext uri="{FF2B5EF4-FFF2-40B4-BE49-F238E27FC236}">
                    <a16:creationId xmlns:a16="http://schemas.microsoft.com/office/drawing/2014/main" id="{16590182-3B59-487D-91AA-829E369A1C8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08" y="2954"/>
                <a:ext cx="24" cy="88"/>
              </a:xfrm>
              <a:custGeom>
                <a:avLst/>
                <a:gdLst>
                  <a:gd name="T0" fmla="*/ 0 w 24"/>
                  <a:gd name="T1" fmla="*/ 88 h 88"/>
                  <a:gd name="T2" fmla="*/ 0 w 24"/>
                  <a:gd name="T3" fmla="*/ 0 h 88"/>
                  <a:gd name="T4" fmla="*/ 24 w 24"/>
                  <a:gd name="T5" fmla="*/ 0 h 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4" h="88">
                    <a:moveTo>
                      <a:pt x="0" y="88"/>
                    </a:moveTo>
                    <a:lnTo>
                      <a:pt x="0" y="0"/>
                    </a:lnTo>
                    <a:lnTo>
                      <a:pt x="24" y="0"/>
                    </a:lnTo>
                  </a:path>
                </a:pathLst>
              </a:custGeom>
              <a:noFill/>
              <a:ln w="7938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9" name="Rectangle 41">
                <a:extLst>
                  <a:ext uri="{FF2B5EF4-FFF2-40B4-BE49-F238E27FC236}">
                    <a16:creationId xmlns:a16="http://schemas.microsoft.com/office/drawing/2014/main" id="{39DD82D5-F5E6-47F5-93E5-BEA7025E2FE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38" y="3069"/>
                <a:ext cx="984" cy="12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lvl="0" defTabSz="914400"/>
                <a:r>
                  <a:rPr kumimoji="0" lang="en-US" altLang="en-US" sz="13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lang="en-US" altLang="en-US" sz="1300" b="1" i="1" dirty="0">
                    <a:solidFill>
                      <a:srgbClr val="000000"/>
                    </a:solidFill>
                  </a:rPr>
                  <a:t>F. </a:t>
                </a:r>
                <a:r>
                  <a:rPr lang="en-US" altLang="en-US" sz="1300" b="1" i="1" dirty="0" err="1">
                    <a:solidFill>
                      <a:srgbClr val="000000"/>
                    </a:solidFill>
                  </a:rPr>
                  <a:t>algeriense</a:t>
                </a:r>
                <a:r>
                  <a:rPr lang="en-US" altLang="en-US" sz="1300" b="1" i="1" dirty="0">
                    <a:solidFill>
                      <a:srgbClr val="000000"/>
                    </a:solidFill>
                  </a:rPr>
                  <a:t> </a:t>
                </a:r>
                <a:r>
                  <a:rPr lang="en-US" altLang="en-US" sz="1300" b="1" dirty="0">
                    <a:solidFill>
                      <a:srgbClr val="000000"/>
                    </a:solidFill>
                  </a:rPr>
                  <a:t>66648</a:t>
                </a:r>
                <a:endParaRPr kumimoji="0" lang="en-US" altLang="en-US" sz="1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40" name="Freeform 42">
                <a:extLst>
                  <a:ext uri="{FF2B5EF4-FFF2-40B4-BE49-F238E27FC236}">
                    <a16:creationId xmlns:a16="http://schemas.microsoft.com/office/drawing/2014/main" id="{8A32A7C0-CC7D-44E1-9356-AFF5D4065C8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08" y="3047"/>
                <a:ext cx="27" cy="88"/>
              </a:xfrm>
              <a:custGeom>
                <a:avLst/>
                <a:gdLst>
                  <a:gd name="T0" fmla="*/ 0 w 27"/>
                  <a:gd name="T1" fmla="*/ 0 h 88"/>
                  <a:gd name="T2" fmla="*/ 0 w 27"/>
                  <a:gd name="T3" fmla="*/ 88 h 88"/>
                  <a:gd name="T4" fmla="*/ 27 w 27"/>
                  <a:gd name="T5" fmla="*/ 88 h 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7" h="88">
                    <a:moveTo>
                      <a:pt x="0" y="0"/>
                    </a:moveTo>
                    <a:lnTo>
                      <a:pt x="0" y="88"/>
                    </a:lnTo>
                    <a:lnTo>
                      <a:pt x="27" y="88"/>
                    </a:lnTo>
                  </a:path>
                </a:pathLst>
              </a:custGeom>
              <a:noFill/>
              <a:ln w="7938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1" name="Freeform 43">
                <a:extLst>
                  <a:ext uri="{FF2B5EF4-FFF2-40B4-BE49-F238E27FC236}">
                    <a16:creationId xmlns:a16="http://schemas.microsoft.com/office/drawing/2014/main" id="{7A6B3A88-EBA8-4FBA-A676-01CD63FC9AC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09" y="2793"/>
                <a:ext cx="199" cy="252"/>
              </a:xfrm>
              <a:custGeom>
                <a:avLst/>
                <a:gdLst>
                  <a:gd name="T0" fmla="*/ 0 w 199"/>
                  <a:gd name="T1" fmla="*/ 0 h 252"/>
                  <a:gd name="T2" fmla="*/ 0 w 199"/>
                  <a:gd name="T3" fmla="*/ 252 h 252"/>
                  <a:gd name="T4" fmla="*/ 199 w 199"/>
                  <a:gd name="T5" fmla="*/ 252 h 2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99" h="252">
                    <a:moveTo>
                      <a:pt x="0" y="0"/>
                    </a:moveTo>
                    <a:lnTo>
                      <a:pt x="0" y="252"/>
                    </a:lnTo>
                    <a:lnTo>
                      <a:pt x="199" y="252"/>
                    </a:lnTo>
                  </a:path>
                </a:pathLst>
              </a:custGeom>
              <a:noFill/>
              <a:ln w="7938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2" name="Freeform 44">
                <a:extLst>
                  <a:ext uri="{FF2B5EF4-FFF2-40B4-BE49-F238E27FC236}">
                    <a16:creationId xmlns:a16="http://schemas.microsoft.com/office/drawing/2014/main" id="{0B34658B-D209-4B10-9D91-0ACFCD9A883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4" y="2790"/>
                <a:ext cx="175" cy="260"/>
              </a:xfrm>
              <a:custGeom>
                <a:avLst/>
                <a:gdLst>
                  <a:gd name="T0" fmla="*/ 0 w 175"/>
                  <a:gd name="T1" fmla="*/ 260 h 260"/>
                  <a:gd name="T2" fmla="*/ 0 w 175"/>
                  <a:gd name="T3" fmla="*/ 0 h 260"/>
                  <a:gd name="T4" fmla="*/ 175 w 175"/>
                  <a:gd name="T5" fmla="*/ 0 h 2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75" h="260">
                    <a:moveTo>
                      <a:pt x="0" y="260"/>
                    </a:moveTo>
                    <a:lnTo>
                      <a:pt x="0" y="0"/>
                    </a:lnTo>
                    <a:lnTo>
                      <a:pt x="175" y="0"/>
                    </a:lnTo>
                  </a:path>
                </a:pathLst>
              </a:custGeom>
              <a:noFill/>
              <a:ln w="7938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3" name="Rectangle 45">
                <a:extLst>
                  <a:ext uri="{FF2B5EF4-FFF2-40B4-BE49-F238E27FC236}">
                    <a16:creationId xmlns:a16="http://schemas.microsoft.com/office/drawing/2014/main" id="{73F0BE3A-1C5C-4A03-B0AE-E9D700FFC28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75" y="3250"/>
                <a:ext cx="680" cy="12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3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F. continuum</a:t>
                </a:r>
                <a:endParaRPr kumimoji="0" lang="en-US" altLang="en-US" sz="1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44" name="Freeform 46">
                <a:extLst>
                  <a:ext uri="{FF2B5EF4-FFF2-40B4-BE49-F238E27FC236}">
                    <a16:creationId xmlns:a16="http://schemas.microsoft.com/office/drawing/2014/main" id="{F8A52248-9532-4923-96A5-2123879D75E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4" y="3055"/>
                <a:ext cx="438" cy="261"/>
              </a:xfrm>
              <a:custGeom>
                <a:avLst/>
                <a:gdLst>
                  <a:gd name="T0" fmla="*/ 0 w 438"/>
                  <a:gd name="T1" fmla="*/ 0 h 261"/>
                  <a:gd name="T2" fmla="*/ 0 w 438"/>
                  <a:gd name="T3" fmla="*/ 261 h 261"/>
                  <a:gd name="T4" fmla="*/ 438 w 438"/>
                  <a:gd name="T5" fmla="*/ 261 h 2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38" h="261">
                    <a:moveTo>
                      <a:pt x="0" y="0"/>
                    </a:moveTo>
                    <a:lnTo>
                      <a:pt x="0" y="261"/>
                    </a:lnTo>
                    <a:lnTo>
                      <a:pt x="438" y="261"/>
                    </a:lnTo>
                  </a:path>
                </a:pathLst>
              </a:custGeom>
              <a:noFill/>
              <a:ln w="7938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5" name="Freeform 47">
                <a:extLst>
                  <a:ext uri="{FF2B5EF4-FFF2-40B4-BE49-F238E27FC236}">
                    <a16:creationId xmlns:a16="http://schemas.microsoft.com/office/drawing/2014/main" id="{FF8445F3-BEDF-472B-8EE2-C777EEC999B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3" y="2220"/>
                <a:ext cx="91" cy="832"/>
              </a:xfrm>
              <a:custGeom>
                <a:avLst/>
                <a:gdLst>
                  <a:gd name="T0" fmla="*/ 0 w 91"/>
                  <a:gd name="T1" fmla="*/ 0 h 832"/>
                  <a:gd name="T2" fmla="*/ 0 w 91"/>
                  <a:gd name="T3" fmla="*/ 832 h 832"/>
                  <a:gd name="T4" fmla="*/ 91 w 91"/>
                  <a:gd name="T5" fmla="*/ 832 h 8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91" h="832">
                    <a:moveTo>
                      <a:pt x="0" y="0"/>
                    </a:moveTo>
                    <a:lnTo>
                      <a:pt x="0" y="832"/>
                    </a:lnTo>
                    <a:lnTo>
                      <a:pt x="91" y="832"/>
                    </a:lnTo>
                  </a:path>
                </a:pathLst>
              </a:custGeom>
              <a:noFill/>
              <a:ln w="7938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6" name="Freeform 48">
                <a:extLst>
                  <a:ext uri="{FF2B5EF4-FFF2-40B4-BE49-F238E27FC236}">
                    <a16:creationId xmlns:a16="http://schemas.microsoft.com/office/drawing/2014/main" id="{34920B77-09C1-44EB-A825-7E4D0956C76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5" y="2217"/>
                <a:ext cx="138" cy="637"/>
              </a:xfrm>
              <a:custGeom>
                <a:avLst/>
                <a:gdLst>
                  <a:gd name="T0" fmla="*/ 0 w 138"/>
                  <a:gd name="T1" fmla="*/ 637 h 637"/>
                  <a:gd name="T2" fmla="*/ 0 w 138"/>
                  <a:gd name="T3" fmla="*/ 0 h 637"/>
                  <a:gd name="T4" fmla="*/ 138 w 138"/>
                  <a:gd name="T5" fmla="*/ 0 h 6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38" h="637">
                    <a:moveTo>
                      <a:pt x="0" y="637"/>
                    </a:moveTo>
                    <a:lnTo>
                      <a:pt x="0" y="0"/>
                    </a:lnTo>
                    <a:lnTo>
                      <a:pt x="138" y="0"/>
                    </a:lnTo>
                  </a:path>
                </a:pathLst>
              </a:custGeom>
              <a:noFill/>
              <a:ln w="7938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7" name="Rectangle 49">
                <a:extLst>
                  <a:ext uri="{FF2B5EF4-FFF2-40B4-BE49-F238E27FC236}">
                    <a16:creationId xmlns:a16="http://schemas.microsoft.com/office/drawing/2014/main" id="{BF49E23F-9743-4DA7-9633-E36B221DC98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69" y="3431"/>
                <a:ext cx="1007" cy="12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3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Fusarium </a:t>
                </a:r>
                <a:r>
                  <a:rPr kumimoji="0" lang="en-US" altLang="en-US" sz="1300" b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sp. 66182</a:t>
                </a:r>
                <a:endParaRPr kumimoji="0" lang="en-US" altLang="en-US" sz="1800" b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48" name="Freeform 50">
                <a:extLst>
                  <a:ext uri="{FF2B5EF4-FFF2-40B4-BE49-F238E27FC236}">
                    <a16:creationId xmlns:a16="http://schemas.microsoft.com/office/drawing/2014/main" id="{93E86F4B-C97A-43B2-8C76-64B045ECEF0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5" y="2859"/>
                <a:ext cx="461" cy="637"/>
              </a:xfrm>
              <a:custGeom>
                <a:avLst/>
                <a:gdLst>
                  <a:gd name="T0" fmla="*/ 0 w 461"/>
                  <a:gd name="T1" fmla="*/ 0 h 637"/>
                  <a:gd name="T2" fmla="*/ 0 w 461"/>
                  <a:gd name="T3" fmla="*/ 637 h 637"/>
                  <a:gd name="T4" fmla="*/ 461 w 461"/>
                  <a:gd name="T5" fmla="*/ 637 h 6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61" h="637">
                    <a:moveTo>
                      <a:pt x="0" y="0"/>
                    </a:moveTo>
                    <a:lnTo>
                      <a:pt x="0" y="637"/>
                    </a:lnTo>
                    <a:lnTo>
                      <a:pt x="461" y="637"/>
                    </a:lnTo>
                  </a:path>
                </a:pathLst>
              </a:custGeom>
              <a:noFill/>
              <a:ln w="7938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9" name="Rectangle 51">
                <a:extLst>
                  <a:ext uri="{FF2B5EF4-FFF2-40B4-BE49-F238E27FC236}">
                    <a16:creationId xmlns:a16="http://schemas.microsoft.com/office/drawing/2014/main" id="{3A96CA48-C388-4C45-9984-EF2B18D8B20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11" y="1884"/>
                <a:ext cx="104" cy="9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7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</a:rPr>
                  <a:t>92</a:t>
                </a:r>
                <a:endParaRPr kumimoji="0" lang="en-US" altLang="en-U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50" name="Rectangle 52">
                <a:extLst>
                  <a:ext uri="{FF2B5EF4-FFF2-40B4-BE49-F238E27FC236}">
                    <a16:creationId xmlns:a16="http://schemas.microsoft.com/office/drawing/2014/main" id="{CBCA9F1D-6CDC-4640-9722-48346446310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72" y="2019"/>
                <a:ext cx="139" cy="9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7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</a:rPr>
                  <a:t>100</a:t>
                </a:r>
                <a:endParaRPr kumimoji="0" lang="en-US" altLang="en-U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51" name="Rectangle 53">
                <a:extLst>
                  <a:ext uri="{FF2B5EF4-FFF2-40B4-BE49-F238E27FC236}">
                    <a16:creationId xmlns:a16="http://schemas.microsoft.com/office/drawing/2014/main" id="{E34437C1-8BD2-42D5-B1E7-EF7A2C60579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03" y="2522"/>
                <a:ext cx="104" cy="9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7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</a:rPr>
                  <a:t>98</a:t>
                </a:r>
                <a:endParaRPr kumimoji="0" lang="en-US" altLang="en-U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52" name="Rectangle 54">
                <a:extLst>
                  <a:ext uri="{FF2B5EF4-FFF2-40B4-BE49-F238E27FC236}">
                    <a16:creationId xmlns:a16="http://schemas.microsoft.com/office/drawing/2014/main" id="{5C4FF620-0F7A-46E2-9F47-E33BECDAD06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96" y="2222"/>
                <a:ext cx="104" cy="9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7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</a:rPr>
                  <a:t>98</a:t>
                </a:r>
                <a:endParaRPr kumimoji="0" lang="en-US" altLang="en-U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53" name="Rectangle 55">
                <a:extLst>
                  <a:ext uri="{FF2B5EF4-FFF2-40B4-BE49-F238E27FC236}">
                    <a16:creationId xmlns:a16="http://schemas.microsoft.com/office/drawing/2014/main" id="{2B291030-693B-4206-8FC4-5CACE2FC0C0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44" y="2459"/>
                <a:ext cx="139" cy="9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7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</a:rPr>
                  <a:t>100</a:t>
                </a:r>
                <a:endParaRPr kumimoji="0" lang="en-US" altLang="en-U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54" name="Rectangle 56">
                <a:extLst>
                  <a:ext uri="{FF2B5EF4-FFF2-40B4-BE49-F238E27FC236}">
                    <a16:creationId xmlns:a16="http://schemas.microsoft.com/office/drawing/2014/main" id="{45DCD4DA-C2B1-4DC9-824B-A1D75541697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92" y="3064"/>
                <a:ext cx="139" cy="9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7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</a:rPr>
                  <a:t>100</a:t>
                </a:r>
                <a:endParaRPr kumimoji="0" lang="en-US" altLang="en-U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55" name="Rectangle 57">
                <a:extLst>
                  <a:ext uri="{FF2B5EF4-FFF2-40B4-BE49-F238E27FC236}">
                    <a16:creationId xmlns:a16="http://schemas.microsoft.com/office/drawing/2014/main" id="{784D83B6-7574-4733-BAB8-A671E6BB732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93" y="2713"/>
                <a:ext cx="139" cy="9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7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</a:rPr>
                  <a:t>100</a:t>
                </a:r>
                <a:endParaRPr kumimoji="0" lang="en-US" altLang="en-U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2" name="Rectangle 58">
                <a:extLst>
                  <a:ext uri="{FF2B5EF4-FFF2-40B4-BE49-F238E27FC236}">
                    <a16:creationId xmlns:a16="http://schemas.microsoft.com/office/drawing/2014/main" id="{9F5A879D-6A02-4C11-98B6-0E95F20A4A1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49" y="3072"/>
                <a:ext cx="104" cy="9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7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</a:rPr>
                  <a:t>99</a:t>
                </a:r>
                <a:endParaRPr kumimoji="0" lang="en-US" altLang="en-U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3" name="Rectangle 59">
                <a:extLst>
                  <a:ext uri="{FF2B5EF4-FFF2-40B4-BE49-F238E27FC236}">
                    <a16:creationId xmlns:a16="http://schemas.microsoft.com/office/drawing/2014/main" id="{3A9C5243-186B-4818-B12A-53C74A421A5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481" y="800"/>
                <a:ext cx="139" cy="9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7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</a:rPr>
                  <a:t>100</a:t>
                </a:r>
                <a:endParaRPr kumimoji="0" lang="en-US" altLang="en-U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4" name="Rectangle 60">
                <a:extLst>
                  <a:ext uri="{FF2B5EF4-FFF2-40B4-BE49-F238E27FC236}">
                    <a16:creationId xmlns:a16="http://schemas.microsoft.com/office/drawing/2014/main" id="{0ED785FA-459B-4EBB-BA36-F7279A13293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461" y="935"/>
                <a:ext cx="139" cy="9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7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</a:rPr>
                  <a:t>100</a:t>
                </a:r>
                <a:endParaRPr kumimoji="0" lang="en-US" altLang="en-U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5" name="Rectangle 61">
                <a:extLst>
                  <a:ext uri="{FF2B5EF4-FFF2-40B4-BE49-F238E27FC236}">
                    <a16:creationId xmlns:a16="http://schemas.microsoft.com/office/drawing/2014/main" id="{3EF1CBC5-8497-49AE-AB28-AB3DF81C862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106" y="1093"/>
                <a:ext cx="139" cy="9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7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</a:rPr>
                  <a:t>100</a:t>
                </a:r>
                <a:endParaRPr kumimoji="0" lang="en-US" altLang="en-U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6" name="Rectangle 62">
                <a:extLst>
                  <a:ext uri="{FF2B5EF4-FFF2-40B4-BE49-F238E27FC236}">
                    <a16:creationId xmlns:a16="http://schemas.microsoft.com/office/drawing/2014/main" id="{FE67FC78-D0C1-4617-BA49-F5BC25B3D6D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91" y="1307"/>
                <a:ext cx="139" cy="9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7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</a:rPr>
                  <a:t>100</a:t>
                </a:r>
                <a:endParaRPr kumimoji="0" lang="en-US" altLang="en-U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7" name="Rectangle 63">
                <a:extLst>
                  <a:ext uri="{FF2B5EF4-FFF2-40B4-BE49-F238E27FC236}">
                    <a16:creationId xmlns:a16="http://schemas.microsoft.com/office/drawing/2014/main" id="{63C4832E-738D-4775-AA49-D3FBE7DE3CF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09" y="1619"/>
                <a:ext cx="104" cy="9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7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</a:rPr>
                  <a:t>97</a:t>
                </a:r>
                <a:endParaRPr kumimoji="0" lang="en-US" altLang="en-U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8" name="Line 64">
                <a:extLst>
                  <a:ext uri="{FF2B5EF4-FFF2-40B4-BE49-F238E27FC236}">
                    <a16:creationId xmlns:a16="http://schemas.microsoft.com/office/drawing/2014/main" id="{1408135F-B494-42E1-A801-DEDD2FE18C8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62" y="3743"/>
                <a:ext cx="96" cy="0"/>
              </a:xfrm>
              <a:prstGeom prst="line">
                <a:avLst/>
              </a:prstGeom>
              <a:noFill/>
              <a:ln w="7938" cap="sq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9" name="Line 65">
                <a:extLst>
                  <a:ext uri="{FF2B5EF4-FFF2-40B4-BE49-F238E27FC236}">
                    <a16:creationId xmlns:a16="http://schemas.microsoft.com/office/drawing/2014/main" id="{A72F3096-95B8-471E-A116-057F531EE67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62" y="3722"/>
                <a:ext cx="0" cy="41"/>
              </a:xfrm>
              <a:prstGeom prst="line">
                <a:avLst/>
              </a:prstGeom>
              <a:noFill/>
              <a:ln w="7938" cap="sq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0" name="Line 66">
                <a:extLst>
                  <a:ext uri="{FF2B5EF4-FFF2-40B4-BE49-F238E27FC236}">
                    <a16:creationId xmlns:a16="http://schemas.microsoft.com/office/drawing/2014/main" id="{13DC1E65-C722-442C-8A0C-28C568A5256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58" y="3722"/>
                <a:ext cx="0" cy="41"/>
              </a:xfrm>
              <a:prstGeom prst="line">
                <a:avLst/>
              </a:prstGeom>
              <a:noFill/>
              <a:ln w="7938" cap="sq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1" name="Rectangle 67">
                <a:extLst>
                  <a:ext uri="{FF2B5EF4-FFF2-40B4-BE49-F238E27FC236}">
                    <a16:creationId xmlns:a16="http://schemas.microsoft.com/office/drawing/2014/main" id="{A8F74DF9-FCCF-4B22-98BD-A1A4167781F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56" y="3768"/>
                <a:ext cx="155" cy="9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7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</a:rPr>
                  <a:t>0.02</a:t>
                </a:r>
                <a:endParaRPr kumimoji="0" lang="en-US" altLang="en-U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</p:grpSp>
      </p:grpSp>
      <p:sp>
        <p:nvSpPr>
          <p:cNvPr id="126" name="TextBox 125">
            <a:extLst>
              <a:ext uri="{FF2B5EF4-FFF2-40B4-BE49-F238E27FC236}">
                <a16:creationId xmlns:a16="http://schemas.microsoft.com/office/drawing/2014/main" id="{394D27C3-0116-4149-AD09-BD8B684DDDC5}"/>
              </a:ext>
            </a:extLst>
          </p:cNvPr>
          <p:cNvSpPr txBox="1"/>
          <p:nvPr/>
        </p:nvSpPr>
        <p:spPr>
          <a:xfrm>
            <a:off x="7253084" y="1296438"/>
            <a:ext cx="252961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400" b="1" i="1" dirty="0">
                <a:solidFill>
                  <a:srgbClr val="000000"/>
                </a:solidFill>
                <a:ea typeface="MS PGothic" pitchFamily="34" charset="-128"/>
              </a:rPr>
              <a:t>F. </a:t>
            </a:r>
            <a:r>
              <a:rPr lang="en-US" sz="1400" b="1" i="1" dirty="0" err="1">
                <a:solidFill>
                  <a:srgbClr val="000000"/>
                </a:solidFill>
                <a:ea typeface="MS PGothic" pitchFamily="34" charset="-128"/>
              </a:rPr>
              <a:t>beomiforme</a:t>
            </a:r>
            <a:r>
              <a:rPr lang="en-US" sz="1400" b="1" dirty="0">
                <a:solidFill>
                  <a:srgbClr val="000000"/>
                </a:solidFill>
                <a:ea typeface="MS PGothic" pitchFamily="34" charset="-128"/>
              </a:rPr>
              <a:t> (FBEOM)</a:t>
            </a:r>
          </a:p>
        </p:txBody>
      </p:sp>
      <p:sp>
        <p:nvSpPr>
          <p:cNvPr id="127" name="TextBox 126">
            <a:extLst>
              <a:ext uri="{FF2B5EF4-FFF2-40B4-BE49-F238E27FC236}">
                <a16:creationId xmlns:a16="http://schemas.microsoft.com/office/drawing/2014/main" id="{1D0BB02A-C5FD-4977-8D4F-4745E5A582A6}"/>
              </a:ext>
            </a:extLst>
          </p:cNvPr>
          <p:cNvSpPr txBox="1"/>
          <p:nvPr/>
        </p:nvSpPr>
        <p:spPr>
          <a:xfrm>
            <a:off x="7164511" y="3098856"/>
            <a:ext cx="270675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400" b="1" i="1" dirty="0">
                <a:solidFill>
                  <a:srgbClr val="000000"/>
                </a:solidFill>
                <a:ea typeface="MS PGothic" pitchFamily="34" charset="-128"/>
              </a:rPr>
              <a:t>F. </a:t>
            </a:r>
            <a:r>
              <a:rPr lang="en-US" sz="1400" b="1" i="1" dirty="0" err="1">
                <a:solidFill>
                  <a:srgbClr val="000000"/>
                </a:solidFill>
                <a:ea typeface="MS PGothic" pitchFamily="34" charset="-128"/>
              </a:rPr>
              <a:t>algeriense</a:t>
            </a:r>
            <a:r>
              <a:rPr lang="en-US" sz="1400" b="1" i="1" dirty="0">
                <a:solidFill>
                  <a:srgbClr val="000000"/>
                </a:solidFill>
                <a:ea typeface="MS PGothic" pitchFamily="34" charset="-128"/>
              </a:rPr>
              <a:t> </a:t>
            </a:r>
            <a:r>
              <a:rPr lang="en-US" sz="1400" b="1" dirty="0">
                <a:solidFill>
                  <a:srgbClr val="000000"/>
                </a:solidFill>
                <a:ea typeface="MS PGothic" pitchFamily="34" charset="-128"/>
              </a:rPr>
              <a:t>66647</a:t>
            </a:r>
            <a:r>
              <a:rPr lang="en-US" sz="1400" b="1" i="1" dirty="0">
                <a:solidFill>
                  <a:srgbClr val="000000"/>
                </a:solidFill>
                <a:ea typeface="MS PGothic" pitchFamily="34" charset="-128"/>
              </a:rPr>
              <a:t> </a:t>
            </a:r>
            <a:r>
              <a:rPr lang="en-US" sz="1400" b="1" dirty="0">
                <a:solidFill>
                  <a:srgbClr val="000000"/>
                </a:solidFill>
                <a:ea typeface="MS PGothic" pitchFamily="34" charset="-128"/>
              </a:rPr>
              <a:t>(KO1247)</a:t>
            </a:r>
          </a:p>
        </p:txBody>
      </p:sp>
    </p:spTree>
    <p:extLst>
      <p:ext uri="{BB962C8B-B14F-4D97-AF65-F5344CB8AC3E}">
        <p14:creationId xmlns:p14="http://schemas.microsoft.com/office/powerpoint/2010/main" val="6108242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Text Box 22"/>
          <p:cNvSpPr txBox="1">
            <a:spLocks noChangeArrowheads="1"/>
          </p:cNvSpPr>
          <p:nvPr/>
        </p:nvSpPr>
        <p:spPr bwMode="auto">
          <a:xfrm>
            <a:off x="6391676" y="3407798"/>
            <a:ext cx="3369218" cy="9387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1100" b="1" i="1" dirty="0">
                <a:solidFill>
                  <a:srgbClr val="C00000"/>
                </a:solidFill>
              </a:rPr>
              <a:t>PKS        </a:t>
            </a:r>
            <a:r>
              <a:rPr lang="en-US" sz="1100" b="1" dirty="0">
                <a:solidFill>
                  <a:srgbClr val="C00000"/>
                </a:solidFill>
              </a:rPr>
              <a:t>polyketide synthase</a:t>
            </a:r>
          </a:p>
          <a:p>
            <a:r>
              <a:rPr lang="en-US" sz="1100" b="1" i="1" dirty="0">
                <a:solidFill>
                  <a:srgbClr val="C00000"/>
                </a:solidFill>
              </a:rPr>
              <a:t>AT          </a:t>
            </a:r>
            <a:r>
              <a:rPr lang="en-US" sz="1100" b="1" dirty="0">
                <a:solidFill>
                  <a:srgbClr val="C00000"/>
                </a:solidFill>
              </a:rPr>
              <a:t>pyridoxal phosphate-dependent transferase</a:t>
            </a:r>
          </a:p>
          <a:p>
            <a:r>
              <a:rPr lang="en-US" sz="1100" b="1" i="1" dirty="0"/>
              <a:t>TF           </a:t>
            </a:r>
            <a:r>
              <a:rPr lang="en-US" sz="1100" b="1" dirty="0"/>
              <a:t>fungal specific transcription factor </a:t>
            </a:r>
          </a:p>
          <a:p>
            <a:r>
              <a:rPr lang="en-US" sz="1100" b="1" i="1" dirty="0"/>
              <a:t>PSP1 </a:t>
            </a:r>
            <a:r>
              <a:rPr lang="en-US" sz="1100" b="1" dirty="0"/>
              <a:t>     parasitic phase-specific psp-1</a:t>
            </a:r>
            <a:endParaRPr lang="en-US" sz="1100" b="1" i="1" dirty="0"/>
          </a:p>
          <a:p>
            <a:r>
              <a:rPr lang="en-US" sz="1100" b="1" i="1" dirty="0">
                <a:solidFill>
                  <a:srgbClr val="C00000"/>
                </a:solidFill>
              </a:rPr>
              <a:t>SDR        </a:t>
            </a:r>
            <a:r>
              <a:rPr lang="en-US" sz="1100" b="1" dirty="0">
                <a:solidFill>
                  <a:srgbClr val="C00000"/>
                </a:solidFill>
              </a:rPr>
              <a:t>short chain dehydrogenase</a:t>
            </a:r>
          </a:p>
        </p:txBody>
      </p:sp>
      <p:sp>
        <p:nvSpPr>
          <p:cNvPr id="218" name="Rectangle 217"/>
          <p:cNvSpPr/>
          <p:nvPr/>
        </p:nvSpPr>
        <p:spPr>
          <a:xfrm>
            <a:off x="6328346" y="3123328"/>
            <a:ext cx="2806945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b="1" dirty="0"/>
              <a:t>Blast2GO predicted gene functions</a:t>
            </a:r>
            <a:endParaRPr lang="en-US" sz="1200" dirty="0"/>
          </a:p>
        </p:txBody>
      </p:sp>
      <p:cxnSp>
        <p:nvCxnSpPr>
          <p:cNvPr id="219" name="Straight Connector 218"/>
          <p:cNvCxnSpPr/>
          <p:nvPr/>
        </p:nvCxnSpPr>
        <p:spPr>
          <a:xfrm>
            <a:off x="6341791" y="3389868"/>
            <a:ext cx="3367857" cy="2379"/>
          </a:xfrm>
          <a:prstGeom prst="lin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220" name="Straight Connector 219"/>
          <p:cNvCxnSpPr/>
          <p:nvPr/>
        </p:nvCxnSpPr>
        <p:spPr>
          <a:xfrm>
            <a:off x="6343586" y="3102998"/>
            <a:ext cx="3367857" cy="2379"/>
          </a:xfrm>
          <a:prstGeom prst="lin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221" name="Straight Connector 220"/>
          <p:cNvCxnSpPr/>
          <p:nvPr/>
        </p:nvCxnSpPr>
        <p:spPr>
          <a:xfrm>
            <a:off x="6388185" y="4363378"/>
            <a:ext cx="3367857" cy="2379"/>
          </a:xfrm>
          <a:prstGeom prst="lin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73" name="Parallelogram 72"/>
          <p:cNvSpPr/>
          <p:nvPr/>
        </p:nvSpPr>
        <p:spPr>
          <a:xfrm>
            <a:off x="6174375" y="1645468"/>
            <a:ext cx="2730738" cy="632953"/>
          </a:xfrm>
          <a:prstGeom prst="parallelogram">
            <a:avLst>
              <a:gd name="adj" fmla="val 23067"/>
            </a:avLst>
          </a:prstGeom>
          <a:solidFill>
            <a:schemeClr val="bg1">
              <a:lumMod val="85000"/>
            </a:scheme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endParaRPr lang="en-US" sz="2674" kern="0" dirty="0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105" name="TextBox 104"/>
          <p:cNvSpPr txBox="1"/>
          <p:nvPr/>
        </p:nvSpPr>
        <p:spPr>
          <a:xfrm>
            <a:off x="5912441" y="2402741"/>
            <a:ext cx="2887184" cy="215444"/>
          </a:xfrm>
          <a:prstGeom prst="rect">
            <a:avLst/>
          </a:prstGeom>
          <a:noFill/>
          <a:ln w="15875">
            <a:noFill/>
          </a:ln>
        </p:spPr>
        <p:txBody>
          <a:bodyPr wrap="square" rtlCol="0"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800" b="1" i="1" kern="0" dirty="0">
                <a:latin typeface="Arial" panose="020B0604020202020204" pitchFamily="34" charset="0"/>
                <a:ea typeface="MS PGothic" pitchFamily="34" charset="-128"/>
                <a:cs typeface="Arial" panose="020B0604020202020204" pitchFamily="34" charset="0"/>
              </a:rPr>
              <a:t>FAVG1_04712    4713         4714            4715        4716                        </a:t>
            </a:r>
          </a:p>
        </p:txBody>
      </p:sp>
      <p:sp>
        <p:nvSpPr>
          <p:cNvPr id="107" name="Rectangle 106"/>
          <p:cNvSpPr/>
          <p:nvPr/>
        </p:nvSpPr>
        <p:spPr>
          <a:xfrm>
            <a:off x="5975013" y="2428156"/>
            <a:ext cx="745618" cy="146304"/>
          </a:xfrm>
          <a:prstGeom prst="rect">
            <a:avLst/>
          </a:prstGeom>
          <a:noFill/>
          <a:ln w="2222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8" name="TextBox 107"/>
          <p:cNvSpPr txBox="1"/>
          <p:nvPr/>
        </p:nvSpPr>
        <p:spPr>
          <a:xfrm>
            <a:off x="5981453" y="1765649"/>
            <a:ext cx="2941491" cy="215444"/>
          </a:xfrm>
          <a:prstGeom prst="rect">
            <a:avLst/>
          </a:prstGeom>
          <a:noFill/>
          <a:ln w="15875">
            <a:noFill/>
          </a:ln>
        </p:spPr>
        <p:txBody>
          <a:bodyPr wrap="square" rtlCol="0"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800" b="1" i="1" kern="0" dirty="0">
                <a:latin typeface="Arial" panose="020B0604020202020204" pitchFamily="34" charset="0"/>
                <a:ea typeface="MS PGothic" pitchFamily="34" charset="-128"/>
                <a:cs typeface="Arial" panose="020B0604020202020204" pitchFamily="34" charset="0"/>
              </a:rPr>
              <a:t>FBABI_10231    10232        10233         10234           10235                    </a:t>
            </a:r>
          </a:p>
        </p:txBody>
      </p:sp>
      <p:sp>
        <p:nvSpPr>
          <p:cNvPr id="110" name="TextBox 109"/>
          <p:cNvSpPr txBox="1"/>
          <p:nvPr/>
        </p:nvSpPr>
        <p:spPr>
          <a:xfrm>
            <a:off x="-123650" y="8507"/>
            <a:ext cx="97297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1400" b="1">
                <a:solidFill>
                  <a:srgbClr val="002060"/>
                </a:solidFill>
              </a:defRPr>
            </a:lvl1pPr>
          </a:lstStyle>
          <a:p>
            <a:r>
              <a:rPr lang="en-US" dirty="0"/>
              <a:t>SAM5 cluster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7D71C3A-52FE-4604-9BDF-A5F9EA19D72D}"/>
              </a:ext>
            </a:extLst>
          </p:cNvPr>
          <p:cNvSpPr/>
          <p:nvPr/>
        </p:nvSpPr>
        <p:spPr>
          <a:xfrm>
            <a:off x="5323475" y="1042127"/>
            <a:ext cx="4442383" cy="186213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04" name="Straight Connector 103">
            <a:extLst>
              <a:ext uri="{FF2B5EF4-FFF2-40B4-BE49-F238E27FC236}">
                <a16:creationId xmlns:a16="http://schemas.microsoft.com/office/drawing/2014/main" id="{96A1E6C0-5FB3-4DFC-9994-0F1DD20E3F98}"/>
              </a:ext>
            </a:extLst>
          </p:cNvPr>
          <p:cNvCxnSpPr/>
          <p:nvPr/>
        </p:nvCxnSpPr>
        <p:spPr>
          <a:xfrm flipV="1">
            <a:off x="5989686" y="2288412"/>
            <a:ext cx="2926080" cy="2442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6" name="Pentagon 114">
            <a:extLst>
              <a:ext uri="{FF2B5EF4-FFF2-40B4-BE49-F238E27FC236}">
                <a16:creationId xmlns:a16="http://schemas.microsoft.com/office/drawing/2014/main" id="{D6425106-673F-4A23-86EF-F615CBBF76AD}"/>
              </a:ext>
            </a:extLst>
          </p:cNvPr>
          <p:cNvSpPr/>
          <p:nvPr/>
        </p:nvSpPr>
        <p:spPr>
          <a:xfrm rot="10800000">
            <a:off x="7699539" y="2198193"/>
            <a:ext cx="512064" cy="182880"/>
          </a:xfrm>
          <a:prstGeom prst="homePlate">
            <a:avLst/>
          </a:prstGeom>
          <a:solidFill>
            <a:schemeClr val="accent1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</a:ln>
          <a:effectLst/>
        </p:spPr>
        <p:txBody>
          <a:bodyPr rtlCol="0" anchor="ctr"/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endParaRPr lang="en-US" sz="2674" kern="0" dirty="0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109" name="Pentagon 115">
            <a:extLst>
              <a:ext uri="{FF2B5EF4-FFF2-40B4-BE49-F238E27FC236}">
                <a16:creationId xmlns:a16="http://schemas.microsoft.com/office/drawing/2014/main" id="{B9FA61DE-32A3-4EFD-B794-E172B5465C6E}"/>
              </a:ext>
            </a:extLst>
          </p:cNvPr>
          <p:cNvSpPr/>
          <p:nvPr/>
        </p:nvSpPr>
        <p:spPr>
          <a:xfrm>
            <a:off x="6658165" y="2198193"/>
            <a:ext cx="512064" cy="182880"/>
          </a:xfrm>
          <a:prstGeom prst="homePlate">
            <a:avLst/>
          </a:prstGeom>
          <a:solidFill>
            <a:srgbClr val="FFFF00"/>
          </a:solidFill>
          <a:ln w="9525" cap="flat" cmpd="sng" algn="ctr">
            <a:solidFill>
              <a:schemeClr val="tx1"/>
            </a:solidFill>
            <a:prstDash val="solid"/>
          </a:ln>
          <a:effectLst/>
        </p:spPr>
        <p:txBody>
          <a:bodyPr rtlCol="0" anchor="ctr"/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endParaRPr lang="en-US" sz="2674" kern="0" dirty="0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111" name="Pentagon 116">
            <a:extLst>
              <a:ext uri="{FF2B5EF4-FFF2-40B4-BE49-F238E27FC236}">
                <a16:creationId xmlns:a16="http://schemas.microsoft.com/office/drawing/2014/main" id="{6EB44AC6-57F6-47C9-8D1D-89012165408C}"/>
              </a:ext>
            </a:extLst>
          </p:cNvPr>
          <p:cNvSpPr/>
          <p:nvPr/>
        </p:nvSpPr>
        <p:spPr>
          <a:xfrm>
            <a:off x="7197130" y="2198193"/>
            <a:ext cx="512064" cy="182880"/>
          </a:xfrm>
          <a:prstGeom prst="homePlate">
            <a:avLst/>
          </a:prstGeom>
          <a:solidFill>
            <a:schemeClr val="accent1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</a:ln>
          <a:effectLst/>
        </p:spPr>
        <p:txBody>
          <a:bodyPr rtlCol="0" anchor="ctr"/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endParaRPr lang="en-US" sz="2674" kern="0" dirty="0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112" name="Pentagon 117">
            <a:extLst>
              <a:ext uri="{FF2B5EF4-FFF2-40B4-BE49-F238E27FC236}">
                <a16:creationId xmlns:a16="http://schemas.microsoft.com/office/drawing/2014/main" id="{E6D05F59-AC06-4A6A-8434-09D999DECB58}"/>
              </a:ext>
            </a:extLst>
          </p:cNvPr>
          <p:cNvSpPr/>
          <p:nvPr/>
        </p:nvSpPr>
        <p:spPr>
          <a:xfrm>
            <a:off x="8297394" y="2198193"/>
            <a:ext cx="512064" cy="182880"/>
          </a:xfrm>
          <a:prstGeom prst="homePlate">
            <a:avLst/>
          </a:prstGeom>
          <a:solidFill>
            <a:srgbClr val="FFFF00"/>
          </a:solidFill>
          <a:ln w="9525" cap="flat" cmpd="sng" algn="ctr">
            <a:solidFill>
              <a:schemeClr val="tx1"/>
            </a:solidFill>
            <a:prstDash val="solid"/>
          </a:ln>
          <a:effectLst/>
        </p:spPr>
        <p:txBody>
          <a:bodyPr rtlCol="0" anchor="ctr"/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endParaRPr lang="en-US" sz="2674" kern="0" dirty="0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113" name="Pentagon 118">
            <a:extLst>
              <a:ext uri="{FF2B5EF4-FFF2-40B4-BE49-F238E27FC236}">
                <a16:creationId xmlns:a16="http://schemas.microsoft.com/office/drawing/2014/main" id="{3E31B918-BBAA-492A-BA51-E38109DFB5D7}"/>
              </a:ext>
            </a:extLst>
          </p:cNvPr>
          <p:cNvSpPr/>
          <p:nvPr/>
        </p:nvSpPr>
        <p:spPr>
          <a:xfrm rot="10800000">
            <a:off x="6085140" y="2198193"/>
            <a:ext cx="512064" cy="182880"/>
          </a:xfrm>
          <a:prstGeom prst="homePlate">
            <a:avLst/>
          </a:prstGeom>
          <a:solidFill>
            <a:srgbClr val="FFFF00"/>
          </a:solidFill>
          <a:ln w="9525" cap="flat" cmpd="sng" algn="ctr">
            <a:solidFill>
              <a:schemeClr val="tx1"/>
            </a:solidFill>
            <a:prstDash val="solid"/>
          </a:ln>
          <a:effectLst/>
        </p:spPr>
        <p:txBody>
          <a:bodyPr rtlCol="0" anchor="ctr"/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endParaRPr lang="en-US" sz="2674" kern="0" dirty="0">
              <a:solidFill>
                <a:srgbClr val="FFFFFF"/>
              </a:solidFill>
              <a:latin typeface="Times New Roman"/>
            </a:endParaRPr>
          </a:p>
        </p:txBody>
      </p:sp>
      <p:cxnSp>
        <p:nvCxnSpPr>
          <p:cNvPr id="122" name="Straight Connector 121">
            <a:extLst>
              <a:ext uri="{FF2B5EF4-FFF2-40B4-BE49-F238E27FC236}">
                <a16:creationId xmlns:a16="http://schemas.microsoft.com/office/drawing/2014/main" id="{F66B78DF-0543-43A9-88EE-A0F8F0597BD7}"/>
              </a:ext>
            </a:extLst>
          </p:cNvPr>
          <p:cNvCxnSpPr/>
          <p:nvPr/>
        </p:nvCxnSpPr>
        <p:spPr>
          <a:xfrm flipV="1">
            <a:off x="6093458" y="1668867"/>
            <a:ext cx="2926080" cy="2442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3" name="Pentagon 114">
            <a:extLst>
              <a:ext uri="{FF2B5EF4-FFF2-40B4-BE49-F238E27FC236}">
                <a16:creationId xmlns:a16="http://schemas.microsoft.com/office/drawing/2014/main" id="{5B692024-B883-424A-B90D-B121F9D955C2}"/>
              </a:ext>
            </a:extLst>
          </p:cNvPr>
          <p:cNvSpPr/>
          <p:nvPr/>
        </p:nvSpPr>
        <p:spPr>
          <a:xfrm rot="10800000">
            <a:off x="7828136" y="1583218"/>
            <a:ext cx="512064" cy="182880"/>
          </a:xfrm>
          <a:prstGeom prst="homePlate">
            <a:avLst/>
          </a:prstGeom>
          <a:solidFill>
            <a:schemeClr val="accent1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</a:ln>
          <a:effectLst/>
        </p:spPr>
        <p:txBody>
          <a:bodyPr rtlCol="0" anchor="ctr"/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endParaRPr lang="en-US" sz="2674" kern="0" dirty="0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124" name="Pentagon 115">
            <a:extLst>
              <a:ext uri="{FF2B5EF4-FFF2-40B4-BE49-F238E27FC236}">
                <a16:creationId xmlns:a16="http://schemas.microsoft.com/office/drawing/2014/main" id="{6A8E4340-B120-46A4-956F-E02869F058DA}"/>
              </a:ext>
            </a:extLst>
          </p:cNvPr>
          <p:cNvSpPr/>
          <p:nvPr/>
        </p:nvSpPr>
        <p:spPr>
          <a:xfrm>
            <a:off x="6768990" y="1588173"/>
            <a:ext cx="512064" cy="182880"/>
          </a:xfrm>
          <a:prstGeom prst="homePlate">
            <a:avLst/>
          </a:prstGeom>
          <a:solidFill>
            <a:srgbClr val="FFFF00"/>
          </a:solidFill>
          <a:ln w="9525" cap="flat" cmpd="sng" algn="ctr">
            <a:solidFill>
              <a:schemeClr val="tx1"/>
            </a:solidFill>
            <a:prstDash val="solid"/>
          </a:ln>
          <a:effectLst/>
        </p:spPr>
        <p:txBody>
          <a:bodyPr rtlCol="0" anchor="ctr"/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endParaRPr lang="en-US" sz="2674" kern="0" dirty="0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125" name="Pentagon 116">
            <a:extLst>
              <a:ext uri="{FF2B5EF4-FFF2-40B4-BE49-F238E27FC236}">
                <a16:creationId xmlns:a16="http://schemas.microsoft.com/office/drawing/2014/main" id="{E80052A4-DD9C-4BE0-8882-B9689D19A4FB}"/>
              </a:ext>
            </a:extLst>
          </p:cNvPr>
          <p:cNvSpPr/>
          <p:nvPr/>
        </p:nvSpPr>
        <p:spPr>
          <a:xfrm>
            <a:off x="7307956" y="1578648"/>
            <a:ext cx="512064" cy="182880"/>
          </a:xfrm>
          <a:prstGeom prst="homePlate">
            <a:avLst/>
          </a:prstGeom>
          <a:solidFill>
            <a:schemeClr val="accent1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</a:ln>
          <a:effectLst/>
        </p:spPr>
        <p:txBody>
          <a:bodyPr rtlCol="0" anchor="ctr"/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endParaRPr lang="en-US" sz="2674" kern="0" dirty="0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126" name="Pentagon 117">
            <a:extLst>
              <a:ext uri="{FF2B5EF4-FFF2-40B4-BE49-F238E27FC236}">
                <a16:creationId xmlns:a16="http://schemas.microsoft.com/office/drawing/2014/main" id="{02CDC290-4CA9-42AC-84AB-BA25E547121A}"/>
              </a:ext>
            </a:extLst>
          </p:cNvPr>
          <p:cNvSpPr/>
          <p:nvPr/>
        </p:nvSpPr>
        <p:spPr>
          <a:xfrm>
            <a:off x="8423818" y="1587274"/>
            <a:ext cx="512064" cy="182880"/>
          </a:xfrm>
          <a:prstGeom prst="homePlate">
            <a:avLst/>
          </a:prstGeom>
          <a:solidFill>
            <a:srgbClr val="FFFF00"/>
          </a:solidFill>
          <a:ln w="9525" cap="flat" cmpd="sng" algn="ctr">
            <a:solidFill>
              <a:schemeClr val="tx1"/>
            </a:solidFill>
            <a:prstDash val="solid"/>
          </a:ln>
          <a:effectLst/>
        </p:spPr>
        <p:txBody>
          <a:bodyPr rtlCol="0" anchor="ctr"/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endParaRPr lang="en-US" sz="2674" kern="0" dirty="0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127" name="Pentagon 118">
            <a:extLst>
              <a:ext uri="{FF2B5EF4-FFF2-40B4-BE49-F238E27FC236}">
                <a16:creationId xmlns:a16="http://schemas.microsoft.com/office/drawing/2014/main" id="{868AA9E4-8ED7-4FEA-8C18-F99612C03B81}"/>
              </a:ext>
            </a:extLst>
          </p:cNvPr>
          <p:cNvSpPr/>
          <p:nvPr/>
        </p:nvSpPr>
        <p:spPr>
          <a:xfrm rot="10800000">
            <a:off x="6195964" y="1578648"/>
            <a:ext cx="512064" cy="182880"/>
          </a:xfrm>
          <a:prstGeom prst="homePlate">
            <a:avLst/>
          </a:prstGeom>
          <a:solidFill>
            <a:srgbClr val="FFFF00"/>
          </a:solidFill>
          <a:ln w="9525" cap="flat" cmpd="sng" algn="ctr">
            <a:solidFill>
              <a:schemeClr val="tx1"/>
            </a:solidFill>
            <a:prstDash val="solid"/>
          </a:ln>
          <a:effectLst/>
        </p:spPr>
        <p:txBody>
          <a:bodyPr rtlCol="0" anchor="ctr"/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endParaRPr lang="en-US" sz="2674" kern="0" dirty="0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129" name="Rectangle 128">
            <a:extLst>
              <a:ext uri="{FF2B5EF4-FFF2-40B4-BE49-F238E27FC236}">
                <a16:creationId xmlns:a16="http://schemas.microsoft.com/office/drawing/2014/main" id="{1BE8087C-7A14-4714-96F0-18AE13F0EFC8}"/>
              </a:ext>
            </a:extLst>
          </p:cNvPr>
          <p:cNvSpPr/>
          <p:nvPr/>
        </p:nvSpPr>
        <p:spPr>
          <a:xfrm>
            <a:off x="6032717" y="1783346"/>
            <a:ext cx="745618" cy="146304"/>
          </a:xfrm>
          <a:prstGeom prst="rect">
            <a:avLst/>
          </a:prstGeom>
          <a:noFill/>
          <a:ln w="2222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DABCC0CB-1866-423F-A4C3-564F4285D31D}"/>
              </a:ext>
            </a:extLst>
          </p:cNvPr>
          <p:cNvGrpSpPr/>
          <p:nvPr/>
        </p:nvGrpSpPr>
        <p:grpSpPr>
          <a:xfrm>
            <a:off x="114300" y="936625"/>
            <a:ext cx="4510088" cy="4900613"/>
            <a:chOff x="114300" y="936625"/>
            <a:chExt cx="4510088" cy="4900613"/>
          </a:xfrm>
        </p:grpSpPr>
        <p:sp>
          <p:nvSpPr>
            <p:cNvPr id="95" name="AutoShape 3">
              <a:extLst>
                <a:ext uri="{FF2B5EF4-FFF2-40B4-BE49-F238E27FC236}">
                  <a16:creationId xmlns:a16="http://schemas.microsoft.com/office/drawing/2014/main" id="{CFEA397F-901C-434C-9780-BEB6B8DDEC84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114300" y="936625"/>
              <a:ext cx="4510088" cy="49006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6" name="Rectangle 5">
              <a:extLst>
                <a:ext uri="{FF2B5EF4-FFF2-40B4-BE49-F238E27FC236}">
                  <a16:creationId xmlns:a16="http://schemas.microsoft.com/office/drawing/2014/main" id="{387EE5CD-394C-4A13-967A-0173665E2DB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71776" y="1025525"/>
              <a:ext cx="586699" cy="1692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1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</a:t>
              </a:r>
              <a:r>
                <a:rPr kumimoji="0" lang="en-US" altLang="en-US" sz="1100" b="1" i="1" u="none" strike="noStrike" cap="none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udum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98" name="Rectangle 7">
              <a:extLst>
                <a:ext uri="{FF2B5EF4-FFF2-40B4-BE49-F238E27FC236}">
                  <a16:creationId xmlns:a16="http://schemas.microsoft.com/office/drawing/2014/main" id="{5A32CD88-A046-4909-A2D5-E9B3F2FCB88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84476" y="1190625"/>
              <a:ext cx="1588576" cy="1692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1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</a:t>
              </a:r>
              <a:r>
                <a:rPr kumimoji="0" lang="en-US" altLang="en-US" sz="1100" b="1" i="1" u="none" strike="noStrike" cap="none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mangifera</a:t>
              </a:r>
              <a:r>
                <a:rPr kumimoji="0" lang="en-US" altLang="en-US" sz="11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</a:t>
              </a:r>
              <a:r>
                <a:rPr kumimoji="0" lang="en-US" altLang="en-US" sz="1100" b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MRC 7560</a:t>
              </a:r>
              <a:endParaRPr kumimoji="0" lang="en-US" altLang="en-US" sz="1800" b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02" name="Rectangle 10">
              <a:extLst>
                <a:ext uri="{FF2B5EF4-FFF2-40B4-BE49-F238E27FC236}">
                  <a16:creationId xmlns:a16="http://schemas.microsoft.com/office/drawing/2014/main" id="{4CC00501-9310-4DB0-8923-A29EB77A4FB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16213" y="1357313"/>
              <a:ext cx="1078821" cy="1692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1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</a:t>
              </a:r>
              <a:r>
                <a:rPr kumimoji="0" lang="en-US" altLang="en-US" sz="1100" b="1" i="1" u="none" strike="noStrike" cap="none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denticulatum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16" name="Rectangle 13">
              <a:extLst>
                <a:ext uri="{FF2B5EF4-FFF2-40B4-BE49-F238E27FC236}">
                  <a16:creationId xmlns:a16="http://schemas.microsoft.com/office/drawing/2014/main" id="{AC017855-119E-4B01-A1F0-6599BD4BF80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35263" y="1522413"/>
              <a:ext cx="1417055" cy="1692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1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</a:t>
              </a:r>
              <a:r>
                <a:rPr kumimoji="0" lang="en-US" altLang="en-US" sz="1100" b="1" i="1" u="none" strike="noStrike" cap="none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pseudocircinatum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31" name="Rectangle 16">
              <a:extLst>
                <a:ext uri="{FF2B5EF4-FFF2-40B4-BE49-F238E27FC236}">
                  <a16:creationId xmlns:a16="http://schemas.microsoft.com/office/drawing/2014/main" id="{D1AE47CE-9709-4780-89F8-9EF38D34A59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40038" y="1689100"/>
              <a:ext cx="1346522" cy="1692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1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Fusarium </a:t>
              </a:r>
              <a:r>
                <a:rPr kumimoji="0" lang="en-US" altLang="en-US" sz="1100" b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sp. 52700</a:t>
              </a:r>
              <a:endParaRPr kumimoji="0" lang="en-US" altLang="en-US" sz="1800" b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34" name="Rectangle 19">
              <a:extLst>
                <a:ext uri="{FF2B5EF4-FFF2-40B4-BE49-F238E27FC236}">
                  <a16:creationId xmlns:a16="http://schemas.microsoft.com/office/drawing/2014/main" id="{0D49B6A3-9825-4056-8DD6-A7B21307376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86063" y="1854200"/>
              <a:ext cx="1409040" cy="1692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1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</a:t>
              </a:r>
              <a:r>
                <a:rPr kumimoji="0" lang="en-US" altLang="en-US" sz="1100" b="1" i="1" u="none" strike="noStrike" cap="none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mexicanum</a:t>
              </a:r>
              <a:r>
                <a:rPr kumimoji="0" lang="en-US" altLang="en-US" sz="11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</a:t>
              </a:r>
              <a:r>
                <a:rPr kumimoji="0" lang="en-US" altLang="en-US" sz="1100" b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53147</a:t>
              </a:r>
              <a:endParaRPr kumimoji="0" lang="en-US" altLang="en-US" sz="1800" b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36" name="Rectangle 21">
              <a:extLst>
                <a:ext uri="{FF2B5EF4-FFF2-40B4-BE49-F238E27FC236}">
                  <a16:creationId xmlns:a16="http://schemas.microsoft.com/office/drawing/2014/main" id="{91326EE6-AC34-4974-97BD-F7CE722317F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42518" y="2020888"/>
              <a:ext cx="1447512" cy="1692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lvl="0" defTabSz="914400"/>
              <a:r>
                <a:rPr kumimoji="0" lang="en-US" altLang="en-US" sz="11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</a:t>
              </a:r>
              <a:r>
                <a:rPr lang="en-US" altLang="en-US" sz="1100" b="1" i="1" dirty="0">
                  <a:solidFill>
                    <a:srgbClr val="000000"/>
                  </a:solidFill>
                </a:rPr>
                <a:t> F. </a:t>
              </a:r>
              <a:r>
                <a:rPr lang="en-US" altLang="en-US" sz="1100" b="1" i="1" dirty="0" err="1">
                  <a:solidFill>
                    <a:srgbClr val="000000"/>
                  </a:solidFill>
                </a:rPr>
                <a:t>mexicanum</a:t>
              </a:r>
              <a:r>
                <a:rPr lang="en-US" altLang="en-US" sz="1100" b="1" i="1" dirty="0">
                  <a:solidFill>
                    <a:srgbClr val="000000"/>
                  </a:solidFill>
                </a:rPr>
                <a:t> </a:t>
              </a:r>
              <a:r>
                <a:rPr lang="en-US" altLang="en-US" sz="1100" b="1" dirty="0">
                  <a:solidFill>
                    <a:srgbClr val="000000"/>
                  </a:solidFill>
                </a:rPr>
                <a:t>47473</a:t>
              </a:r>
              <a:endParaRPr kumimoji="0" lang="en-US" altLang="en-US" sz="1800" b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39" name="Rectangle 24">
              <a:extLst>
                <a:ext uri="{FF2B5EF4-FFF2-40B4-BE49-F238E27FC236}">
                  <a16:creationId xmlns:a16="http://schemas.microsoft.com/office/drawing/2014/main" id="{6712D918-B81C-4835-9A83-354E137E6EC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86063" y="2185988"/>
              <a:ext cx="1290418" cy="1692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1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</a:t>
              </a:r>
              <a:r>
                <a:rPr kumimoji="0" lang="en-US" altLang="en-US" sz="1100" b="1" i="1" u="none" strike="noStrike" cap="none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sterilihyphosum</a:t>
              </a:r>
              <a:endParaRPr kumimoji="0" lang="en-US" altLang="en-US" sz="1800" b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42" name="Rectangle 27">
              <a:extLst>
                <a:ext uri="{FF2B5EF4-FFF2-40B4-BE49-F238E27FC236}">
                  <a16:creationId xmlns:a16="http://schemas.microsoft.com/office/drawing/2014/main" id="{37AE2F3C-8586-49DE-AAA7-C9221713D1B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16226" y="2352675"/>
              <a:ext cx="782265" cy="1692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1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</a:t>
              </a:r>
              <a:r>
                <a:rPr kumimoji="0" lang="en-US" altLang="en-US" sz="1100" b="1" i="1" u="none" strike="noStrike" cap="none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tupiense</a:t>
              </a:r>
              <a:endParaRPr kumimoji="0" lang="en-US" altLang="en-US" sz="1800" b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46" name="Rectangle 31">
              <a:extLst>
                <a:ext uri="{FF2B5EF4-FFF2-40B4-BE49-F238E27FC236}">
                  <a16:creationId xmlns:a16="http://schemas.microsoft.com/office/drawing/2014/main" id="{9C33E8D2-B672-414F-AC9C-8C8A06E6333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65388" y="2517775"/>
              <a:ext cx="1473160" cy="1692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1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</a:t>
              </a:r>
              <a:r>
                <a:rPr kumimoji="0" lang="en-US" altLang="en-US" sz="1100" b="1" i="1" u="none" strike="noStrike" cap="none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newnesense</a:t>
              </a:r>
              <a:r>
                <a:rPr kumimoji="0" lang="en-US" altLang="en-US" sz="11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</a:t>
              </a:r>
              <a:r>
                <a:rPr kumimoji="0" lang="en-US" altLang="en-US" sz="1100" b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66241</a:t>
              </a:r>
              <a:endParaRPr kumimoji="0" lang="en-US" altLang="en-US" sz="1800" b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48" name="Rectangle 33">
              <a:extLst>
                <a:ext uri="{FF2B5EF4-FFF2-40B4-BE49-F238E27FC236}">
                  <a16:creationId xmlns:a16="http://schemas.microsoft.com/office/drawing/2014/main" id="{EA018C39-74F0-42C3-9382-2D215E1C429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89156" y="2684463"/>
              <a:ext cx="1434688" cy="1692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lvl="0" defTabSz="914400"/>
              <a:r>
                <a:rPr lang="en-US" altLang="en-US" sz="1100" b="1" i="1" dirty="0">
                  <a:solidFill>
                    <a:srgbClr val="000000"/>
                  </a:solidFill>
                </a:rPr>
                <a:t>F. </a:t>
              </a:r>
              <a:r>
                <a:rPr lang="en-US" altLang="en-US" sz="1100" b="1" i="1" dirty="0" err="1">
                  <a:solidFill>
                    <a:srgbClr val="000000"/>
                  </a:solidFill>
                </a:rPr>
                <a:t>newnesense</a:t>
              </a:r>
              <a:r>
                <a:rPr lang="en-US" altLang="en-US" sz="1100" b="1" i="1" dirty="0">
                  <a:solidFill>
                    <a:srgbClr val="000000"/>
                  </a:solidFill>
                </a:rPr>
                <a:t> </a:t>
              </a:r>
              <a:r>
                <a:rPr lang="en-US" altLang="en-US" sz="1100" b="1" dirty="0">
                  <a:solidFill>
                    <a:srgbClr val="000000"/>
                  </a:solidFill>
                </a:rPr>
                <a:t>25184</a:t>
              </a:r>
              <a:endParaRPr kumimoji="0" lang="en-US" altLang="en-US" sz="1800" b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52" name="Rectangle 37">
              <a:extLst>
                <a:ext uri="{FF2B5EF4-FFF2-40B4-BE49-F238E27FC236}">
                  <a16:creationId xmlns:a16="http://schemas.microsoft.com/office/drawing/2014/main" id="{D907E0FC-B967-49A9-8116-42F29DA3A81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66988" y="2849563"/>
              <a:ext cx="801501" cy="1692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1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</a:t>
              </a:r>
              <a:r>
                <a:rPr kumimoji="0" lang="en-US" altLang="en-US" sz="1100" b="1" i="1" u="none" strike="noStrike" cap="none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gaditjirrii</a:t>
              </a:r>
              <a:endParaRPr kumimoji="0" lang="en-US" altLang="en-US" sz="1800" b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55" name="Rectangle 40">
              <a:extLst>
                <a:ext uri="{FF2B5EF4-FFF2-40B4-BE49-F238E27FC236}">
                  <a16:creationId xmlns:a16="http://schemas.microsoft.com/office/drawing/2014/main" id="{7D93F3E5-D14B-4628-9DEF-56FD134F2BB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27263" y="3016250"/>
              <a:ext cx="1306448" cy="1692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lvl="0" defTabSz="914400"/>
              <a:r>
                <a:rPr kumimoji="0" lang="en-US" altLang="en-US" sz="11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</a:t>
              </a:r>
              <a:r>
                <a:rPr lang="en-US" altLang="en-US" sz="1100" b="1" i="1" dirty="0">
                  <a:solidFill>
                    <a:srgbClr val="000000"/>
                  </a:solidFill>
                </a:rPr>
                <a:t>F. </a:t>
              </a:r>
              <a:r>
                <a:rPr lang="en-US" altLang="en-US" sz="1100" b="1" i="1" dirty="0" err="1">
                  <a:solidFill>
                    <a:srgbClr val="000000"/>
                  </a:solidFill>
                </a:rPr>
                <a:t>austroafricanum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58" name="Rectangle 43">
              <a:extLst>
                <a:ext uri="{FF2B5EF4-FFF2-40B4-BE49-F238E27FC236}">
                  <a16:creationId xmlns:a16="http://schemas.microsoft.com/office/drawing/2014/main" id="{9A603E5D-FBA3-490F-AB06-7000CA220C4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97100" y="3181350"/>
              <a:ext cx="1229504" cy="1692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1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concolor </a:t>
              </a:r>
              <a:r>
                <a:rPr kumimoji="0" lang="en-US" altLang="en-US" sz="1100" b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13459</a:t>
              </a:r>
              <a:endParaRPr kumimoji="0" lang="en-US" altLang="en-US" sz="1800" b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93" name="Rectangle 46">
              <a:extLst>
                <a:ext uri="{FF2B5EF4-FFF2-40B4-BE49-F238E27FC236}">
                  <a16:creationId xmlns:a16="http://schemas.microsoft.com/office/drawing/2014/main" id="{37682AED-6490-4E20-B6EC-5A37BB3A742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78038" y="3348038"/>
              <a:ext cx="1175002" cy="1692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lvl="0" defTabSz="914400"/>
              <a:r>
                <a:rPr kumimoji="0" lang="en-US" altLang="en-US" sz="11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</a:t>
              </a:r>
              <a:r>
                <a:rPr lang="en-US" altLang="en-US" sz="1100" b="1" i="1" dirty="0">
                  <a:solidFill>
                    <a:srgbClr val="000000"/>
                  </a:solidFill>
                </a:rPr>
                <a:t>F. </a:t>
              </a:r>
              <a:r>
                <a:rPr lang="en-US" altLang="en-US" sz="1100" b="1" i="1" dirty="0" err="1">
                  <a:solidFill>
                    <a:srgbClr val="000000"/>
                  </a:solidFill>
                </a:rPr>
                <a:t>babinda</a:t>
              </a:r>
              <a:r>
                <a:rPr lang="en-US" altLang="en-US" sz="1100" b="1" i="1" dirty="0">
                  <a:solidFill>
                    <a:srgbClr val="000000"/>
                  </a:solidFill>
                </a:rPr>
                <a:t> </a:t>
              </a:r>
              <a:r>
                <a:rPr lang="en-US" altLang="en-US" sz="1100" b="1" dirty="0">
                  <a:solidFill>
                    <a:srgbClr val="000000"/>
                  </a:solidFill>
                </a:rPr>
                <a:t>53497</a:t>
              </a:r>
              <a:endParaRPr kumimoji="0" lang="en-US" altLang="en-US" sz="1800" b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95" name="Rectangle 48">
              <a:extLst>
                <a:ext uri="{FF2B5EF4-FFF2-40B4-BE49-F238E27FC236}">
                  <a16:creationId xmlns:a16="http://schemas.microsoft.com/office/drawing/2014/main" id="{70EE7355-6CDA-43CC-A960-AA5FAD0309F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76450" y="3513138"/>
              <a:ext cx="1175002" cy="1692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lvl="0" defTabSz="914400"/>
              <a:r>
                <a:rPr kumimoji="0" lang="en-US" altLang="en-US" sz="11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</a:t>
              </a:r>
              <a:r>
                <a:rPr lang="en-US" altLang="en-US" sz="1100" b="1" i="1" dirty="0">
                  <a:solidFill>
                    <a:srgbClr val="000000"/>
                  </a:solidFill>
                </a:rPr>
                <a:t>F. </a:t>
              </a:r>
              <a:r>
                <a:rPr lang="en-US" altLang="en-US" sz="1100" b="1" i="1" dirty="0" err="1">
                  <a:solidFill>
                    <a:srgbClr val="000000"/>
                  </a:solidFill>
                </a:rPr>
                <a:t>babinda</a:t>
              </a:r>
              <a:r>
                <a:rPr lang="en-US" altLang="en-US" sz="1100" b="1" i="1" dirty="0">
                  <a:solidFill>
                    <a:srgbClr val="000000"/>
                  </a:solidFill>
                </a:rPr>
                <a:t> </a:t>
              </a:r>
              <a:r>
                <a:rPr lang="en-US" altLang="en-US" sz="1100" b="1" dirty="0">
                  <a:solidFill>
                    <a:srgbClr val="000000"/>
                  </a:solidFill>
                </a:rPr>
                <a:t>25533</a:t>
              </a:r>
              <a:endParaRPr kumimoji="0" lang="en-US" altLang="en-US" sz="1800" b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98" name="Rectangle 51">
              <a:extLst>
                <a:ext uri="{FF2B5EF4-FFF2-40B4-BE49-F238E27FC236}">
                  <a16:creationId xmlns:a16="http://schemas.microsoft.com/office/drawing/2014/main" id="{493C1161-F8BE-418D-9F8E-19A27B8E8DD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00263" y="3679825"/>
              <a:ext cx="1175002" cy="1692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1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</a:t>
              </a:r>
              <a:r>
                <a:rPr kumimoji="0" lang="en-US" altLang="en-US" sz="1100" b="1" i="1" u="none" strike="noStrike" cap="none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babinda</a:t>
              </a:r>
              <a:r>
                <a:rPr kumimoji="0" lang="en-US" altLang="en-US" sz="11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</a:t>
              </a:r>
              <a:r>
                <a:rPr kumimoji="0" lang="en-US" altLang="en-US" sz="1100" b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25539</a:t>
              </a:r>
              <a:endParaRPr kumimoji="0" lang="en-US" altLang="en-US" sz="1800" b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02" name="Rectangle 55">
              <a:extLst>
                <a:ext uri="{FF2B5EF4-FFF2-40B4-BE49-F238E27FC236}">
                  <a16:creationId xmlns:a16="http://schemas.microsoft.com/office/drawing/2014/main" id="{9E6679A2-2226-4EBF-B10A-600A9293149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33638" y="3844925"/>
              <a:ext cx="1330492" cy="1692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lvl="0" defTabSz="914400"/>
              <a:r>
                <a:rPr kumimoji="0" lang="en-US" altLang="en-US" sz="11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</a:t>
              </a:r>
              <a:r>
                <a:rPr lang="en-US" altLang="en-US" sz="1100" b="1" i="1" dirty="0">
                  <a:solidFill>
                    <a:srgbClr val="000000"/>
                  </a:solidFill>
                </a:rPr>
                <a:t>F. </a:t>
              </a:r>
              <a:r>
                <a:rPr lang="en-US" altLang="en-US" sz="1100" b="1" i="1" dirty="0" err="1">
                  <a:solidFill>
                    <a:srgbClr val="000000"/>
                  </a:solidFill>
                </a:rPr>
                <a:t>algeriense</a:t>
              </a:r>
              <a:r>
                <a:rPr lang="en-US" altLang="en-US" sz="1100" b="1" i="1" dirty="0">
                  <a:solidFill>
                    <a:srgbClr val="000000"/>
                  </a:solidFill>
                </a:rPr>
                <a:t> </a:t>
              </a:r>
              <a:r>
                <a:rPr lang="en-US" altLang="en-US" sz="1100" b="1" dirty="0">
                  <a:solidFill>
                    <a:srgbClr val="000000"/>
                  </a:solidFill>
                </a:rPr>
                <a:t>66647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04" name="Rectangle 57">
              <a:extLst>
                <a:ext uri="{FF2B5EF4-FFF2-40B4-BE49-F238E27FC236}">
                  <a16:creationId xmlns:a16="http://schemas.microsoft.com/office/drawing/2014/main" id="{C4A66C7A-B764-4BF5-88C7-ABB4F8C21C1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65401" y="4011613"/>
              <a:ext cx="1008289" cy="1692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1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</a:t>
              </a:r>
              <a:r>
                <a:rPr kumimoji="0" lang="en-US" altLang="en-US" sz="1100" b="1" i="1" u="none" strike="noStrike" cap="none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beomiforme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08" name="Rectangle 61">
              <a:extLst>
                <a:ext uri="{FF2B5EF4-FFF2-40B4-BE49-F238E27FC236}">
                  <a16:creationId xmlns:a16="http://schemas.microsoft.com/office/drawing/2014/main" id="{B5A76E68-236F-4FBE-866B-C1973ACF48B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06676" y="4176713"/>
              <a:ext cx="1312860" cy="1692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1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</a:t>
              </a:r>
              <a:r>
                <a:rPr kumimoji="0" lang="en-US" altLang="en-US" sz="1100" b="1" i="1" u="none" strike="noStrike" cap="none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tricinctum</a:t>
              </a:r>
              <a:r>
                <a:rPr kumimoji="0" lang="en-US" altLang="en-US" sz="11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</a:t>
              </a:r>
              <a:r>
                <a:rPr kumimoji="0" lang="en-US" altLang="en-US" sz="1100" b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25481</a:t>
              </a:r>
              <a:endParaRPr kumimoji="0" lang="en-US" altLang="en-US" sz="1800" b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10" name="Rectangle 63">
              <a:extLst>
                <a:ext uri="{FF2B5EF4-FFF2-40B4-BE49-F238E27FC236}">
                  <a16:creationId xmlns:a16="http://schemas.microsoft.com/office/drawing/2014/main" id="{B8D297E3-7BC4-4A61-97DF-2AADD13290D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84451" y="4343400"/>
              <a:ext cx="1582164" cy="1692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1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</a:t>
              </a:r>
              <a:r>
                <a:rPr kumimoji="0" lang="en-US" altLang="en-US" sz="1100" b="1" i="1" u="none" strike="noStrike" cap="none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acuminatum</a:t>
              </a:r>
              <a:r>
                <a:rPr kumimoji="0" lang="en-US" altLang="en-US" sz="11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</a:t>
              </a:r>
              <a:r>
                <a:rPr kumimoji="0" lang="en-US" altLang="en-US" sz="1100" b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CS5907</a:t>
              </a:r>
              <a:endParaRPr kumimoji="0" lang="en-US" altLang="en-US" sz="1800" b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13" name="Rectangle 66">
              <a:extLst>
                <a:ext uri="{FF2B5EF4-FFF2-40B4-BE49-F238E27FC236}">
                  <a16:creationId xmlns:a16="http://schemas.microsoft.com/office/drawing/2014/main" id="{A0086867-5A79-489F-8A80-32C56F31EB7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55888" y="4508500"/>
              <a:ext cx="1567737" cy="1692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lvl="0" defTabSz="914400"/>
              <a:r>
                <a:rPr kumimoji="0" lang="en-US" altLang="en-US" sz="11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</a:t>
              </a:r>
              <a:r>
                <a:rPr kumimoji="0" lang="en-US" altLang="en-US" sz="1100" b="1" i="1" u="none" strike="noStrike" cap="none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avenaceum</a:t>
              </a:r>
              <a:r>
                <a:rPr kumimoji="0" lang="en-US" altLang="en-US" sz="11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</a:t>
              </a:r>
              <a:r>
                <a:rPr lang="en-US" altLang="en-US" sz="1100" b="1" dirty="0">
                  <a:solidFill>
                    <a:srgbClr val="000000"/>
                  </a:solidFill>
                </a:rPr>
                <a:t>Fa05001</a:t>
              </a:r>
              <a:endParaRPr kumimoji="0" lang="en-US" altLang="en-US" sz="1800" b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16" name="Rectangle 69">
              <a:extLst>
                <a:ext uri="{FF2B5EF4-FFF2-40B4-BE49-F238E27FC236}">
                  <a16:creationId xmlns:a16="http://schemas.microsoft.com/office/drawing/2014/main" id="{91FA146D-8288-4189-BB8D-C40B4936C96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16213" y="4675188"/>
              <a:ext cx="1150956" cy="1692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1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</a:t>
              </a:r>
              <a:r>
                <a:rPr kumimoji="0" lang="en-US" altLang="en-US" sz="1100" b="1" i="1" u="none" strike="noStrike" cap="none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heterosporum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23" name="Rectangle 71">
              <a:extLst>
                <a:ext uri="{FF2B5EF4-FFF2-40B4-BE49-F238E27FC236}">
                  <a16:creationId xmlns:a16="http://schemas.microsoft.com/office/drawing/2014/main" id="{4315B513-35C6-4ADE-8892-F36241D13A0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87638" y="4840288"/>
              <a:ext cx="883255" cy="1692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1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</a:t>
              </a:r>
              <a:r>
                <a:rPr kumimoji="0" lang="en-US" altLang="en-US" sz="1100" b="1" i="1" u="none" strike="noStrike" cap="none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graminum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91" name="Rectangle 75">
              <a:extLst>
                <a:ext uri="{FF2B5EF4-FFF2-40B4-BE49-F238E27FC236}">
                  <a16:creationId xmlns:a16="http://schemas.microsoft.com/office/drawing/2014/main" id="{AF07A920-6EBF-475F-8EB3-0B22E0AB1FA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76438" y="5006975"/>
              <a:ext cx="687689" cy="1692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1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</a:t>
              </a:r>
              <a:r>
                <a:rPr kumimoji="0" lang="en-US" altLang="en-US" sz="1100" b="1" i="1" u="none" strike="noStrike" cap="none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nurragi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95" name="Rectangle 79">
              <a:extLst>
                <a:ext uri="{FF2B5EF4-FFF2-40B4-BE49-F238E27FC236}">
                  <a16:creationId xmlns:a16="http://schemas.microsoft.com/office/drawing/2014/main" id="{4FD10EE7-C182-4485-9E03-54AFDF752DD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27225" y="5172075"/>
              <a:ext cx="1229504" cy="1692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1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</a:t>
              </a:r>
              <a:r>
                <a:rPr kumimoji="0" lang="en-US" altLang="en-US" sz="1100" b="1" i="1" u="none" strike="noStrike" cap="none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albosuccineum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97" name="Rectangle 81">
              <a:extLst>
                <a:ext uri="{FF2B5EF4-FFF2-40B4-BE49-F238E27FC236}">
                  <a16:creationId xmlns:a16="http://schemas.microsoft.com/office/drawing/2014/main" id="{1A842E37-B7CC-4B61-B52D-7EF5684DF69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03413" y="5338763"/>
              <a:ext cx="1219886" cy="1692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1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</a:t>
              </a:r>
              <a:r>
                <a:rPr kumimoji="0" lang="en-US" altLang="en-US" sz="1100" b="1" i="1" u="none" strike="noStrike" cap="none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decemcellulare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grpSp>
          <p:nvGrpSpPr>
            <p:cNvPr id="2" name="Group 1">
              <a:extLst>
                <a:ext uri="{FF2B5EF4-FFF2-40B4-BE49-F238E27FC236}">
                  <a16:creationId xmlns:a16="http://schemas.microsoft.com/office/drawing/2014/main" id="{CCCAAFBB-806E-4BD9-A3EF-8B09873DAD78}"/>
                </a:ext>
              </a:extLst>
            </p:cNvPr>
            <p:cNvGrpSpPr/>
            <p:nvPr/>
          </p:nvGrpSpPr>
          <p:grpSpPr>
            <a:xfrm>
              <a:off x="212725" y="1114425"/>
              <a:ext cx="2624139" cy="4716463"/>
              <a:chOff x="212725" y="1114425"/>
              <a:chExt cx="2624139" cy="4716463"/>
            </a:xfrm>
          </p:grpSpPr>
          <p:sp>
            <p:nvSpPr>
              <p:cNvPr id="97" name="Freeform 6">
                <a:extLst>
                  <a:ext uri="{FF2B5EF4-FFF2-40B4-BE49-F238E27FC236}">
                    <a16:creationId xmlns:a16="http://schemas.microsoft.com/office/drawing/2014/main" id="{AD2CB6BA-13A1-44DC-9AD3-762B58304A2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66988" y="1114425"/>
                <a:ext cx="201613" cy="79375"/>
              </a:xfrm>
              <a:custGeom>
                <a:avLst/>
                <a:gdLst>
                  <a:gd name="T0" fmla="*/ 0 w 127"/>
                  <a:gd name="T1" fmla="*/ 50 h 50"/>
                  <a:gd name="T2" fmla="*/ 0 w 127"/>
                  <a:gd name="T3" fmla="*/ 0 h 50"/>
                  <a:gd name="T4" fmla="*/ 127 w 127"/>
                  <a:gd name="T5" fmla="*/ 0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27" h="50">
                    <a:moveTo>
                      <a:pt x="0" y="50"/>
                    </a:moveTo>
                    <a:lnTo>
                      <a:pt x="0" y="0"/>
                    </a:lnTo>
                    <a:lnTo>
                      <a:pt x="127" y="0"/>
                    </a:lnTo>
                  </a:path>
                </a:pathLst>
              </a:cu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9" name="Freeform 8">
                <a:extLst>
                  <a:ext uri="{FF2B5EF4-FFF2-40B4-BE49-F238E27FC236}">
                    <a16:creationId xmlns:a16="http://schemas.microsoft.com/office/drawing/2014/main" id="{E91609B8-67DC-4D56-81F2-E95DD328211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66988" y="1201738"/>
                <a:ext cx="214313" cy="79375"/>
              </a:xfrm>
              <a:custGeom>
                <a:avLst/>
                <a:gdLst>
                  <a:gd name="T0" fmla="*/ 0 w 135"/>
                  <a:gd name="T1" fmla="*/ 0 h 50"/>
                  <a:gd name="T2" fmla="*/ 0 w 135"/>
                  <a:gd name="T3" fmla="*/ 50 h 50"/>
                  <a:gd name="T4" fmla="*/ 135 w 135"/>
                  <a:gd name="T5" fmla="*/ 50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35" h="50">
                    <a:moveTo>
                      <a:pt x="0" y="0"/>
                    </a:moveTo>
                    <a:lnTo>
                      <a:pt x="0" y="50"/>
                    </a:lnTo>
                    <a:lnTo>
                      <a:pt x="135" y="50"/>
                    </a:lnTo>
                  </a:path>
                </a:pathLst>
              </a:cu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0" name="Freeform 9">
                <a:extLst>
                  <a:ext uri="{FF2B5EF4-FFF2-40B4-BE49-F238E27FC236}">
                    <a16:creationId xmlns:a16="http://schemas.microsoft.com/office/drawing/2014/main" id="{9CA510EE-0C34-4FF3-9115-4F24B41ADE1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62226" y="1196975"/>
                <a:ext cx="4763" cy="122238"/>
              </a:xfrm>
              <a:custGeom>
                <a:avLst/>
                <a:gdLst>
                  <a:gd name="T0" fmla="*/ 0 w 3"/>
                  <a:gd name="T1" fmla="*/ 77 h 77"/>
                  <a:gd name="T2" fmla="*/ 0 w 3"/>
                  <a:gd name="T3" fmla="*/ 0 h 77"/>
                  <a:gd name="T4" fmla="*/ 3 w 3"/>
                  <a:gd name="T5" fmla="*/ 0 h 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" h="77">
                    <a:moveTo>
                      <a:pt x="0" y="77"/>
                    </a:moveTo>
                    <a:lnTo>
                      <a:pt x="0" y="0"/>
                    </a:lnTo>
                    <a:lnTo>
                      <a:pt x="3" y="0"/>
                    </a:lnTo>
                  </a:path>
                </a:pathLst>
              </a:cu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3" name="Freeform 11">
                <a:extLst>
                  <a:ext uri="{FF2B5EF4-FFF2-40B4-BE49-F238E27FC236}">
                    <a16:creationId xmlns:a16="http://schemas.microsoft.com/office/drawing/2014/main" id="{B74AFF46-F9A3-4D23-A38B-F57966A6ED1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62226" y="1325563"/>
                <a:ext cx="149225" cy="120650"/>
              </a:xfrm>
              <a:custGeom>
                <a:avLst/>
                <a:gdLst>
                  <a:gd name="T0" fmla="*/ 0 w 94"/>
                  <a:gd name="T1" fmla="*/ 0 h 76"/>
                  <a:gd name="T2" fmla="*/ 0 w 94"/>
                  <a:gd name="T3" fmla="*/ 76 h 76"/>
                  <a:gd name="T4" fmla="*/ 94 w 94"/>
                  <a:gd name="T5" fmla="*/ 76 h 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94" h="76">
                    <a:moveTo>
                      <a:pt x="0" y="0"/>
                    </a:moveTo>
                    <a:lnTo>
                      <a:pt x="0" y="76"/>
                    </a:lnTo>
                    <a:lnTo>
                      <a:pt x="94" y="76"/>
                    </a:lnTo>
                  </a:path>
                </a:pathLst>
              </a:cu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5" name="Freeform 12">
                <a:extLst>
                  <a:ext uri="{FF2B5EF4-FFF2-40B4-BE49-F238E27FC236}">
                    <a16:creationId xmlns:a16="http://schemas.microsoft.com/office/drawing/2014/main" id="{BB5F6EBE-F4B0-430A-B4F9-D6A8621B8F4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52701" y="1322388"/>
                <a:ext cx="9525" cy="141288"/>
              </a:xfrm>
              <a:custGeom>
                <a:avLst/>
                <a:gdLst>
                  <a:gd name="T0" fmla="*/ 0 w 6"/>
                  <a:gd name="T1" fmla="*/ 89 h 89"/>
                  <a:gd name="T2" fmla="*/ 0 w 6"/>
                  <a:gd name="T3" fmla="*/ 0 h 89"/>
                  <a:gd name="T4" fmla="*/ 6 w 6"/>
                  <a:gd name="T5" fmla="*/ 0 h 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6" h="89">
                    <a:moveTo>
                      <a:pt x="0" y="89"/>
                    </a:moveTo>
                    <a:lnTo>
                      <a:pt x="0" y="0"/>
                    </a:lnTo>
                    <a:lnTo>
                      <a:pt x="6" y="0"/>
                    </a:lnTo>
                  </a:path>
                </a:pathLst>
              </a:cu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1" name="Freeform 14">
                <a:extLst>
                  <a:ext uri="{FF2B5EF4-FFF2-40B4-BE49-F238E27FC236}">
                    <a16:creationId xmlns:a16="http://schemas.microsoft.com/office/drawing/2014/main" id="{3100C6E5-B70D-4061-9DF3-413877039E8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52701" y="1470025"/>
                <a:ext cx="177800" cy="142875"/>
              </a:xfrm>
              <a:custGeom>
                <a:avLst/>
                <a:gdLst>
                  <a:gd name="T0" fmla="*/ 0 w 112"/>
                  <a:gd name="T1" fmla="*/ 0 h 90"/>
                  <a:gd name="T2" fmla="*/ 0 w 112"/>
                  <a:gd name="T3" fmla="*/ 90 h 90"/>
                  <a:gd name="T4" fmla="*/ 112 w 112"/>
                  <a:gd name="T5" fmla="*/ 90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12" h="90">
                    <a:moveTo>
                      <a:pt x="0" y="0"/>
                    </a:moveTo>
                    <a:lnTo>
                      <a:pt x="0" y="90"/>
                    </a:lnTo>
                    <a:lnTo>
                      <a:pt x="112" y="90"/>
                    </a:lnTo>
                  </a:path>
                </a:pathLst>
              </a:cu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8" name="Freeform 15">
                <a:extLst>
                  <a:ext uri="{FF2B5EF4-FFF2-40B4-BE49-F238E27FC236}">
                    <a16:creationId xmlns:a16="http://schemas.microsoft.com/office/drawing/2014/main" id="{7BFB3779-841A-472D-BCEF-5DD14EEE034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92376" y="1466850"/>
                <a:ext cx="60325" cy="152400"/>
              </a:xfrm>
              <a:custGeom>
                <a:avLst/>
                <a:gdLst>
                  <a:gd name="T0" fmla="*/ 0 w 38"/>
                  <a:gd name="T1" fmla="*/ 96 h 96"/>
                  <a:gd name="T2" fmla="*/ 0 w 38"/>
                  <a:gd name="T3" fmla="*/ 0 h 96"/>
                  <a:gd name="T4" fmla="*/ 38 w 38"/>
                  <a:gd name="T5" fmla="*/ 0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8" h="96">
                    <a:moveTo>
                      <a:pt x="0" y="96"/>
                    </a:moveTo>
                    <a:lnTo>
                      <a:pt x="0" y="0"/>
                    </a:lnTo>
                    <a:lnTo>
                      <a:pt x="38" y="0"/>
                    </a:lnTo>
                  </a:path>
                </a:pathLst>
              </a:cu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2" name="Freeform 17">
                <a:extLst>
                  <a:ext uri="{FF2B5EF4-FFF2-40B4-BE49-F238E27FC236}">
                    <a16:creationId xmlns:a16="http://schemas.microsoft.com/office/drawing/2014/main" id="{7605F20E-17A5-47C6-8C44-0E9F630B8CF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92376" y="1625600"/>
                <a:ext cx="344488" cy="152400"/>
              </a:xfrm>
              <a:custGeom>
                <a:avLst/>
                <a:gdLst>
                  <a:gd name="T0" fmla="*/ 0 w 217"/>
                  <a:gd name="T1" fmla="*/ 0 h 96"/>
                  <a:gd name="T2" fmla="*/ 0 w 217"/>
                  <a:gd name="T3" fmla="*/ 96 h 96"/>
                  <a:gd name="T4" fmla="*/ 217 w 217"/>
                  <a:gd name="T5" fmla="*/ 96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7" h="96">
                    <a:moveTo>
                      <a:pt x="0" y="0"/>
                    </a:moveTo>
                    <a:lnTo>
                      <a:pt x="0" y="96"/>
                    </a:lnTo>
                    <a:lnTo>
                      <a:pt x="217" y="96"/>
                    </a:lnTo>
                  </a:path>
                </a:pathLst>
              </a:cu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3" name="Freeform 18">
                <a:extLst>
                  <a:ext uri="{FF2B5EF4-FFF2-40B4-BE49-F238E27FC236}">
                    <a16:creationId xmlns:a16="http://schemas.microsoft.com/office/drawing/2014/main" id="{42F50B19-EBC2-49C4-922F-6593F598F98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76501" y="1622425"/>
                <a:ext cx="15875" cy="333375"/>
              </a:xfrm>
              <a:custGeom>
                <a:avLst/>
                <a:gdLst>
                  <a:gd name="T0" fmla="*/ 0 w 10"/>
                  <a:gd name="T1" fmla="*/ 210 h 210"/>
                  <a:gd name="T2" fmla="*/ 0 w 10"/>
                  <a:gd name="T3" fmla="*/ 0 h 210"/>
                  <a:gd name="T4" fmla="*/ 10 w 10"/>
                  <a:gd name="T5" fmla="*/ 0 h 2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0" h="210">
                    <a:moveTo>
                      <a:pt x="0" y="210"/>
                    </a:moveTo>
                    <a:lnTo>
                      <a:pt x="0" y="0"/>
                    </a:lnTo>
                    <a:lnTo>
                      <a:pt x="10" y="0"/>
                    </a:lnTo>
                  </a:path>
                </a:pathLst>
              </a:cu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5" name="Freeform 20">
                <a:extLst>
                  <a:ext uri="{FF2B5EF4-FFF2-40B4-BE49-F238E27FC236}">
                    <a16:creationId xmlns:a16="http://schemas.microsoft.com/office/drawing/2014/main" id="{DB7559F6-1C73-4CD2-A25C-0644C43D87B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782888" y="1944688"/>
                <a:ext cx="0" cy="79375"/>
              </a:xfrm>
              <a:custGeom>
                <a:avLst/>
                <a:gdLst>
                  <a:gd name="T0" fmla="*/ 50 h 50"/>
                  <a:gd name="T1" fmla="*/ 0 h 50"/>
                  <a:gd name="T2" fmla="*/ 0 h 50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50">
                    <a:moveTo>
                      <a:pt x="0" y="50"/>
                    </a:move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7" name="Freeform 22">
                <a:extLst>
                  <a:ext uri="{FF2B5EF4-FFF2-40B4-BE49-F238E27FC236}">
                    <a16:creationId xmlns:a16="http://schemas.microsoft.com/office/drawing/2014/main" id="{BE488645-B83D-42F4-93CB-28CFFE8DEAE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782888" y="2030413"/>
                <a:ext cx="0" cy="79375"/>
              </a:xfrm>
              <a:custGeom>
                <a:avLst/>
                <a:gdLst>
                  <a:gd name="T0" fmla="*/ 0 h 50"/>
                  <a:gd name="T1" fmla="*/ 50 h 50"/>
                  <a:gd name="T2" fmla="*/ 50 h 50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50">
                    <a:moveTo>
                      <a:pt x="0" y="0"/>
                    </a:moveTo>
                    <a:lnTo>
                      <a:pt x="0" y="50"/>
                    </a:lnTo>
                    <a:lnTo>
                      <a:pt x="0" y="50"/>
                    </a:lnTo>
                  </a:path>
                </a:pathLst>
              </a:cu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8" name="Freeform 23">
                <a:extLst>
                  <a:ext uri="{FF2B5EF4-FFF2-40B4-BE49-F238E27FC236}">
                    <a16:creationId xmlns:a16="http://schemas.microsoft.com/office/drawing/2014/main" id="{A2A043B7-386C-4287-940F-36AE9F310D4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730501" y="2027238"/>
                <a:ext cx="52388" cy="120650"/>
              </a:xfrm>
              <a:custGeom>
                <a:avLst/>
                <a:gdLst>
                  <a:gd name="T0" fmla="*/ 0 w 33"/>
                  <a:gd name="T1" fmla="*/ 76 h 76"/>
                  <a:gd name="T2" fmla="*/ 0 w 33"/>
                  <a:gd name="T3" fmla="*/ 0 h 76"/>
                  <a:gd name="T4" fmla="*/ 33 w 33"/>
                  <a:gd name="T5" fmla="*/ 0 h 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3" h="76">
                    <a:moveTo>
                      <a:pt x="0" y="76"/>
                    </a:moveTo>
                    <a:lnTo>
                      <a:pt x="0" y="0"/>
                    </a:lnTo>
                    <a:lnTo>
                      <a:pt x="33" y="0"/>
                    </a:lnTo>
                  </a:path>
                </a:pathLst>
              </a:cu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0" name="Freeform 25">
                <a:extLst>
                  <a:ext uri="{FF2B5EF4-FFF2-40B4-BE49-F238E27FC236}">
                    <a16:creationId xmlns:a16="http://schemas.microsoft.com/office/drawing/2014/main" id="{044B31F3-8944-4ADB-935C-C957AE7553A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730501" y="2154238"/>
                <a:ext cx="52388" cy="122238"/>
              </a:xfrm>
              <a:custGeom>
                <a:avLst/>
                <a:gdLst>
                  <a:gd name="T0" fmla="*/ 0 w 33"/>
                  <a:gd name="T1" fmla="*/ 0 h 77"/>
                  <a:gd name="T2" fmla="*/ 0 w 33"/>
                  <a:gd name="T3" fmla="*/ 77 h 77"/>
                  <a:gd name="T4" fmla="*/ 33 w 33"/>
                  <a:gd name="T5" fmla="*/ 77 h 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3" h="77">
                    <a:moveTo>
                      <a:pt x="0" y="0"/>
                    </a:moveTo>
                    <a:lnTo>
                      <a:pt x="0" y="77"/>
                    </a:lnTo>
                    <a:lnTo>
                      <a:pt x="33" y="77"/>
                    </a:lnTo>
                  </a:path>
                </a:pathLst>
              </a:cu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1" name="Freeform 26">
                <a:extLst>
                  <a:ext uri="{FF2B5EF4-FFF2-40B4-BE49-F238E27FC236}">
                    <a16:creationId xmlns:a16="http://schemas.microsoft.com/office/drawing/2014/main" id="{0B2EB32A-37B5-43C8-9196-2B1AA948F39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98751" y="2151063"/>
                <a:ext cx="31750" cy="141288"/>
              </a:xfrm>
              <a:custGeom>
                <a:avLst/>
                <a:gdLst>
                  <a:gd name="T0" fmla="*/ 0 w 20"/>
                  <a:gd name="T1" fmla="*/ 89 h 89"/>
                  <a:gd name="T2" fmla="*/ 0 w 20"/>
                  <a:gd name="T3" fmla="*/ 0 h 89"/>
                  <a:gd name="T4" fmla="*/ 20 w 20"/>
                  <a:gd name="T5" fmla="*/ 0 h 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0" h="89">
                    <a:moveTo>
                      <a:pt x="0" y="89"/>
                    </a:moveTo>
                    <a:lnTo>
                      <a:pt x="0" y="0"/>
                    </a:lnTo>
                    <a:lnTo>
                      <a:pt x="20" y="0"/>
                    </a:lnTo>
                  </a:path>
                </a:pathLst>
              </a:cu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3" name="Freeform 28">
                <a:extLst>
                  <a:ext uri="{FF2B5EF4-FFF2-40B4-BE49-F238E27FC236}">
                    <a16:creationId xmlns:a16="http://schemas.microsoft.com/office/drawing/2014/main" id="{20DEB3A9-8803-49BF-AC1B-F11D69A3E4F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98751" y="2300288"/>
                <a:ext cx="112713" cy="141288"/>
              </a:xfrm>
              <a:custGeom>
                <a:avLst/>
                <a:gdLst>
                  <a:gd name="T0" fmla="*/ 0 w 71"/>
                  <a:gd name="T1" fmla="*/ 0 h 89"/>
                  <a:gd name="T2" fmla="*/ 0 w 71"/>
                  <a:gd name="T3" fmla="*/ 89 h 89"/>
                  <a:gd name="T4" fmla="*/ 71 w 71"/>
                  <a:gd name="T5" fmla="*/ 89 h 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71" h="89">
                    <a:moveTo>
                      <a:pt x="0" y="0"/>
                    </a:moveTo>
                    <a:lnTo>
                      <a:pt x="0" y="89"/>
                    </a:lnTo>
                    <a:lnTo>
                      <a:pt x="71" y="89"/>
                    </a:lnTo>
                  </a:path>
                </a:pathLst>
              </a:cu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4" name="Freeform 29">
                <a:extLst>
                  <a:ext uri="{FF2B5EF4-FFF2-40B4-BE49-F238E27FC236}">
                    <a16:creationId xmlns:a16="http://schemas.microsoft.com/office/drawing/2014/main" id="{AE953A3F-09B9-401B-B9EB-A8BED4891B6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76501" y="1963738"/>
                <a:ext cx="222250" cy="333375"/>
              </a:xfrm>
              <a:custGeom>
                <a:avLst/>
                <a:gdLst>
                  <a:gd name="T0" fmla="*/ 0 w 140"/>
                  <a:gd name="T1" fmla="*/ 0 h 210"/>
                  <a:gd name="T2" fmla="*/ 0 w 140"/>
                  <a:gd name="T3" fmla="*/ 210 h 210"/>
                  <a:gd name="T4" fmla="*/ 140 w 140"/>
                  <a:gd name="T5" fmla="*/ 210 h 2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40" h="210">
                    <a:moveTo>
                      <a:pt x="0" y="0"/>
                    </a:moveTo>
                    <a:lnTo>
                      <a:pt x="0" y="210"/>
                    </a:lnTo>
                    <a:lnTo>
                      <a:pt x="140" y="210"/>
                    </a:lnTo>
                  </a:path>
                </a:pathLst>
              </a:cu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5" name="Freeform 30">
                <a:extLst>
                  <a:ext uri="{FF2B5EF4-FFF2-40B4-BE49-F238E27FC236}">
                    <a16:creationId xmlns:a16="http://schemas.microsoft.com/office/drawing/2014/main" id="{9D0B950C-70ED-40A4-9265-3654E30A314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338388" y="1958975"/>
                <a:ext cx="138113" cy="361950"/>
              </a:xfrm>
              <a:custGeom>
                <a:avLst/>
                <a:gdLst>
                  <a:gd name="T0" fmla="*/ 0 w 87"/>
                  <a:gd name="T1" fmla="*/ 228 h 228"/>
                  <a:gd name="T2" fmla="*/ 0 w 87"/>
                  <a:gd name="T3" fmla="*/ 0 h 228"/>
                  <a:gd name="T4" fmla="*/ 87 w 87"/>
                  <a:gd name="T5" fmla="*/ 0 h 2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87" h="228">
                    <a:moveTo>
                      <a:pt x="0" y="228"/>
                    </a:moveTo>
                    <a:lnTo>
                      <a:pt x="0" y="0"/>
                    </a:lnTo>
                    <a:lnTo>
                      <a:pt x="87" y="0"/>
                    </a:lnTo>
                  </a:path>
                </a:pathLst>
              </a:cu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7" name="Freeform 32">
                <a:extLst>
                  <a:ext uri="{FF2B5EF4-FFF2-40B4-BE49-F238E27FC236}">
                    <a16:creationId xmlns:a16="http://schemas.microsoft.com/office/drawing/2014/main" id="{23CC07BC-B978-4A5E-AFDF-C4357918DAC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28876" y="2608263"/>
                <a:ext cx="33338" cy="79375"/>
              </a:xfrm>
              <a:custGeom>
                <a:avLst/>
                <a:gdLst>
                  <a:gd name="T0" fmla="*/ 0 w 21"/>
                  <a:gd name="T1" fmla="*/ 50 h 50"/>
                  <a:gd name="T2" fmla="*/ 0 w 21"/>
                  <a:gd name="T3" fmla="*/ 0 h 50"/>
                  <a:gd name="T4" fmla="*/ 21 w 21"/>
                  <a:gd name="T5" fmla="*/ 0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" h="50">
                    <a:moveTo>
                      <a:pt x="0" y="50"/>
                    </a:moveTo>
                    <a:lnTo>
                      <a:pt x="0" y="0"/>
                    </a:lnTo>
                    <a:lnTo>
                      <a:pt x="21" y="0"/>
                    </a:lnTo>
                  </a:path>
                </a:pathLst>
              </a:cu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9" name="Freeform 34">
                <a:extLst>
                  <a:ext uri="{FF2B5EF4-FFF2-40B4-BE49-F238E27FC236}">
                    <a16:creationId xmlns:a16="http://schemas.microsoft.com/office/drawing/2014/main" id="{0DD992B6-A7E8-4D44-8DF2-99D76378FD5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28876" y="2693988"/>
                <a:ext cx="39688" cy="79375"/>
              </a:xfrm>
              <a:custGeom>
                <a:avLst/>
                <a:gdLst>
                  <a:gd name="T0" fmla="*/ 0 w 25"/>
                  <a:gd name="T1" fmla="*/ 0 h 50"/>
                  <a:gd name="T2" fmla="*/ 0 w 25"/>
                  <a:gd name="T3" fmla="*/ 50 h 50"/>
                  <a:gd name="T4" fmla="*/ 25 w 25"/>
                  <a:gd name="T5" fmla="*/ 50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5" h="50">
                    <a:moveTo>
                      <a:pt x="0" y="0"/>
                    </a:moveTo>
                    <a:lnTo>
                      <a:pt x="0" y="50"/>
                    </a:lnTo>
                    <a:lnTo>
                      <a:pt x="25" y="50"/>
                    </a:lnTo>
                  </a:path>
                </a:pathLst>
              </a:cu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0" name="Freeform 35">
                <a:extLst>
                  <a:ext uri="{FF2B5EF4-FFF2-40B4-BE49-F238E27FC236}">
                    <a16:creationId xmlns:a16="http://schemas.microsoft.com/office/drawing/2014/main" id="{E92F8DDF-43F5-4439-A340-05EC97540D3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338388" y="2327275"/>
                <a:ext cx="90488" cy="363538"/>
              </a:xfrm>
              <a:custGeom>
                <a:avLst/>
                <a:gdLst>
                  <a:gd name="T0" fmla="*/ 0 w 57"/>
                  <a:gd name="T1" fmla="*/ 0 h 229"/>
                  <a:gd name="T2" fmla="*/ 0 w 57"/>
                  <a:gd name="T3" fmla="*/ 229 h 229"/>
                  <a:gd name="T4" fmla="*/ 57 w 57"/>
                  <a:gd name="T5" fmla="*/ 229 h 2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7" h="229">
                    <a:moveTo>
                      <a:pt x="0" y="0"/>
                    </a:moveTo>
                    <a:lnTo>
                      <a:pt x="0" y="229"/>
                    </a:lnTo>
                    <a:lnTo>
                      <a:pt x="57" y="229"/>
                    </a:lnTo>
                  </a:path>
                </a:pathLst>
              </a:cu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1" name="Freeform 36">
                <a:extLst>
                  <a:ext uri="{FF2B5EF4-FFF2-40B4-BE49-F238E27FC236}">
                    <a16:creationId xmlns:a16="http://schemas.microsoft.com/office/drawing/2014/main" id="{2522FB6F-083B-4CCE-A142-2B5C9B11C84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308225" y="2324100"/>
                <a:ext cx="30163" cy="304800"/>
              </a:xfrm>
              <a:custGeom>
                <a:avLst/>
                <a:gdLst>
                  <a:gd name="T0" fmla="*/ 0 w 19"/>
                  <a:gd name="T1" fmla="*/ 192 h 192"/>
                  <a:gd name="T2" fmla="*/ 0 w 19"/>
                  <a:gd name="T3" fmla="*/ 0 h 192"/>
                  <a:gd name="T4" fmla="*/ 19 w 19"/>
                  <a:gd name="T5" fmla="*/ 0 h 1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9" h="192">
                    <a:moveTo>
                      <a:pt x="0" y="192"/>
                    </a:moveTo>
                    <a:lnTo>
                      <a:pt x="0" y="0"/>
                    </a:lnTo>
                    <a:lnTo>
                      <a:pt x="19" y="0"/>
                    </a:lnTo>
                  </a:path>
                </a:pathLst>
              </a:cu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3" name="Freeform 38">
                <a:extLst>
                  <a:ext uri="{FF2B5EF4-FFF2-40B4-BE49-F238E27FC236}">
                    <a16:creationId xmlns:a16="http://schemas.microsoft.com/office/drawing/2014/main" id="{6508CC74-89F1-4F41-90C3-BC5D686E939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308225" y="2635250"/>
                <a:ext cx="255588" cy="304800"/>
              </a:xfrm>
              <a:custGeom>
                <a:avLst/>
                <a:gdLst>
                  <a:gd name="T0" fmla="*/ 0 w 161"/>
                  <a:gd name="T1" fmla="*/ 0 h 192"/>
                  <a:gd name="T2" fmla="*/ 0 w 161"/>
                  <a:gd name="T3" fmla="*/ 192 h 192"/>
                  <a:gd name="T4" fmla="*/ 161 w 161"/>
                  <a:gd name="T5" fmla="*/ 192 h 1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61" h="192">
                    <a:moveTo>
                      <a:pt x="0" y="0"/>
                    </a:moveTo>
                    <a:lnTo>
                      <a:pt x="0" y="192"/>
                    </a:lnTo>
                    <a:lnTo>
                      <a:pt x="161" y="192"/>
                    </a:lnTo>
                  </a:path>
                </a:pathLst>
              </a:cu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4" name="Freeform 39">
                <a:extLst>
                  <a:ext uri="{FF2B5EF4-FFF2-40B4-BE49-F238E27FC236}">
                    <a16:creationId xmlns:a16="http://schemas.microsoft.com/office/drawing/2014/main" id="{2794888A-1895-494E-851D-AD380C1E046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830388" y="2632075"/>
                <a:ext cx="477838" cy="233363"/>
              </a:xfrm>
              <a:custGeom>
                <a:avLst/>
                <a:gdLst>
                  <a:gd name="T0" fmla="*/ 0 w 301"/>
                  <a:gd name="T1" fmla="*/ 147 h 147"/>
                  <a:gd name="T2" fmla="*/ 0 w 301"/>
                  <a:gd name="T3" fmla="*/ 0 h 147"/>
                  <a:gd name="T4" fmla="*/ 301 w 301"/>
                  <a:gd name="T5" fmla="*/ 0 h 1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01" h="147">
                    <a:moveTo>
                      <a:pt x="0" y="147"/>
                    </a:moveTo>
                    <a:lnTo>
                      <a:pt x="0" y="0"/>
                    </a:lnTo>
                    <a:lnTo>
                      <a:pt x="301" y="0"/>
                    </a:lnTo>
                  </a:path>
                </a:pathLst>
              </a:cu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6" name="Freeform 41">
                <a:extLst>
                  <a:ext uri="{FF2B5EF4-FFF2-40B4-BE49-F238E27FC236}">
                    <a16:creationId xmlns:a16="http://schemas.microsoft.com/office/drawing/2014/main" id="{F010B3B9-DB35-4839-9755-CF3CAAF5414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830388" y="2871788"/>
                <a:ext cx="393700" cy="233363"/>
              </a:xfrm>
              <a:custGeom>
                <a:avLst/>
                <a:gdLst>
                  <a:gd name="T0" fmla="*/ 0 w 248"/>
                  <a:gd name="T1" fmla="*/ 0 h 147"/>
                  <a:gd name="T2" fmla="*/ 0 w 248"/>
                  <a:gd name="T3" fmla="*/ 147 h 147"/>
                  <a:gd name="T4" fmla="*/ 248 w 248"/>
                  <a:gd name="T5" fmla="*/ 147 h 1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48" h="147">
                    <a:moveTo>
                      <a:pt x="0" y="0"/>
                    </a:moveTo>
                    <a:lnTo>
                      <a:pt x="0" y="147"/>
                    </a:lnTo>
                    <a:lnTo>
                      <a:pt x="248" y="147"/>
                    </a:lnTo>
                  </a:path>
                </a:pathLst>
              </a:cu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7" name="Freeform 42">
                <a:extLst>
                  <a:ext uri="{FF2B5EF4-FFF2-40B4-BE49-F238E27FC236}">
                    <a16:creationId xmlns:a16="http://schemas.microsoft.com/office/drawing/2014/main" id="{4FF5C0D4-24B0-4B18-A2BD-E03844C152E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62125" y="2868613"/>
                <a:ext cx="68263" cy="196850"/>
              </a:xfrm>
              <a:custGeom>
                <a:avLst/>
                <a:gdLst>
                  <a:gd name="T0" fmla="*/ 0 w 43"/>
                  <a:gd name="T1" fmla="*/ 124 h 124"/>
                  <a:gd name="T2" fmla="*/ 0 w 43"/>
                  <a:gd name="T3" fmla="*/ 0 h 124"/>
                  <a:gd name="T4" fmla="*/ 43 w 43"/>
                  <a:gd name="T5" fmla="*/ 0 h 1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3" h="124">
                    <a:moveTo>
                      <a:pt x="0" y="124"/>
                    </a:moveTo>
                    <a:lnTo>
                      <a:pt x="0" y="0"/>
                    </a:lnTo>
                    <a:lnTo>
                      <a:pt x="43" y="0"/>
                    </a:lnTo>
                  </a:path>
                </a:pathLst>
              </a:cu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9" name="Freeform 44">
                <a:extLst>
                  <a:ext uri="{FF2B5EF4-FFF2-40B4-BE49-F238E27FC236}">
                    <a16:creationId xmlns:a16="http://schemas.microsoft.com/office/drawing/2014/main" id="{ADC21C7B-C913-4087-BA49-7B64C208A09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62125" y="3071813"/>
                <a:ext cx="431800" cy="200025"/>
              </a:xfrm>
              <a:custGeom>
                <a:avLst/>
                <a:gdLst>
                  <a:gd name="T0" fmla="*/ 0 w 272"/>
                  <a:gd name="T1" fmla="*/ 0 h 126"/>
                  <a:gd name="T2" fmla="*/ 0 w 272"/>
                  <a:gd name="T3" fmla="*/ 126 h 126"/>
                  <a:gd name="T4" fmla="*/ 272 w 272"/>
                  <a:gd name="T5" fmla="*/ 126 h 1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72" h="126">
                    <a:moveTo>
                      <a:pt x="0" y="0"/>
                    </a:moveTo>
                    <a:lnTo>
                      <a:pt x="0" y="126"/>
                    </a:lnTo>
                    <a:lnTo>
                      <a:pt x="272" y="126"/>
                    </a:lnTo>
                  </a:path>
                </a:pathLst>
              </a:cu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2" name="Freeform 45">
                <a:extLst>
                  <a:ext uri="{FF2B5EF4-FFF2-40B4-BE49-F238E27FC236}">
                    <a16:creationId xmlns:a16="http://schemas.microsoft.com/office/drawing/2014/main" id="{B2482D39-0909-425C-9A59-5FC197AF072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419225" y="3068638"/>
                <a:ext cx="342900" cy="284163"/>
              </a:xfrm>
              <a:custGeom>
                <a:avLst/>
                <a:gdLst>
                  <a:gd name="T0" fmla="*/ 0 w 216"/>
                  <a:gd name="T1" fmla="*/ 179 h 179"/>
                  <a:gd name="T2" fmla="*/ 0 w 216"/>
                  <a:gd name="T3" fmla="*/ 0 h 179"/>
                  <a:gd name="T4" fmla="*/ 216 w 216"/>
                  <a:gd name="T5" fmla="*/ 0 h 1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6" h="179">
                    <a:moveTo>
                      <a:pt x="0" y="179"/>
                    </a:moveTo>
                    <a:lnTo>
                      <a:pt x="0" y="0"/>
                    </a:lnTo>
                    <a:lnTo>
                      <a:pt x="216" y="0"/>
                    </a:lnTo>
                  </a:path>
                </a:pathLst>
              </a:cu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4" name="Freeform 47">
                <a:extLst>
                  <a:ext uri="{FF2B5EF4-FFF2-40B4-BE49-F238E27FC236}">
                    <a16:creationId xmlns:a16="http://schemas.microsoft.com/office/drawing/2014/main" id="{12815CF7-0FB3-48EB-B923-F330C1957B4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73275" y="3436938"/>
                <a:ext cx="1588" cy="79375"/>
              </a:xfrm>
              <a:custGeom>
                <a:avLst/>
                <a:gdLst>
                  <a:gd name="T0" fmla="*/ 0 w 1"/>
                  <a:gd name="T1" fmla="*/ 50 h 50"/>
                  <a:gd name="T2" fmla="*/ 0 w 1"/>
                  <a:gd name="T3" fmla="*/ 0 h 50"/>
                  <a:gd name="T4" fmla="*/ 1 w 1"/>
                  <a:gd name="T5" fmla="*/ 0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50">
                    <a:moveTo>
                      <a:pt x="0" y="50"/>
                    </a:moveTo>
                    <a:lnTo>
                      <a:pt x="0" y="0"/>
                    </a:lnTo>
                    <a:lnTo>
                      <a:pt x="1" y="0"/>
                    </a:lnTo>
                  </a:path>
                </a:pathLst>
              </a:cu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6" name="Freeform 49">
                <a:extLst>
                  <a:ext uri="{FF2B5EF4-FFF2-40B4-BE49-F238E27FC236}">
                    <a16:creationId xmlns:a16="http://schemas.microsoft.com/office/drawing/2014/main" id="{6C995431-32E3-41E8-A455-4F09D7BE2AE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73275" y="3522663"/>
                <a:ext cx="0" cy="80963"/>
              </a:xfrm>
              <a:custGeom>
                <a:avLst/>
                <a:gdLst>
                  <a:gd name="T0" fmla="*/ 0 h 51"/>
                  <a:gd name="T1" fmla="*/ 51 h 51"/>
                  <a:gd name="T2" fmla="*/ 51 h 5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51">
                    <a:moveTo>
                      <a:pt x="0" y="0"/>
                    </a:moveTo>
                    <a:lnTo>
                      <a:pt x="0" y="51"/>
                    </a:lnTo>
                    <a:lnTo>
                      <a:pt x="0" y="51"/>
                    </a:lnTo>
                  </a:path>
                </a:pathLst>
              </a:cu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7" name="Freeform 50">
                <a:extLst>
                  <a:ext uri="{FF2B5EF4-FFF2-40B4-BE49-F238E27FC236}">
                    <a16:creationId xmlns:a16="http://schemas.microsoft.com/office/drawing/2014/main" id="{9BF40175-BFA1-4658-9311-2A33C3B437C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935163" y="3519488"/>
                <a:ext cx="138113" cy="120650"/>
              </a:xfrm>
              <a:custGeom>
                <a:avLst/>
                <a:gdLst>
                  <a:gd name="T0" fmla="*/ 0 w 87"/>
                  <a:gd name="T1" fmla="*/ 76 h 76"/>
                  <a:gd name="T2" fmla="*/ 0 w 87"/>
                  <a:gd name="T3" fmla="*/ 0 h 76"/>
                  <a:gd name="T4" fmla="*/ 87 w 87"/>
                  <a:gd name="T5" fmla="*/ 0 h 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87" h="76">
                    <a:moveTo>
                      <a:pt x="0" y="76"/>
                    </a:moveTo>
                    <a:lnTo>
                      <a:pt x="0" y="0"/>
                    </a:lnTo>
                    <a:lnTo>
                      <a:pt x="87" y="0"/>
                    </a:lnTo>
                  </a:path>
                </a:pathLst>
              </a:cu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9" name="Freeform 52">
                <a:extLst>
                  <a:ext uri="{FF2B5EF4-FFF2-40B4-BE49-F238E27FC236}">
                    <a16:creationId xmlns:a16="http://schemas.microsoft.com/office/drawing/2014/main" id="{0C929147-3C90-4957-8B24-810EA508714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935163" y="3648075"/>
                <a:ext cx="161925" cy="120650"/>
              </a:xfrm>
              <a:custGeom>
                <a:avLst/>
                <a:gdLst>
                  <a:gd name="T0" fmla="*/ 0 w 102"/>
                  <a:gd name="T1" fmla="*/ 0 h 76"/>
                  <a:gd name="T2" fmla="*/ 0 w 102"/>
                  <a:gd name="T3" fmla="*/ 76 h 76"/>
                  <a:gd name="T4" fmla="*/ 102 w 102"/>
                  <a:gd name="T5" fmla="*/ 76 h 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02" h="76">
                    <a:moveTo>
                      <a:pt x="0" y="0"/>
                    </a:moveTo>
                    <a:lnTo>
                      <a:pt x="0" y="76"/>
                    </a:lnTo>
                    <a:lnTo>
                      <a:pt x="102" y="76"/>
                    </a:lnTo>
                  </a:path>
                </a:pathLst>
              </a:cu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0" name="Freeform 53">
                <a:extLst>
                  <a:ext uri="{FF2B5EF4-FFF2-40B4-BE49-F238E27FC236}">
                    <a16:creationId xmlns:a16="http://schemas.microsoft.com/office/drawing/2014/main" id="{47D333CC-B931-4C3F-BE1E-C4E6B73F592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419225" y="3359150"/>
                <a:ext cx="515938" cy="285750"/>
              </a:xfrm>
              <a:custGeom>
                <a:avLst/>
                <a:gdLst>
                  <a:gd name="T0" fmla="*/ 0 w 325"/>
                  <a:gd name="T1" fmla="*/ 0 h 180"/>
                  <a:gd name="T2" fmla="*/ 0 w 325"/>
                  <a:gd name="T3" fmla="*/ 180 h 180"/>
                  <a:gd name="T4" fmla="*/ 325 w 325"/>
                  <a:gd name="T5" fmla="*/ 180 h 1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25" h="180">
                    <a:moveTo>
                      <a:pt x="0" y="0"/>
                    </a:moveTo>
                    <a:lnTo>
                      <a:pt x="0" y="180"/>
                    </a:lnTo>
                    <a:lnTo>
                      <a:pt x="325" y="180"/>
                    </a:lnTo>
                  </a:path>
                </a:pathLst>
              </a:cu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1" name="Freeform 54">
                <a:extLst>
                  <a:ext uri="{FF2B5EF4-FFF2-40B4-BE49-F238E27FC236}">
                    <a16:creationId xmlns:a16="http://schemas.microsoft.com/office/drawing/2014/main" id="{A1976D57-2BAD-4CE9-B0F3-99693F37856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62063" y="3355975"/>
                <a:ext cx="157163" cy="327025"/>
              </a:xfrm>
              <a:custGeom>
                <a:avLst/>
                <a:gdLst>
                  <a:gd name="T0" fmla="*/ 0 w 99"/>
                  <a:gd name="T1" fmla="*/ 206 h 206"/>
                  <a:gd name="T2" fmla="*/ 0 w 99"/>
                  <a:gd name="T3" fmla="*/ 0 h 206"/>
                  <a:gd name="T4" fmla="*/ 99 w 99"/>
                  <a:gd name="T5" fmla="*/ 0 h 2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99" h="206">
                    <a:moveTo>
                      <a:pt x="0" y="206"/>
                    </a:moveTo>
                    <a:lnTo>
                      <a:pt x="0" y="0"/>
                    </a:lnTo>
                    <a:lnTo>
                      <a:pt x="99" y="0"/>
                    </a:lnTo>
                  </a:path>
                </a:pathLst>
              </a:cu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3" name="Freeform 56">
                <a:extLst>
                  <a:ext uri="{FF2B5EF4-FFF2-40B4-BE49-F238E27FC236}">
                    <a16:creationId xmlns:a16="http://schemas.microsoft.com/office/drawing/2014/main" id="{1347AED3-9EF0-42FD-8033-1A20EAE561F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916113" y="3935413"/>
                <a:ext cx="514350" cy="79375"/>
              </a:xfrm>
              <a:custGeom>
                <a:avLst/>
                <a:gdLst>
                  <a:gd name="T0" fmla="*/ 0 w 324"/>
                  <a:gd name="T1" fmla="*/ 50 h 50"/>
                  <a:gd name="T2" fmla="*/ 0 w 324"/>
                  <a:gd name="T3" fmla="*/ 0 h 50"/>
                  <a:gd name="T4" fmla="*/ 324 w 324"/>
                  <a:gd name="T5" fmla="*/ 0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24" h="50">
                    <a:moveTo>
                      <a:pt x="0" y="50"/>
                    </a:moveTo>
                    <a:lnTo>
                      <a:pt x="0" y="0"/>
                    </a:lnTo>
                    <a:lnTo>
                      <a:pt x="324" y="0"/>
                    </a:lnTo>
                  </a:path>
                </a:pathLst>
              </a:cu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5" name="Freeform 58">
                <a:extLst>
                  <a:ext uri="{FF2B5EF4-FFF2-40B4-BE49-F238E27FC236}">
                    <a16:creationId xmlns:a16="http://schemas.microsoft.com/office/drawing/2014/main" id="{4DD7E09D-D93F-468C-8BEA-10BFAA72E90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916113" y="4021138"/>
                <a:ext cx="646113" cy="79375"/>
              </a:xfrm>
              <a:custGeom>
                <a:avLst/>
                <a:gdLst>
                  <a:gd name="T0" fmla="*/ 0 w 407"/>
                  <a:gd name="T1" fmla="*/ 0 h 50"/>
                  <a:gd name="T2" fmla="*/ 0 w 407"/>
                  <a:gd name="T3" fmla="*/ 50 h 50"/>
                  <a:gd name="T4" fmla="*/ 407 w 407"/>
                  <a:gd name="T5" fmla="*/ 50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07" h="50">
                    <a:moveTo>
                      <a:pt x="0" y="0"/>
                    </a:moveTo>
                    <a:lnTo>
                      <a:pt x="0" y="50"/>
                    </a:lnTo>
                    <a:lnTo>
                      <a:pt x="407" y="50"/>
                    </a:lnTo>
                  </a:path>
                </a:pathLst>
              </a:cu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6" name="Freeform 59">
                <a:extLst>
                  <a:ext uri="{FF2B5EF4-FFF2-40B4-BE49-F238E27FC236}">
                    <a16:creationId xmlns:a16="http://schemas.microsoft.com/office/drawing/2014/main" id="{0F9108E6-3B52-4D94-B351-F5C33AB0BCC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62063" y="3689350"/>
                <a:ext cx="654050" cy="328613"/>
              </a:xfrm>
              <a:custGeom>
                <a:avLst/>
                <a:gdLst>
                  <a:gd name="T0" fmla="*/ 0 w 412"/>
                  <a:gd name="T1" fmla="*/ 0 h 207"/>
                  <a:gd name="T2" fmla="*/ 0 w 412"/>
                  <a:gd name="T3" fmla="*/ 207 h 207"/>
                  <a:gd name="T4" fmla="*/ 412 w 412"/>
                  <a:gd name="T5" fmla="*/ 207 h 20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12" h="207">
                    <a:moveTo>
                      <a:pt x="0" y="0"/>
                    </a:moveTo>
                    <a:lnTo>
                      <a:pt x="0" y="207"/>
                    </a:lnTo>
                    <a:lnTo>
                      <a:pt x="412" y="207"/>
                    </a:lnTo>
                  </a:path>
                </a:pathLst>
              </a:cu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7" name="Freeform 60">
                <a:extLst>
                  <a:ext uri="{FF2B5EF4-FFF2-40B4-BE49-F238E27FC236}">
                    <a16:creationId xmlns:a16="http://schemas.microsoft.com/office/drawing/2014/main" id="{71A369F6-E574-4CD2-95CB-352A823CD76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60413" y="3686175"/>
                <a:ext cx="501650" cy="592138"/>
              </a:xfrm>
              <a:custGeom>
                <a:avLst/>
                <a:gdLst>
                  <a:gd name="T0" fmla="*/ 0 w 316"/>
                  <a:gd name="T1" fmla="*/ 373 h 373"/>
                  <a:gd name="T2" fmla="*/ 0 w 316"/>
                  <a:gd name="T3" fmla="*/ 0 h 373"/>
                  <a:gd name="T4" fmla="*/ 316 w 316"/>
                  <a:gd name="T5" fmla="*/ 0 h 3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16" h="373">
                    <a:moveTo>
                      <a:pt x="0" y="373"/>
                    </a:moveTo>
                    <a:lnTo>
                      <a:pt x="0" y="0"/>
                    </a:lnTo>
                    <a:lnTo>
                      <a:pt x="316" y="0"/>
                    </a:lnTo>
                  </a:path>
                </a:pathLst>
              </a:cu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9" name="Freeform 62">
                <a:extLst>
                  <a:ext uri="{FF2B5EF4-FFF2-40B4-BE49-F238E27FC236}">
                    <a16:creationId xmlns:a16="http://schemas.microsoft.com/office/drawing/2014/main" id="{D1B423F3-48F4-4841-A2B8-E1E31058036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63801" y="4267200"/>
                <a:ext cx="139700" cy="79375"/>
              </a:xfrm>
              <a:custGeom>
                <a:avLst/>
                <a:gdLst>
                  <a:gd name="T0" fmla="*/ 0 w 88"/>
                  <a:gd name="T1" fmla="*/ 50 h 50"/>
                  <a:gd name="T2" fmla="*/ 0 w 88"/>
                  <a:gd name="T3" fmla="*/ 0 h 50"/>
                  <a:gd name="T4" fmla="*/ 88 w 88"/>
                  <a:gd name="T5" fmla="*/ 0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88" h="50">
                    <a:moveTo>
                      <a:pt x="0" y="50"/>
                    </a:moveTo>
                    <a:lnTo>
                      <a:pt x="0" y="0"/>
                    </a:lnTo>
                    <a:lnTo>
                      <a:pt x="88" y="0"/>
                    </a:lnTo>
                  </a:path>
                </a:pathLst>
              </a:cu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1" name="Freeform 64">
                <a:extLst>
                  <a:ext uri="{FF2B5EF4-FFF2-40B4-BE49-F238E27FC236}">
                    <a16:creationId xmlns:a16="http://schemas.microsoft.com/office/drawing/2014/main" id="{0169BB9F-8C8A-42A1-A13E-3C7B6FBA405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63801" y="4352925"/>
                <a:ext cx="117475" cy="79375"/>
              </a:xfrm>
              <a:custGeom>
                <a:avLst/>
                <a:gdLst>
                  <a:gd name="T0" fmla="*/ 0 w 74"/>
                  <a:gd name="T1" fmla="*/ 0 h 50"/>
                  <a:gd name="T2" fmla="*/ 0 w 74"/>
                  <a:gd name="T3" fmla="*/ 50 h 50"/>
                  <a:gd name="T4" fmla="*/ 74 w 74"/>
                  <a:gd name="T5" fmla="*/ 50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74" h="50">
                    <a:moveTo>
                      <a:pt x="0" y="0"/>
                    </a:moveTo>
                    <a:lnTo>
                      <a:pt x="0" y="50"/>
                    </a:lnTo>
                    <a:lnTo>
                      <a:pt x="74" y="50"/>
                    </a:lnTo>
                  </a:path>
                </a:pathLst>
              </a:cu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2" name="Freeform 65">
                <a:extLst>
                  <a:ext uri="{FF2B5EF4-FFF2-40B4-BE49-F238E27FC236}">
                    <a16:creationId xmlns:a16="http://schemas.microsoft.com/office/drawing/2014/main" id="{02ACEDF5-01CF-4E39-8B55-6A69B7089DF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06651" y="4349750"/>
                <a:ext cx="57150" cy="120650"/>
              </a:xfrm>
              <a:custGeom>
                <a:avLst/>
                <a:gdLst>
                  <a:gd name="T0" fmla="*/ 0 w 36"/>
                  <a:gd name="T1" fmla="*/ 76 h 76"/>
                  <a:gd name="T2" fmla="*/ 0 w 36"/>
                  <a:gd name="T3" fmla="*/ 0 h 76"/>
                  <a:gd name="T4" fmla="*/ 36 w 36"/>
                  <a:gd name="T5" fmla="*/ 0 h 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6" h="76">
                    <a:moveTo>
                      <a:pt x="0" y="76"/>
                    </a:moveTo>
                    <a:lnTo>
                      <a:pt x="0" y="0"/>
                    </a:lnTo>
                    <a:lnTo>
                      <a:pt x="36" y="0"/>
                    </a:lnTo>
                  </a:path>
                </a:pathLst>
              </a:cu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4" name="Freeform 67">
                <a:extLst>
                  <a:ext uri="{FF2B5EF4-FFF2-40B4-BE49-F238E27FC236}">
                    <a16:creationId xmlns:a16="http://schemas.microsoft.com/office/drawing/2014/main" id="{135AE580-C521-4240-BDE2-ECB35489D4F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06651" y="4476750"/>
                <a:ext cx="244475" cy="122238"/>
              </a:xfrm>
              <a:custGeom>
                <a:avLst/>
                <a:gdLst>
                  <a:gd name="T0" fmla="*/ 0 w 154"/>
                  <a:gd name="T1" fmla="*/ 0 h 77"/>
                  <a:gd name="T2" fmla="*/ 0 w 154"/>
                  <a:gd name="T3" fmla="*/ 77 h 77"/>
                  <a:gd name="T4" fmla="*/ 154 w 154"/>
                  <a:gd name="T5" fmla="*/ 77 h 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54" h="77">
                    <a:moveTo>
                      <a:pt x="0" y="0"/>
                    </a:moveTo>
                    <a:lnTo>
                      <a:pt x="0" y="77"/>
                    </a:lnTo>
                    <a:lnTo>
                      <a:pt x="154" y="77"/>
                    </a:lnTo>
                  </a:path>
                </a:pathLst>
              </a:cu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5" name="Freeform 68">
                <a:extLst>
                  <a:ext uri="{FF2B5EF4-FFF2-40B4-BE49-F238E27FC236}">
                    <a16:creationId xmlns:a16="http://schemas.microsoft.com/office/drawing/2014/main" id="{9BA93A1D-156C-4F1A-865B-6C7840CEFA8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816100" y="4473575"/>
                <a:ext cx="590550" cy="184150"/>
              </a:xfrm>
              <a:custGeom>
                <a:avLst/>
                <a:gdLst>
                  <a:gd name="T0" fmla="*/ 0 w 372"/>
                  <a:gd name="T1" fmla="*/ 116 h 116"/>
                  <a:gd name="T2" fmla="*/ 0 w 372"/>
                  <a:gd name="T3" fmla="*/ 0 h 116"/>
                  <a:gd name="T4" fmla="*/ 372 w 372"/>
                  <a:gd name="T5" fmla="*/ 0 h 1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72" h="116">
                    <a:moveTo>
                      <a:pt x="0" y="116"/>
                    </a:moveTo>
                    <a:lnTo>
                      <a:pt x="0" y="0"/>
                    </a:lnTo>
                    <a:lnTo>
                      <a:pt x="372" y="0"/>
                    </a:lnTo>
                  </a:path>
                </a:pathLst>
              </a:cu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2" name="Freeform 70">
                <a:extLst>
                  <a:ext uri="{FF2B5EF4-FFF2-40B4-BE49-F238E27FC236}">
                    <a16:creationId xmlns:a16="http://schemas.microsoft.com/office/drawing/2014/main" id="{EFE25417-49D5-496A-A5AE-490FEDE29DF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320925" y="4764088"/>
                <a:ext cx="390525" cy="79375"/>
              </a:xfrm>
              <a:custGeom>
                <a:avLst/>
                <a:gdLst>
                  <a:gd name="T0" fmla="*/ 0 w 246"/>
                  <a:gd name="T1" fmla="*/ 50 h 50"/>
                  <a:gd name="T2" fmla="*/ 0 w 246"/>
                  <a:gd name="T3" fmla="*/ 0 h 50"/>
                  <a:gd name="T4" fmla="*/ 246 w 246"/>
                  <a:gd name="T5" fmla="*/ 0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46" h="50">
                    <a:moveTo>
                      <a:pt x="0" y="50"/>
                    </a:moveTo>
                    <a:lnTo>
                      <a:pt x="0" y="0"/>
                    </a:lnTo>
                    <a:lnTo>
                      <a:pt x="246" y="0"/>
                    </a:lnTo>
                  </a:path>
                </a:pathLst>
              </a:cu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88" name="Freeform 72">
                <a:extLst>
                  <a:ext uri="{FF2B5EF4-FFF2-40B4-BE49-F238E27FC236}">
                    <a16:creationId xmlns:a16="http://schemas.microsoft.com/office/drawing/2014/main" id="{08F171B6-8F5A-42DF-B82C-97C8BE766EE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320925" y="4849813"/>
                <a:ext cx="363538" cy="80963"/>
              </a:xfrm>
              <a:custGeom>
                <a:avLst/>
                <a:gdLst>
                  <a:gd name="T0" fmla="*/ 0 w 229"/>
                  <a:gd name="T1" fmla="*/ 0 h 51"/>
                  <a:gd name="T2" fmla="*/ 0 w 229"/>
                  <a:gd name="T3" fmla="*/ 51 h 51"/>
                  <a:gd name="T4" fmla="*/ 229 w 229"/>
                  <a:gd name="T5" fmla="*/ 51 h 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29" h="51">
                    <a:moveTo>
                      <a:pt x="0" y="0"/>
                    </a:moveTo>
                    <a:lnTo>
                      <a:pt x="0" y="51"/>
                    </a:lnTo>
                    <a:lnTo>
                      <a:pt x="229" y="51"/>
                    </a:lnTo>
                  </a:path>
                </a:pathLst>
              </a:cu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89" name="Freeform 73">
                <a:extLst>
                  <a:ext uri="{FF2B5EF4-FFF2-40B4-BE49-F238E27FC236}">
                    <a16:creationId xmlns:a16="http://schemas.microsoft.com/office/drawing/2014/main" id="{D35AC93F-1FFE-4A68-81BE-F1EAD910688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816100" y="4664075"/>
                <a:ext cx="504825" cy="182563"/>
              </a:xfrm>
              <a:custGeom>
                <a:avLst/>
                <a:gdLst>
                  <a:gd name="T0" fmla="*/ 0 w 318"/>
                  <a:gd name="T1" fmla="*/ 0 h 115"/>
                  <a:gd name="T2" fmla="*/ 0 w 318"/>
                  <a:gd name="T3" fmla="*/ 115 h 115"/>
                  <a:gd name="T4" fmla="*/ 318 w 318"/>
                  <a:gd name="T5" fmla="*/ 115 h 1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18" h="115">
                    <a:moveTo>
                      <a:pt x="0" y="0"/>
                    </a:moveTo>
                    <a:lnTo>
                      <a:pt x="0" y="115"/>
                    </a:lnTo>
                    <a:lnTo>
                      <a:pt x="318" y="115"/>
                    </a:lnTo>
                  </a:path>
                </a:pathLst>
              </a:cu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90" name="Freeform 74">
                <a:extLst>
                  <a:ext uri="{FF2B5EF4-FFF2-40B4-BE49-F238E27FC236}">
                    <a16:creationId xmlns:a16="http://schemas.microsoft.com/office/drawing/2014/main" id="{2525A21F-B2DF-4F90-B9CD-6C61122DDB1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28738" y="4660900"/>
                <a:ext cx="487363" cy="214313"/>
              </a:xfrm>
              <a:custGeom>
                <a:avLst/>
                <a:gdLst>
                  <a:gd name="T0" fmla="*/ 0 w 307"/>
                  <a:gd name="T1" fmla="*/ 135 h 135"/>
                  <a:gd name="T2" fmla="*/ 0 w 307"/>
                  <a:gd name="T3" fmla="*/ 0 h 135"/>
                  <a:gd name="T4" fmla="*/ 307 w 307"/>
                  <a:gd name="T5" fmla="*/ 0 h 1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07" h="135">
                    <a:moveTo>
                      <a:pt x="0" y="135"/>
                    </a:moveTo>
                    <a:lnTo>
                      <a:pt x="0" y="0"/>
                    </a:lnTo>
                    <a:lnTo>
                      <a:pt x="307" y="0"/>
                    </a:lnTo>
                  </a:path>
                </a:pathLst>
              </a:cu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92" name="Freeform 76">
                <a:extLst>
                  <a:ext uri="{FF2B5EF4-FFF2-40B4-BE49-F238E27FC236}">
                    <a16:creationId xmlns:a16="http://schemas.microsoft.com/office/drawing/2014/main" id="{BA7FCEB5-EF74-4D11-83F4-988BDEBA244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28738" y="4881563"/>
                <a:ext cx="644525" cy="214313"/>
              </a:xfrm>
              <a:custGeom>
                <a:avLst/>
                <a:gdLst>
                  <a:gd name="T0" fmla="*/ 0 w 406"/>
                  <a:gd name="T1" fmla="*/ 0 h 135"/>
                  <a:gd name="T2" fmla="*/ 0 w 406"/>
                  <a:gd name="T3" fmla="*/ 135 h 135"/>
                  <a:gd name="T4" fmla="*/ 406 w 406"/>
                  <a:gd name="T5" fmla="*/ 135 h 1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06" h="135">
                    <a:moveTo>
                      <a:pt x="0" y="0"/>
                    </a:moveTo>
                    <a:lnTo>
                      <a:pt x="0" y="135"/>
                    </a:lnTo>
                    <a:lnTo>
                      <a:pt x="406" y="135"/>
                    </a:lnTo>
                  </a:path>
                </a:pathLst>
              </a:cu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93" name="Freeform 77">
                <a:extLst>
                  <a:ext uri="{FF2B5EF4-FFF2-40B4-BE49-F238E27FC236}">
                    <a16:creationId xmlns:a16="http://schemas.microsoft.com/office/drawing/2014/main" id="{8621E641-627D-47C8-A223-216FD0F16E0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60413" y="4286250"/>
                <a:ext cx="568325" cy="592138"/>
              </a:xfrm>
              <a:custGeom>
                <a:avLst/>
                <a:gdLst>
                  <a:gd name="T0" fmla="*/ 0 w 358"/>
                  <a:gd name="T1" fmla="*/ 0 h 373"/>
                  <a:gd name="T2" fmla="*/ 0 w 358"/>
                  <a:gd name="T3" fmla="*/ 373 h 373"/>
                  <a:gd name="T4" fmla="*/ 358 w 358"/>
                  <a:gd name="T5" fmla="*/ 373 h 3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58" h="373">
                    <a:moveTo>
                      <a:pt x="0" y="0"/>
                    </a:moveTo>
                    <a:lnTo>
                      <a:pt x="0" y="373"/>
                    </a:lnTo>
                    <a:lnTo>
                      <a:pt x="358" y="373"/>
                    </a:lnTo>
                  </a:path>
                </a:pathLst>
              </a:cu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94" name="Freeform 78">
                <a:extLst>
                  <a:ext uri="{FF2B5EF4-FFF2-40B4-BE49-F238E27FC236}">
                    <a16:creationId xmlns:a16="http://schemas.microsoft.com/office/drawing/2014/main" id="{E68BD3F8-1DB2-4768-B071-EEDBC7C13D9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2725" y="4281488"/>
                <a:ext cx="547688" cy="527050"/>
              </a:xfrm>
              <a:custGeom>
                <a:avLst/>
                <a:gdLst>
                  <a:gd name="T0" fmla="*/ 0 w 345"/>
                  <a:gd name="T1" fmla="*/ 332 h 332"/>
                  <a:gd name="T2" fmla="*/ 0 w 345"/>
                  <a:gd name="T3" fmla="*/ 0 h 332"/>
                  <a:gd name="T4" fmla="*/ 345 w 345"/>
                  <a:gd name="T5" fmla="*/ 0 h 3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45" h="332">
                    <a:moveTo>
                      <a:pt x="0" y="332"/>
                    </a:moveTo>
                    <a:lnTo>
                      <a:pt x="0" y="0"/>
                    </a:lnTo>
                    <a:lnTo>
                      <a:pt x="345" y="0"/>
                    </a:lnTo>
                  </a:path>
                </a:pathLst>
              </a:cu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96" name="Freeform 80">
                <a:extLst>
                  <a:ext uri="{FF2B5EF4-FFF2-40B4-BE49-F238E27FC236}">
                    <a16:creationId xmlns:a16="http://schemas.microsoft.com/office/drawing/2014/main" id="{B3495E5A-0B98-4C03-8418-048B110E707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847850" y="5260975"/>
                <a:ext cx="74613" cy="80963"/>
              </a:xfrm>
              <a:custGeom>
                <a:avLst/>
                <a:gdLst>
                  <a:gd name="T0" fmla="*/ 0 w 47"/>
                  <a:gd name="T1" fmla="*/ 51 h 51"/>
                  <a:gd name="T2" fmla="*/ 0 w 47"/>
                  <a:gd name="T3" fmla="*/ 0 h 51"/>
                  <a:gd name="T4" fmla="*/ 47 w 47"/>
                  <a:gd name="T5" fmla="*/ 0 h 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7" h="51">
                    <a:moveTo>
                      <a:pt x="0" y="51"/>
                    </a:moveTo>
                    <a:lnTo>
                      <a:pt x="0" y="0"/>
                    </a:lnTo>
                    <a:lnTo>
                      <a:pt x="47" y="0"/>
                    </a:lnTo>
                  </a:path>
                </a:pathLst>
              </a:cu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98" name="Freeform 82">
                <a:extLst>
                  <a:ext uri="{FF2B5EF4-FFF2-40B4-BE49-F238E27FC236}">
                    <a16:creationId xmlns:a16="http://schemas.microsoft.com/office/drawing/2014/main" id="{994F8F13-CDB5-4FA1-9CDA-B6F32ACAFE3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847850" y="5348288"/>
                <a:ext cx="52388" cy="79375"/>
              </a:xfrm>
              <a:custGeom>
                <a:avLst/>
                <a:gdLst>
                  <a:gd name="T0" fmla="*/ 0 w 33"/>
                  <a:gd name="T1" fmla="*/ 0 h 50"/>
                  <a:gd name="T2" fmla="*/ 0 w 33"/>
                  <a:gd name="T3" fmla="*/ 50 h 50"/>
                  <a:gd name="T4" fmla="*/ 33 w 33"/>
                  <a:gd name="T5" fmla="*/ 50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3" h="50">
                    <a:moveTo>
                      <a:pt x="0" y="0"/>
                    </a:moveTo>
                    <a:lnTo>
                      <a:pt x="0" y="50"/>
                    </a:lnTo>
                    <a:lnTo>
                      <a:pt x="33" y="50"/>
                    </a:lnTo>
                  </a:path>
                </a:pathLst>
              </a:cu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99" name="Freeform 83">
                <a:extLst>
                  <a:ext uri="{FF2B5EF4-FFF2-40B4-BE49-F238E27FC236}">
                    <a16:creationId xmlns:a16="http://schemas.microsoft.com/office/drawing/2014/main" id="{97417862-3238-4B45-820F-CE0D3213614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2725" y="4816475"/>
                <a:ext cx="1635125" cy="528638"/>
              </a:xfrm>
              <a:custGeom>
                <a:avLst/>
                <a:gdLst>
                  <a:gd name="T0" fmla="*/ 0 w 1030"/>
                  <a:gd name="T1" fmla="*/ 0 h 333"/>
                  <a:gd name="T2" fmla="*/ 0 w 1030"/>
                  <a:gd name="T3" fmla="*/ 333 h 333"/>
                  <a:gd name="T4" fmla="*/ 1030 w 1030"/>
                  <a:gd name="T5" fmla="*/ 333 h 3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030" h="333">
                    <a:moveTo>
                      <a:pt x="0" y="0"/>
                    </a:moveTo>
                    <a:lnTo>
                      <a:pt x="0" y="333"/>
                    </a:lnTo>
                    <a:lnTo>
                      <a:pt x="1030" y="333"/>
                    </a:lnTo>
                  </a:path>
                </a:pathLst>
              </a:cu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00" name="Rectangle 84">
                <a:extLst>
                  <a:ext uri="{FF2B5EF4-FFF2-40B4-BE49-F238E27FC236}">
                    <a16:creationId xmlns:a16="http://schemas.microsoft.com/office/drawing/2014/main" id="{E872D4AA-C205-493A-B051-700A7DFF873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349500" y="4240213"/>
                <a:ext cx="120650" cy="11112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6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</a:rPr>
                  <a:t>99</a:t>
                </a:r>
                <a:endParaRPr kumimoji="0" lang="en-US" altLang="en-U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01" name="Rectangle 85">
                <a:extLst>
                  <a:ext uri="{FF2B5EF4-FFF2-40B4-BE49-F238E27FC236}">
                    <a16:creationId xmlns:a16="http://schemas.microsoft.com/office/drawing/2014/main" id="{3F2F8C87-AFF7-4521-A6CB-2AE52A7D896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251075" y="4364038"/>
                <a:ext cx="161925" cy="11112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6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</a:rPr>
                  <a:t>100</a:t>
                </a:r>
                <a:endParaRPr kumimoji="0" lang="en-US" altLang="en-U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02" name="Rectangle 86">
                <a:extLst>
                  <a:ext uri="{FF2B5EF4-FFF2-40B4-BE49-F238E27FC236}">
                    <a16:creationId xmlns:a16="http://schemas.microsoft.com/office/drawing/2014/main" id="{32BE5E52-47B8-44D5-AC1D-CE5F12E9574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165350" y="4867275"/>
                <a:ext cx="161925" cy="11112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6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</a:rPr>
                  <a:t>100</a:t>
                </a:r>
                <a:endParaRPr kumimoji="0" lang="en-US" altLang="en-U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03" name="Rectangle 87">
                <a:extLst>
                  <a:ext uri="{FF2B5EF4-FFF2-40B4-BE49-F238E27FC236}">
                    <a16:creationId xmlns:a16="http://schemas.microsoft.com/office/drawing/2014/main" id="{A898A42C-06DD-47E4-8840-1802F5F5CA6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660525" y="4551363"/>
                <a:ext cx="161925" cy="11112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6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</a:rPr>
                  <a:t>100</a:t>
                </a:r>
                <a:endParaRPr kumimoji="0" lang="en-US" altLang="en-U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04" name="Rectangle 88">
                <a:extLst>
                  <a:ext uri="{FF2B5EF4-FFF2-40B4-BE49-F238E27FC236}">
                    <a16:creationId xmlns:a16="http://schemas.microsoft.com/office/drawing/2014/main" id="{C9146467-31F1-49AA-B1E5-C4673BCE15A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173163" y="4899025"/>
                <a:ext cx="161925" cy="11112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6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</a:rPr>
                  <a:t>100</a:t>
                </a:r>
                <a:endParaRPr kumimoji="0" lang="en-US" altLang="en-U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05" name="Rectangle 89">
                <a:extLst>
                  <a:ext uri="{FF2B5EF4-FFF2-40B4-BE49-F238E27FC236}">
                    <a16:creationId xmlns:a16="http://schemas.microsoft.com/office/drawing/2014/main" id="{5026930D-42D7-41EC-A40C-5358435D9D6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692275" y="5364163"/>
                <a:ext cx="161925" cy="11112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6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</a:rPr>
                  <a:t>100</a:t>
                </a:r>
                <a:endParaRPr kumimoji="0" lang="en-US" altLang="en-U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06" name="Rectangle 90">
                <a:extLst>
                  <a:ext uri="{FF2B5EF4-FFF2-40B4-BE49-F238E27FC236}">
                    <a16:creationId xmlns:a16="http://schemas.microsoft.com/office/drawing/2014/main" id="{48FF28B0-5FB6-450C-8B77-949ECD6E573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397126" y="1357313"/>
                <a:ext cx="161925" cy="11112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6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</a:rPr>
                  <a:t>100</a:t>
                </a:r>
                <a:endParaRPr kumimoji="0" lang="en-US" altLang="en-U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07" name="Rectangle 91">
                <a:extLst>
                  <a:ext uri="{FF2B5EF4-FFF2-40B4-BE49-F238E27FC236}">
                    <a16:creationId xmlns:a16="http://schemas.microsoft.com/office/drawing/2014/main" id="{B65170FB-6E00-4634-9D93-D8EB6250E0A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390776" y="1512888"/>
                <a:ext cx="120650" cy="11112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6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</a:rPr>
                  <a:t>82</a:t>
                </a:r>
                <a:endParaRPr kumimoji="0" lang="en-US" altLang="en-U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08" name="Rectangle 92">
                <a:extLst>
                  <a:ext uri="{FF2B5EF4-FFF2-40B4-BE49-F238E27FC236}">
                    <a16:creationId xmlns:a16="http://schemas.microsoft.com/office/drawing/2014/main" id="{1D3ACDAE-1F88-4827-911D-6D89B30EFF2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627313" y="1917700"/>
                <a:ext cx="161925" cy="11112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6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</a:rPr>
                  <a:t>100</a:t>
                </a:r>
                <a:endParaRPr kumimoji="0" lang="en-US" altLang="en-U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09" name="Rectangle 93">
                <a:extLst>
                  <a:ext uri="{FF2B5EF4-FFF2-40B4-BE49-F238E27FC236}">
                    <a16:creationId xmlns:a16="http://schemas.microsoft.com/office/drawing/2014/main" id="{4E6A5C47-F086-4552-B495-2BD53D9F0C2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617788" y="2041525"/>
                <a:ext cx="120650" cy="11112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6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</a:rPr>
                  <a:t>99</a:t>
                </a:r>
                <a:endParaRPr kumimoji="0" lang="en-US" altLang="en-U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10" name="Rectangle 94">
                <a:extLst>
                  <a:ext uri="{FF2B5EF4-FFF2-40B4-BE49-F238E27FC236}">
                    <a16:creationId xmlns:a16="http://schemas.microsoft.com/office/drawing/2014/main" id="{FAF7FB3C-EF10-4785-BC40-F9CAB0AE357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543176" y="2316163"/>
                <a:ext cx="161925" cy="11112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6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</a:rPr>
                  <a:t>100</a:t>
                </a:r>
                <a:endParaRPr kumimoji="0" lang="en-US" altLang="en-U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11" name="Rectangle 95">
                <a:extLst>
                  <a:ext uri="{FF2B5EF4-FFF2-40B4-BE49-F238E27FC236}">
                    <a16:creationId xmlns:a16="http://schemas.microsoft.com/office/drawing/2014/main" id="{ACF52A71-C9A8-4F82-8BAA-F6C79264057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322513" y="1851025"/>
                <a:ext cx="161925" cy="11112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6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</a:rPr>
                  <a:t>100</a:t>
                </a:r>
                <a:endParaRPr kumimoji="0" lang="en-US" altLang="en-U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12" name="Rectangle 96">
                <a:extLst>
                  <a:ext uri="{FF2B5EF4-FFF2-40B4-BE49-F238E27FC236}">
                    <a16:creationId xmlns:a16="http://schemas.microsoft.com/office/drawing/2014/main" id="{15AAD25E-8ABC-45BC-8412-E64078FA88A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273300" y="2711450"/>
                <a:ext cx="161925" cy="11112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6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</a:rPr>
                  <a:t>100</a:t>
                </a:r>
                <a:endParaRPr kumimoji="0" lang="en-US" altLang="en-U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13" name="Rectangle 97">
                <a:extLst>
                  <a:ext uri="{FF2B5EF4-FFF2-40B4-BE49-F238E27FC236}">
                    <a16:creationId xmlns:a16="http://schemas.microsoft.com/office/drawing/2014/main" id="{98628A77-08E3-42F7-B439-A4144F95D4E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225675" y="2214563"/>
                <a:ext cx="120650" cy="11112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6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</a:rPr>
                  <a:t>92</a:t>
                </a:r>
                <a:endParaRPr kumimoji="0" lang="en-US" altLang="en-U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14" name="Rectangle 98">
                <a:extLst>
                  <a:ext uri="{FF2B5EF4-FFF2-40B4-BE49-F238E27FC236}">
                    <a16:creationId xmlns:a16="http://schemas.microsoft.com/office/drawing/2014/main" id="{0F48CE4C-1623-4BE1-86DC-1C735443315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152650" y="2522538"/>
                <a:ext cx="161925" cy="11112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6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</a:rPr>
                  <a:t>100</a:t>
                </a:r>
                <a:endParaRPr kumimoji="0" lang="en-US" altLang="en-U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15" name="Rectangle 99">
                <a:extLst>
                  <a:ext uri="{FF2B5EF4-FFF2-40B4-BE49-F238E27FC236}">
                    <a16:creationId xmlns:a16="http://schemas.microsoft.com/office/drawing/2014/main" id="{38DA90F9-0A9E-4052-B8CE-F265BC45B5C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606550" y="2959100"/>
                <a:ext cx="161925" cy="11112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6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</a:rPr>
                  <a:t>100</a:t>
                </a:r>
                <a:endParaRPr kumimoji="0" lang="en-US" altLang="en-U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16" name="Rectangle 100">
                <a:extLst>
                  <a:ext uri="{FF2B5EF4-FFF2-40B4-BE49-F238E27FC236}">
                    <a16:creationId xmlns:a16="http://schemas.microsoft.com/office/drawing/2014/main" id="{1ACE558C-D39F-41B9-AF4E-9D680A4E371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917700" y="3409950"/>
                <a:ext cx="161925" cy="11112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6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</a:rPr>
                  <a:t>100</a:t>
                </a:r>
                <a:endParaRPr kumimoji="0" lang="en-US" altLang="en-U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17" name="Rectangle 101">
                <a:extLst>
                  <a:ext uri="{FF2B5EF4-FFF2-40B4-BE49-F238E27FC236}">
                    <a16:creationId xmlns:a16="http://schemas.microsoft.com/office/drawing/2014/main" id="{DF6D46F7-7DB7-46FA-B43C-454123DA611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779588" y="3663950"/>
                <a:ext cx="161925" cy="11112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6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</a:rPr>
                  <a:t>100</a:t>
                </a:r>
                <a:endParaRPr kumimoji="0" lang="en-US" altLang="en-U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18" name="Rectangle 102">
                <a:extLst>
                  <a:ext uri="{FF2B5EF4-FFF2-40B4-BE49-F238E27FC236}">
                    <a16:creationId xmlns:a16="http://schemas.microsoft.com/office/drawing/2014/main" id="{5805FE58-5545-4BFF-A327-95B7DD8D867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263650" y="3246438"/>
                <a:ext cx="161925" cy="11112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6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</a:rPr>
                  <a:t>100</a:t>
                </a:r>
                <a:endParaRPr kumimoji="0" lang="en-US" altLang="en-U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19" name="Rectangle 103">
                <a:extLst>
                  <a:ext uri="{FF2B5EF4-FFF2-40B4-BE49-F238E27FC236}">
                    <a16:creationId xmlns:a16="http://schemas.microsoft.com/office/drawing/2014/main" id="{A4C390CF-919D-4B27-9905-11C6346CDD3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106488" y="3576638"/>
                <a:ext cx="161925" cy="11112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6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</a:rPr>
                  <a:t>100</a:t>
                </a:r>
                <a:endParaRPr kumimoji="0" lang="en-US" altLang="en-U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20" name="Rectangle 104">
                <a:extLst>
                  <a:ext uri="{FF2B5EF4-FFF2-40B4-BE49-F238E27FC236}">
                    <a16:creationId xmlns:a16="http://schemas.microsoft.com/office/drawing/2014/main" id="{11F7755D-79EE-413D-97CB-11EAAC54184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760538" y="4038600"/>
                <a:ext cx="161925" cy="11112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6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</a:rPr>
                  <a:t>100</a:t>
                </a:r>
                <a:endParaRPr kumimoji="0" lang="en-US" altLang="en-U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21" name="Line 105">
                <a:extLst>
                  <a:ext uri="{FF2B5EF4-FFF2-40B4-BE49-F238E27FC236}">
                    <a16:creationId xmlns:a16="http://schemas.microsoft.com/office/drawing/2014/main" id="{69489EA6-27AF-46D4-89FF-72B59F891E0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57213" y="5692775"/>
                <a:ext cx="336550" cy="0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22" name="Line 106">
                <a:extLst>
                  <a:ext uri="{FF2B5EF4-FFF2-40B4-BE49-F238E27FC236}">
                    <a16:creationId xmlns:a16="http://schemas.microsoft.com/office/drawing/2014/main" id="{00153A71-5EF1-4DDF-A8B8-07F50B98405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57213" y="5664200"/>
                <a:ext cx="0" cy="55563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23" name="Line 107">
                <a:extLst>
                  <a:ext uri="{FF2B5EF4-FFF2-40B4-BE49-F238E27FC236}">
                    <a16:creationId xmlns:a16="http://schemas.microsoft.com/office/drawing/2014/main" id="{016D73E0-40DE-42ED-8C86-42BAED177D9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893763" y="5664200"/>
                <a:ext cx="0" cy="55563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24" name="Rectangle 108">
                <a:extLst>
                  <a:ext uri="{FF2B5EF4-FFF2-40B4-BE49-F238E27FC236}">
                    <a16:creationId xmlns:a16="http://schemas.microsoft.com/office/drawing/2014/main" id="{0CA79391-D6C6-432D-9AD1-1524C9690B2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52463" y="5719763"/>
                <a:ext cx="180975" cy="11112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6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</a:rPr>
                  <a:t>0.05</a:t>
                </a:r>
                <a:endParaRPr kumimoji="0" lang="en-US" altLang="en-U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</p:grpSp>
        <p:sp>
          <p:nvSpPr>
            <p:cNvPr id="63" name="Rectangle 62">
              <a:extLst>
                <a:ext uri="{FF2B5EF4-FFF2-40B4-BE49-F238E27FC236}">
                  <a16:creationId xmlns:a16="http://schemas.microsoft.com/office/drawing/2014/main" id="{E8DC9CBC-3C2C-4E50-9026-69E8086642D5}"/>
                </a:ext>
              </a:extLst>
            </p:cNvPr>
            <p:cNvSpPr/>
            <p:nvPr/>
          </p:nvSpPr>
          <p:spPr>
            <a:xfrm>
              <a:off x="2113160" y="3680991"/>
              <a:ext cx="1188720" cy="182880"/>
            </a:xfrm>
            <a:prstGeom prst="rect">
              <a:avLst/>
            </a:prstGeom>
            <a:noFill/>
            <a:ln w="22225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30" name="Rectangle 129">
              <a:extLst>
                <a:ext uri="{FF2B5EF4-FFF2-40B4-BE49-F238E27FC236}">
                  <a16:creationId xmlns:a16="http://schemas.microsoft.com/office/drawing/2014/main" id="{CDBD501C-CB40-457C-83E7-C95AF5D16E1B}"/>
                </a:ext>
              </a:extLst>
            </p:cNvPr>
            <p:cNvSpPr/>
            <p:nvPr/>
          </p:nvSpPr>
          <p:spPr>
            <a:xfrm>
              <a:off x="2662784" y="4499206"/>
              <a:ext cx="1554480" cy="185086"/>
            </a:xfrm>
            <a:prstGeom prst="rect">
              <a:avLst/>
            </a:prstGeom>
            <a:noFill/>
            <a:ln w="22225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259" name="TextBox 258">
            <a:extLst>
              <a:ext uri="{FF2B5EF4-FFF2-40B4-BE49-F238E27FC236}">
                <a16:creationId xmlns:a16="http://schemas.microsoft.com/office/drawing/2014/main" id="{5464B50B-8BB1-4AF5-AABC-90E25DEBE550}"/>
              </a:ext>
            </a:extLst>
          </p:cNvPr>
          <p:cNvSpPr txBox="1"/>
          <p:nvPr/>
        </p:nvSpPr>
        <p:spPr>
          <a:xfrm>
            <a:off x="7332709" y="8507"/>
            <a:ext cx="25620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Additional file 2 Figure 3</a:t>
            </a: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DBAC3374-1CCE-42C2-8C15-423407EF6DB4}"/>
              </a:ext>
            </a:extLst>
          </p:cNvPr>
          <p:cNvSpPr txBox="1"/>
          <p:nvPr/>
        </p:nvSpPr>
        <p:spPr>
          <a:xfrm>
            <a:off x="6126976" y="2161634"/>
            <a:ext cx="54749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1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MS PGothic" pitchFamily="34" charset="-128"/>
                <a:cs typeface="Arial" panose="020B0604020202020204" pitchFamily="34" charset="0"/>
              </a:rPr>
              <a:t>PKS</a:t>
            </a: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8F7F15C8-CB83-4A1F-B410-21613AD3C95A}"/>
              </a:ext>
            </a:extLst>
          </p:cNvPr>
          <p:cNvSpPr txBox="1"/>
          <p:nvPr/>
        </p:nvSpPr>
        <p:spPr>
          <a:xfrm>
            <a:off x="6654361" y="2162450"/>
            <a:ext cx="65986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1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MS PGothic" pitchFamily="34" charset="-128"/>
                <a:cs typeface="Arial" panose="020B0604020202020204" pitchFamily="34" charset="0"/>
              </a:rPr>
              <a:t>AT</a:t>
            </a:r>
          </a:p>
        </p:txBody>
      </p:sp>
      <p:sp>
        <p:nvSpPr>
          <p:cNvPr id="101" name="TextBox 100">
            <a:extLst>
              <a:ext uri="{FF2B5EF4-FFF2-40B4-BE49-F238E27FC236}">
                <a16:creationId xmlns:a16="http://schemas.microsoft.com/office/drawing/2014/main" id="{B6D26202-5F96-4363-B98F-E5FB9F059679}"/>
              </a:ext>
            </a:extLst>
          </p:cNvPr>
          <p:cNvSpPr txBox="1"/>
          <p:nvPr/>
        </p:nvSpPr>
        <p:spPr>
          <a:xfrm>
            <a:off x="8261882" y="2167379"/>
            <a:ext cx="48457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1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MS PGothic" pitchFamily="34" charset="-128"/>
                <a:cs typeface="Arial" panose="020B0604020202020204" pitchFamily="34" charset="0"/>
              </a:rPr>
              <a:t>SDR</a:t>
            </a:r>
          </a:p>
        </p:txBody>
      </p:sp>
      <p:sp>
        <p:nvSpPr>
          <p:cNvPr id="260" name="TextBox 259">
            <a:extLst>
              <a:ext uri="{FF2B5EF4-FFF2-40B4-BE49-F238E27FC236}">
                <a16:creationId xmlns:a16="http://schemas.microsoft.com/office/drawing/2014/main" id="{82D85FF3-B8E9-4DDD-806E-43E10DE79324}"/>
              </a:ext>
            </a:extLst>
          </p:cNvPr>
          <p:cNvSpPr txBox="1"/>
          <p:nvPr/>
        </p:nvSpPr>
        <p:spPr>
          <a:xfrm>
            <a:off x="7213894" y="2194041"/>
            <a:ext cx="48457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800" b="1" i="1" kern="0" dirty="0">
                <a:latin typeface="Arial" panose="020B0604020202020204" pitchFamily="34" charset="0"/>
                <a:ea typeface="MS PGothic" pitchFamily="34" charset="-128"/>
                <a:cs typeface="Arial" panose="020B0604020202020204" pitchFamily="34" charset="0"/>
              </a:rPr>
              <a:t>TF</a:t>
            </a:r>
          </a:p>
        </p:txBody>
      </p:sp>
      <p:sp>
        <p:nvSpPr>
          <p:cNvPr id="261" name="TextBox 260">
            <a:extLst>
              <a:ext uri="{FF2B5EF4-FFF2-40B4-BE49-F238E27FC236}">
                <a16:creationId xmlns:a16="http://schemas.microsoft.com/office/drawing/2014/main" id="{D253C775-53CC-4ED8-8779-356E28DD9AEF}"/>
              </a:ext>
            </a:extLst>
          </p:cNvPr>
          <p:cNvSpPr txBox="1"/>
          <p:nvPr/>
        </p:nvSpPr>
        <p:spPr>
          <a:xfrm>
            <a:off x="7763561" y="2181867"/>
            <a:ext cx="48457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800" b="1" i="1" kern="0" dirty="0">
                <a:latin typeface="Arial" panose="020B0604020202020204" pitchFamily="34" charset="0"/>
                <a:ea typeface="MS PGothic" pitchFamily="34" charset="-128"/>
                <a:cs typeface="Arial" panose="020B0604020202020204" pitchFamily="34" charset="0"/>
              </a:rPr>
              <a:t>PSP1</a:t>
            </a:r>
          </a:p>
        </p:txBody>
      </p:sp>
      <p:sp>
        <p:nvSpPr>
          <p:cNvPr id="117" name="TextBox 116">
            <a:extLst>
              <a:ext uri="{FF2B5EF4-FFF2-40B4-BE49-F238E27FC236}">
                <a16:creationId xmlns:a16="http://schemas.microsoft.com/office/drawing/2014/main" id="{D46403F6-5356-4ADB-B878-1890F35CFA10}"/>
              </a:ext>
            </a:extLst>
          </p:cNvPr>
          <p:cNvSpPr txBox="1"/>
          <p:nvPr/>
        </p:nvSpPr>
        <p:spPr>
          <a:xfrm>
            <a:off x="6250423" y="1537120"/>
            <a:ext cx="52800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1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MS PGothic" pitchFamily="34" charset="-128"/>
                <a:cs typeface="Arial" panose="020B0604020202020204" pitchFamily="34" charset="0"/>
              </a:rPr>
              <a:t>PKS</a:t>
            </a:r>
          </a:p>
        </p:txBody>
      </p:sp>
      <p:sp>
        <p:nvSpPr>
          <p:cNvPr id="118" name="TextBox 117">
            <a:extLst>
              <a:ext uri="{FF2B5EF4-FFF2-40B4-BE49-F238E27FC236}">
                <a16:creationId xmlns:a16="http://schemas.microsoft.com/office/drawing/2014/main" id="{9AC0766E-991E-44B9-9D7E-D53862733971}"/>
              </a:ext>
            </a:extLst>
          </p:cNvPr>
          <p:cNvSpPr txBox="1"/>
          <p:nvPr/>
        </p:nvSpPr>
        <p:spPr>
          <a:xfrm>
            <a:off x="6779774" y="1538019"/>
            <a:ext cx="68545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1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MS PGothic" pitchFamily="34" charset="-128"/>
                <a:cs typeface="Arial" panose="020B0604020202020204" pitchFamily="34" charset="0"/>
              </a:rPr>
              <a:t>AT</a:t>
            </a:r>
          </a:p>
        </p:txBody>
      </p:sp>
      <p:sp>
        <p:nvSpPr>
          <p:cNvPr id="119" name="TextBox 118">
            <a:extLst>
              <a:ext uri="{FF2B5EF4-FFF2-40B4-BE49-F238E27FC236}">
                <a16:creationId xmlns:a16="http://schemas.microsoft.com/office/drawing/2014/main" id="{02872BB1-7BA5-442F-9141-A04B6AE5DB77}"/>
              </a:ext>
            </a:extLst>
          </p:cNvPr>
          <p:cNvSpPr txBox="1"/>
          <p:nvPr/>
        </p:nvSpPr>
        <p:spPr>
          <a:xfrm>
            <a:off x="8408676" y="1544096"/>
            <a:ext cx="52962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1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MS PGothic" pitchFamily="34" charset="-128"/>
                <a:cs typeface="Arial" panose="020B0604020202020204" pitchFamily="34" charset="0"/>
              </a:rPr>
              <a:t>SDR</a:t>
            </a:r>
          </a:p>
        </p:txBody>
      </p:sp>
      <p:sp>
        <p:nvSpPr>
          <p:cNvPr id="262" name="TextBox 261">
            <a:extLst>
              <a:ext uri="{FF2B5EF4-FFF2-40B4-BE49-F238E27FC236}">
                <a16:creationId xmlns:a16="http://schemas.microsoft.com/office/drawing/2014/main" id="{7C5504DB-ED53-439E-A6F1-1CA04E0901AD}"/>
              </a:ext>
            </a:extLst>
          </p:cNvPr>
          <p:cNvSpPr txBox="1"/>
          <p:nvPr/>
        </p:nvSpPr>
        <p:spPr>
          <a:xfrm>
            <a:off x="7378906" y="1554237"/>
            <a:ext cx="50336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800" b="1" i="1" kern="0" dirty="0">
                <a:latin typeface="Arial" panose="020B0604020202020204" pitchFamily="34" charset="0"/>
                <a:ea typeface="MS PGothic" pitchFamily="34" charset="-128"/>
                <a:cs typeface="Arial" panose="020B0604020202020204" pitchFamily="34" charset="0"/>
              </a:rPr>
              <a:t>TF</a:t>
            </a:r>
          </a:p>
        </p:txBody>
      </p:sp>
      <p:sp>
        <p:nvSpPr>
          <p:cNvPr id="263" name="TextBox 262">
            <a:extLst>
              <a:ext uri="{FF2B5EF4-FFF2-40B4-BE49-F238E27FC236}">
                <a16:creationId xmlns:a16="http://schemas.microsoft.com/office/drawing/2014/main" id="{B0C43C10-BCB7-441C-A434-F2E718CCEF4F}"/>
              </a:ext>
            </a:extLst>
          </p:cNvPr>
          <p:cNvSpPr txBox="1"/>
          <p:nvPr/>
        </p:nvSpPr>
        <p:spPr>
          <a:xfrm>
            <a:off x="7872194" y="1576610"/>
            <a:ext cx="50336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800" b="1" i="1" kern="0" dirty="0">
                <a:latin typeface="Arial" panose="020B0604020202020204" pitchFamily="34" charset="0"/>
                <a:ea typeface="MS PGothic" pitchFamily="34" charset="-128"/>
                <a:cs typeface="Arial" panose="020B0604020202020204" pitchFamily="34" charset="0"/>
              </a:rPr>
              <a:t>PSP1</a:t>
            </a:r>
          </a:p>
        </p:txBody>
      </p:sp>
      <p:sp>
        <p:nvSpPr>
          <p:cNvPr id="162" name="TextBox 161">
            <a:extLst>
              <a:ext uri="{FF2B5EF4-FFF2-40B4-BE49-F238E27FC236}">
                <a16:creationId xmlns:a16="http://schemas.microsoft.com/office/drawing/2014/main" id="{2964C2D7-AE4D-4229-A48C-4FB64EC8A2E8}"/>
              </a:ext>
            </a:extLst>
          </p:cNvPr>
          <p:cNvSpPr txBox="1"/>
          <p:nvPr/>
        </p:nvSpPr>
        <p:spPr>
          <a:xfrm>
            <a:off x="7113926" y="2593143"/>
            <a:ext cx="278048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400" b="1" i="1" dirty="0">
                <a:solidFill>
                  <a:srgbClr val="000000"/>
                </a:solidFill>
                <a:ea typeface="MS PGothic" pitchFamily="34" charset="-128"/>
              </a:rPr>
              <a:t>F. </a:t>
            </a:r>
            <a:r>
              <a:rPr lang="en-US" sz="1400" b="1" i="1" dirty="0" err="1">
                <a:solidFill>
                  <a:srgbClr val="000000"/>
                </a:solidFill>
                <a:ea typeface="MS PGothic" pitchFamily="34" charset="-128"/>
              </a:rPr>
              <a:t>avenaceum</a:t>
            </a:r>
            <a:r>
              <a:rPr lang="en-US" sz="1400" b="1" i="1" dirty="0">
                <a:solidFill>
                  <a:srgbClr val="000000"/>
                </a:solidFill>
                <a:ea typeface="MS PGothic" pitchFamily="34" charset="-128"/>
              </a:rPr>
              <a:t> </a:t>
            </a:r>
            <a:r>
              <a:rPr lang="en-US" sz="1400" b="1" dirty="0">
                <a:solidFill>
                  <a:srgbClr val="000000"/>
                </a:solidFill>
                <a:ea typeface="MS PGothic" pitchFamily="34" charset="-128"/>
              </a:rPr>
              <a:t>Fa05001 (FAVG1)</a:t>
            </a:r>
          </a:p>
        </p:txBody>
      </p:sp>
      <p:sp>
        <p:nvSpPr>
          <p:cNvPr id="163" name="TextBox 162">
            <a:extLst>
              <a:ext uri="{FF2B5EF4-FFF2-40B4-BE49-F238E27FC236}">
                <a16:creationId xmlns:a16="http://schemas.microsoft.com/office/drawing/2014/main" id="{456EFCA1-71A6-4107-9201-54B095D4EE71}"/>
              </a:ext>
            </a:extLst>
          </p:cNvPr>
          <p:cNvSpPr txBox="1"/>
          <p:nvPr/>
        </p:nvSpPr>
        <p:spPr>
          <a:xfrm>
            <a:off x="7544666" y="1046368"/>
            <a:ext cx="226511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400" b="1" i="1" dirty="0">
                <a:solidFill>
                  <a:srgbClr val="000000"/>
                </a:solidFill>
                <a:ea typeface="MS PGothic" pitchFamily="34" charset="-128"/>
              </a:rPr>
              <a:t>F. </a:t>
            </a:r>
            <a:r>
              <a:rPr lang="en-US" sz="1400" b="1" i="1" dirty="0" err="1">
                <a:solidFill>
                  <a:srgbClr val="000000"/>
                </a:solidFill>
                <a:ea typeface="MS PGothic" pitchFamily="34" charset="-128"/>
              </a:rPr>
              <a:t>babinda</a:t>
            </a:r>
            <a:r>
              <a:rPr lang="en-US" sz="1400" b="1" i="1" dirty="0">
                <a:solidFill>
                  <a:srgbClr val="000000"/>
                </a:solidFill>
                <a:ea typeface="MS PGothic" pitchFamily="34" charset="-128"/>
              </a:rPr>
              <a:t> </a:t>
            </a:r>
            <a:r>
              <a:rPr lang="en-US" sz="1400" b="1" dirty="0">
                <a:solidFill>
                  <a:srgbClr val="000000"/>
                </a:solidFill>
                <a:ea typeface="MS PGothic" pitchFamily="34" charset="-128"/>
              </a:rPr>
              <a:t>25539</a:t>
            </a:r>
            <a:r>
              <a:rPr lang="en-US" sz="1400" b="1" i="1" dirty="0">
                <a:solidFill>
                  <a:srgbClr val="000000"/>
                </a:solidFill>
                <a:ea typeface="MS PGothic" pitchFamily="34" charset="-128"/>
              </a:rPr>
              <a:t> </a:t>
            </a:r>
            <a:r>
              <a:rPr lang="en-US" sz="1400" b="1" dirty="0">
                <a:solidFill>
                  <a:srgbClr val="000000"/>
                </a:solidFill>
                <a:ea typeface="MS PGothic" pitchFamily="34" charset="-128"/>
              </a:rPr>
              <a:t>(FBABI)</a:t>
            </a:r>
          </a:p>
        </p:txBody>
      </p:sp>
    </p:spTree>
    <p:extLst>
      <p:ext uri="{BB962C8B-B14F-4D97-AF65-F5344CB8AC3E}">
        <p14:creationId xmlns:p14="http://schemas.microsoft.com/office/powerpoint/2010/main" val="11272465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rapezoid 2">
            <a:extLst>
              <a:ext uri="{FF2B5EF4-FFF2-40B4-BE49-F238E27FC236}">
                <a16:creationId xmlns:a16="http://schemas.microsoft.com/office/drawing/2014/main" id="{04B80700-E5B0-4206-A203-3E1CDB9B8744}"/>
              </a:ext>
            </a:extLst>
          </p:cNvPr>
          <p:cNvSpPr/>
          <p:nvPr/>
        </p:nvSpPr>
        <p:spPr>
          <a:xfrm rot="10800000">
            <a:off x="3973913" y="1870871"/>
            <a:ext cx="5789327" cy="752146"/>
          </a:xfrm>
          <a:prstGeom prst="trapezoid">
            <a:avLst/>
          </a:prstGeom>
          <a:solidFill>
            <a:schemeClr val="bg1">
              <a:lumMod val="85000"/>
            </a:scheme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endParaRPr lang="en-US" sz="2674" kern="0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217" name="Text Box 22"/>
          <p:cNvSpPr txBox="1">
            <a:spLocks noChangeArrowheads="1"/>
          </p:cNvSpPr>
          <p:nvPr/>
        </p:nvSpPr>
        <p:spPr bwMode="auto">
          <a:xfrm>
            <a:off x="5323996" y="3844576"/>
            <a:ext cx="4532071" cy="26314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1100" b="1" i="1" dirty="0"/>
              <a:t>FUM21        TF           </a:t>
            </a:r>
            <a:r>
              <a:rPr lang="en-US" sz="1100" b="1" dirty="0" err="1"/>
              <a:t>fumonisin</a:t>
            </a:r>
            <a:r>
              <a:rPr lang="en-US" sz="1100" b="1" dirty="0"/>
              <a:t> biosynthetic transcription factor</a:t>
            </a:r>
          </a:p>
          <a:p>
            <a:r>
              <a:rPr lang="en-US" sz="1100" b="1" i="1" dirty="0">
                <a:solidFill>
                  <a:srgbClr val="C00000"/>
                </a:solidFill>
              </a:rPr>
              <a:t>FUM1           PKS        </a:t>
            </a:r>
            <a:r>
              <a:rPr lang="en-US" sz="1100" b="1" dirty="0">
                <a:solidFill>
                  <a:srgbClr val="C00000"/>
                </a:solidFill>
              </a:rPr>
              <a:t>polyketide synthase</a:t>
            </a:r>
          </a:p>
          <a:p>
            <a:r>
              <a:rPr lang="en-US" sz="1100" b="1" i="1" dirty="0"/>
              <a:t>FUM6           CPM      </a:t>
            </a:r>
            <a:r>
              <a:rPr lang="en-US" sz="1100" b="1" dirty="0"/>
              <a:t>cytochrome P450 </a:t>
            </a:r>
          </a:p>
          <a:p>
            <a:r>
              <a:rPr lang="en-US" sz="1100" b="1" i="1" dirty="0"/>
              <a:t>FUM7            DR         </a:t>
            </a:r>
            <a:r>
              <a:rPr lang="en-US" sz="1100" b="1" dirty="0" err="1"/>
              <a:t>fumonisin</a:t>
            </a:r>
            <a:r>
              <a:rPr lang="en-US" sz="1100" b="1" dirty="0"/>
              <a:t> biosynthetic dehydrogenase</a:t>
            </a:r>
          </a:p>
          <a:p>
            <a:r>
              <a:rPr lang="en-US" sz="1100" b="1" i="1" dirty="0">
                <a:solidFill>
                  <a:srgbClr val="C00000"/>
                </a:solidFill>
              </a:rPr>
              <a:t>FUM8</a:t>
            </a:r>
            <a:r>
              <a:rPr lang="en-US" sz="1100" b="1" dirty="0">
                <a:solidFill>
                  <a:srgbClr val="C00000"/>
                </a:solidFill>
              </a:rPr>
              <a:t>            </a:t>
            </a:r>
            <a:r>
              <a:rPr lang="en-US" sz="1100" b="1" i="1" dirty="0">
                <a:solidFill>
                  <a:srgbClr val="C00000"/>
                </a:solidFill>
              </a:rPr>
              <a:t>AT         </a:t>
            </a:r>
            <a:r>
              <a:rPr lang="en-US" sz="1100" b="1" dirty="0" err="1">
                <a:solidFill>
                  <a:srgbClr val="C00000"/>
                </a:solidFill>
              </a:rPr>
              <a:t>fumonisin</a:t>
            </a:r>
            <a:r>
              <a:rPr lang="en-US" sz="1100" b="1" dirty="0">
                <a:solidFill>
                  <a:srgbClr val="C00000"/>
                </a:solidFill>
              </a:rPr>
              <a:t> biosynthetic alpha-</a:t>
            </a:r>
            <a:r>
              <a:rPr lang="en-US" sz="1100" b="1" dirty="0" err="1">
                <a:solidFill>
                  <a:srgbClr val="C00000"/>
                </a:solidFill>
              </a:rPr>
              <a:t>oxoamine</a:t>
            </a:r>
            <a:r>
              <a:rPr lang="en-US" sz="1100" b="1" dirty="0">
                <a:solidFill>
                  <a:srgbClr val="C00000"/>
                </a:solidFill>
              </a:rPr>
              <a:t> synthase</a:t>
            </a:r>
          </a:p>
          <a:p>
            <a:r>
              <a:rPr lang="en-US" sz="1100" b="1" i="1" dirty="0"/>
              <a:t>FUM3</a:t>
            </a:r>
            <a:r>
              <a:rPr lang="en-US" sz="1100" b="1" dirty="0"/>
              <a:t>            C5	        </a:t>
            </a:r>
            <a:r>
              <a:rPr lang="en-US" sz="1100" b="1" dirty="0" err="1"/>
              <a:t>fumonisin</a:t>
            </a:r>
            <a:r>
              <a:rPr lang="en-US" sz="1100" b="1" dirty="0"/>
              <a:t> C-5 hydroxylase</a:t>
            </a:r>
          </a:p>
          <a:p>
            <a:r>
              <a:rPr lang="en-US" sz="1100" b="1" i="1" dirty="0"/>
              <a:t>FUM10</a:t>
            </a:r>
            <a:r>
              <a:rPr lang="en-US" sz="1100" b="1" dirty="0"/>
              <a:t>          acyl       </a:t>
            </a:r>
            <a:r>
              <a:rPr lang="en-US" sz="1100" b="1" dirty="0" err="1"/>
              <a:t>fumonisin</a:t>
            </a:r>
            <a:r>
              <a:rPr lang="en-US" sz="1100" b="1" dirty="0"/>
              <a:t> acyl-synthase</a:t>
            </a:r>
          </a:p>
          <a:p>
            <a:r>
              <a:rPr lang="en-US" sz="1100" b="1" i="1" dirty="0"/>
              <a:t>FUM11</a:t>
            </a:r>
            <a:r>
              <a:rPr lang="en-US" sz="1100" b="1" dirty="0"/>
              <a:t>          TP         </a:t>
            </a:r>
            <a:r>
              <a:rPr lang="en-US" sz="1100" b="1" dirty="0" err="1"/>
              <a:t>fumonisin</a:t>
            </a:r>
            <a:r>
              <a:rPr lang="en-US" sz="1100" b="1" dirty="0"/>
              <a:t> cluster-tricarboxylate transporter</a:t>
            </a:r>
          </a:p>
          <a:p>
            <a:r>
              <a:rPr lang="en-US" sz="1100" b="1" i="1" dirty="0"/>
              <a:t>FUM2            CPM      </a:t>
            </a:r>
            <a:r>
              <a:rPr lang="en-US" sz="1100" b="1" dirty="0"/>
              <a:t>cytochrome P450</a:t>
            </a:r>
          </a:p>
          <a:p>
            <a:r>
              <a:rPr lang="en-US" sz="1100" b="1" i="1" dirty="0">
                <a:solidFill>
                  <a:srgbClr val="C00000"/>
                </a:solidFill>
              </a:rPr>
              <a:t>FUM13</a:t>
            </a:r>
            <a:r>
              <a:rPr lang="en-US" sz="1100" b="1" dirty="0">
                <a:solidFill>
                  <a:srgbClr val="C00000"/>
                </a:solidFill>
              </a:rPr>
              <a:t>          </a:t>
            </a:r>
            <a:r>
              <a:rPr lang="en-US" sz="1100" b="1" i="1" dirty="0">
                <a:solidFill>
                  <a:srgbClr val="C00000"/>
                </a:solidFill>
              </a:rPr>
              <a:t>SDR       </a:t>
            </a:r>
            <a:r>
              <a:rPr lang="en-US" sz="1100" b="1" dirty="0" err="1">
                <a:solidFill>
                  <a:srgbClr val="C00000"/>
                </a:solidFill>
              </a:rPr>
              <a:t>fumonisin</a:t>
            </a:r>
            <a:r>
              <a:rPr lang="en-US" sz="1100" b="1" dirty="0">
                <a:solidFill>
                  <a:srgbClr val="C00000"/>
                </a:solidFill>
              </a:rPr>
              <a:t> 3-keto reductase</a:t>
            </a:r>
          </a:p>
          <a:p>
            <a:r>
              <a:rPr lang="en-US" sz="1100" b="1" i="1" dirty="0"/>
              <a:t>FUM14          NRPS     </a:t>
            </a:r>
            <a:r>
              <a:rPr lang="en-US" sz="1100" b="1" dirty="0" err="1"/>
              <a:t>nonribosomal</a:t>
            </a:r>
            <a:r>
              <a:rPr lang="en-US" sz="1100" b="1" dirty="0"/>
              <a:t> peptide synthase</a:t>
            </a:r>
          </a:p>
          <a:p>
            <a:r>
              <a:rPr lang="en-US" sz="1100" b="1" i="1" dirty="0"/>
              <a:t>FUM15</a:t>
            </a:r>
            <a:r>
              <a:rPr lang="en-US" sz="1100" b="1" dirty="0"/>
              <a:t>          MOX     cytochrome P450 monooxygenase</a:t>
            </a:r>
          </a:p>
          <a:p>
            <a:r>
              <a:rPr lang="en-US" sz="1100" b="1" i="1" dirty="0"/>
              <a:t>FUM16</a:t>
            </a:r>
            <a:r>
              <a:rPr lang="en-US" sz="1100" b="1" dirty="0"/>
              <a:t>          </a:t>
            </a:r>
            <a:r>
              <a:rPr lang="en-US" sz="1100" b="1" dirty="0" err="1"/>
              <a:t>Syn</a:t>
            </a:r>
            <a:r>
              <a:rPr lang="en-US" sz="1100" b="1" dirty="0"/>
              <a:t>        </a:t>
            </a:r>
            <a:r>
              <a:rPr lang="en-US" sz="1100" b="1" dirty="0" err="1"/>
              <a:t>fumonisin</a:t>
            </a:r>
            <a:r>
              <a:rPr lang="en-US" sz="1100" b="1" dirty="0"/>
              <a:t> cluster-fatty acyl-synthase</a:t>
            </a:r>
          </a:p>
          <a:p>
            <a:r>
              <a:rPr lang="en-US" sz="1100" b="1" i="1" dirty="0"/>
              <a:t>FUM17/18    </a:t>
            </a:r>
            <a:r>
              <a:rPr lang="en-US" sz="1100" b="1" dirty="0"/>
              <a:t>LVF        </a:t>
            </a:r>
            <a:r>
              <a:rPr lang="en-US" sz="1100" b="1" dirty="0" err="1"/>
              <a:t>fumonisin</a:t>
            </a:r>
            <a:r>
              <a:rPr lang="en-US" sz="1100" b="1" dirty="0"/>
              <a:t> cluster-longevity assurance factor</a:t>
            </a:r>
          </a:p>
          <a:p>
            <a:r>
              <a:rPr lang="en-US" sz="1100" b="1" i="1" dirty="0"/>
              <a:t>FUM19</a:t>
            </a:r>
            <a:r>
              <a:rPr lang="en-US" sz="1100" b="1" dirty="0"/>
              <a:t>          ABC       </a:t>
            </a:r>
            <a:r>
              <a:rPr lang="en-US" sz="1100" b="1" dirty="0" err="1"/>
              <a:t>ABC</a:t>
            </a:r>
            <a:r>
              <a:rPr lang="en-US" sz="1100" b="1" dirty="0"/>
              <a:t> transporter</a:t>
            </a:r>
          </a:p>
        </p:txBody>
      </p:sp>
      <p:sp>
        <p:nvSpPr>
          <p:cNvPr id="218" name="Rectangle 217"/>
          <p:cNvSpPr/>
          <p:nvPr/>
        </p:nvSpPr>
        <p:spPr>
          <a:xfrm>
            <a:off x="5323996" y="3548552"/>
            <a:ext cx="2946805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b="1" dirty="0"/>
              <a:t>Blast2GO predicted gene functions</a:t>
            </a:r>
            <a:endParaRPr lang="en-US" sz="1200" dirty="0"/>
          </a:p>
        </p:txBody>
      </p:sp>
      <p:cxnSp>
        <p:nvCxnSpPr>
          <p:cNvPr id="219" name="Straight Connector 218"/>
          <p:cNvCxnSpPr/>
          <p:nvPr/>
        </p:nvCxnSpPr>
        <p:spPr>
          <a:xfrm>
            <a:off x="5375507" y="3808700"/>
            <a:ext cx="4480560" cy="2379"/>
          </a:xfrm>
          <a:prstGeom prst="lin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220" name="Straight Connector 219"/>
          <p:cNvCxnSpPr/>
          <p:nvPr/>
        </p:nvCxnSpPr>
        <p:spPr>
          <a:xfrm>
            <a:off x="5353197" y="3538951"/>
            <a:ext cx="4480560" cy="2379"/>
          </a:xfrm>
          <a:prstGeom prst="lin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221" name="Straight Connector 220"/>
          <p:cNvCxnSpPr/>
          <p:nvPr/>
        </p:nvCxnSpPr>
        <p:spPr>
          <a:xfrm>
            <a:off x="5353302" y="6474499"/>
            <a:ext cx="4480560" cy="2379"/>
          </a:xfrm>
          <a:prstGeom prst="lin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110" name="TextBox 109"/>
          <p:cNvSpPr txBox="1"/>
          <p:nvPr/>
        </p:nvSpPr>
        <p:spPr>
          <a:xfrm>
            <a:off x="-157490" y="-19456"/>
            <a:ext cx="1066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solidFill>
                  <a:srgbClr val="002060"/>
                </a:solidFill>
              </a:rPr>
              <a:t>FUM</a:t>
            </a:r>
          </a:p>
          <a:p>
            <a:pPr algn="ctr"/>
            <a:r>
              <a:rPr lang="en-US" sz="1600" b="1" dirty="0">
                <a:solidFill>
                  <a:srgbClr val="002060"/>
                </a:solidFill>
              </a:rPr>
              <a:t> cluster</a:t>
            </a:r>
          </a:p>
        </p:txBody>
      </p:sp>
      <p:sp>
        <p:nvSpPr>
          <p:cNvPr id="60" name="TextBox 59"/>
          <p:cNvSpPr txBox="1"/>
          <p:nvPr/>
        </p:nvSpPr>
        <p:spPr>
          <a:xfrm>
            <a:off x="7356269" y="1151433"/>
            <a:ext cx="25193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400" b="1" i="1" dirty="0">
                <a:solidFill>
                  <a:srgbClr val="000000"/>
                </a:solidFill>
                <a:ea typeface="MS PGothic" pitchFamily="34" charset="-128"/>
              </a:rPr>
              <a:t>F. verticillioides </a:t>
            </a:r>
            <a:r>
              <a:rPr lang="en-US" altLang="en-US" sz="1400" b="1" dirty="0">
                <a:solidFill>
                  <a:srgbClr val="000000"/>
                </a:solidFill>
                <a:ea typeface="MS PGothic" pitchFamily="34" charset="-128"/>
              </a:rPr>
              <a:t>7600 </a:t>
            </a:r>
            <a:r>
              <a:rPr lang="en-US" sz="1400" b="1" dirty="0">
                <a:solidFill>
                  <a:srgbClr val="000000"/>
                </a:solidFill>
                <a:ea typeface="MS PGothic" pitchFamily="34" charset="-128"/>
              </a:rPr>
              <a:t>(FVEG)</a:t>
            </a:r>
          </a:p>
        </p:txBody>
      </p:sp>
      <p:sp>
        <p:nvSpPr>
          <p:cNvPr id="62" name="TextBox 61"/>
          <p:cNvSpPr txBox="1"/>
          <p:nvPr/>
        </p:nvSpPr>
        <p:spPr>
          <a:xfrm>
            <a:off x="7457853" y="3024994"/>
            <a:ext cx="24300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400" b="1" i="1" dirty="0">
                <a:solidFill>
                  <a:srgbClr val="000000"/>
                </a:solidFill>
                <a:ea typeface="MS PGothic" pitchFamily="34" charset="-128"/>
              </a:rPr>
              <a:t>F. </a:t>
            </a:r>
            <a:r>
              <a:rPr lang="en-US" sz="1400" b="1" i="1" dirty="0" err="1">
                <a:solidFill>
                  <a:srgbClr val="000000"/>
                </a:solidFill>
                <a:ea typeface="MS PGothic" pitchFamily="34" charset="-128"/>
              </a:rPr>
              <a:t>fujikuroi</a:t>
            </a:r>
            <a:r>
              <a:rPr lang="en-US" sz="1400" b="1" i="1" dirty="0">
                <a:solidFill>
                  <a:srgbClr val="000000"/>
                </a:solidFill>
                <a:ea typeface="MS PGothic" pitchFamily="34" charset="-128"/>
              </a:rPr>
              <a:t> </a:t>
            </a:r>
            <a:r>
              <a:rPr lang="en-US" sz="1400" b="1" dirty="0">
                <a:solidFill>
                  <a:srgbClr val="000000"/>
                </a:solidFill>
                <a:ea typeface="MS PGothic" pitchFamily="34" charset="-128"/>
              </a:rPr>
              <a:t>IMI 58289 (FFUJ)</a:t>
            </a:r>
          </a:p>
        </p:txBody>
      </p:sp>
      <p:sp>
        <p:nvSpPr>
          <p:cNvPr id="73" name="Parallelogram 72"/>
          <p:cNvSpPr/>
          <p:nvPr/>
        </p:nvSpPr>
        <p:spPr>
          <a:xfrm>
            <a:off x="3939081" y="1879623"/>
            <a:ext cx="5626569" cy="621827"/>
          </a:xfrm>
          <a:prstGeom prst="parallelogram">
            <a:avLst>
              <a:gd name="adj" fmla="val 21007"/>
            </a:avLst>
          </a:prstGeom>
          <a:noFill/>
          <a:ln w="15875">
            <a:noFill/>
          </a:ln>
        </p:spPr>
        <p:txBody>
          <a:bodyPr wrap="square" rtlCol="0"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en-US" sz="800" b="1" i="1" kern="0" dirty="0">
              <a:latin typeface="Arial" panose="020B0604020202020204" pitchFamily="34" charset="0"/>
              <a:ea typeface="MS PGothic" pitchFamily="34" charset="-128"/>
              <a:cs typeface="Arial" panose="020B0604020202020204" pitchFamily="34" charset="0"/>
            </a:endParaRPr>
          </a:p>
        </p:txBody>
      </p:sp>
      <p:sp>
        <p:nvSpPr>
          <p:cNvPr id="108" name="TextBox 107"/>
          <p:cNvSpPr txBox="1"/>
          <p:nvPr/>
        </p:nvSpPr>
        <p:spPr>
          <a:xfrm>
            <a:off x="3840681" y="2830694"/>
            <a:ext cx="5869625" cy="215444"/>
          </a:xfrm>
          <a:prstGeom prst="rect">
            <a:avLst/>
          </a:prstGeom>
          <a:noFill/>
          <a:ln w="15875">
            <a:noFill/>
          </a:ln>
        </p:spPr>
        <p:txBody>
          <a:bodyPr wrap="square" rtlCol="0"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800" b="1" i="1" kern="0" dirty="0">
                <a:latin typeface="Arial" panose="020B0604020202020204" pitchFamily="34" charset="0"/>
                <a:ea typeface="MS PGothic" pitchFamily="34" charset="-128"/>
                <a:cs typeface="Arial" panose="020B0604020202020204" pitchFamily="34" charset="0"/>
              </a:rPr>
              <a:t>09254  09253             09252    09251  09250   09249   09248  09247  09246  09245   09244    09243 09242    09241    09240       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7D71C3A-52FE-4604-9BDF-A5F9EA19D72D}"/>
              </a:ext>
            </a:extLst>
          </p:cNvPr>
          <p:cNvSpPr/>
          <p:nvPr/>
        </p:nvSpPr>
        <p:spPr>
          <a:xfrm>
            <a:off x="3825605" y="1111460"/>
            <a:ext cx="6036117" cy="224259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13" name="Straight Connector 112">
            <a:extLst>
              <a:ext uri="{FF2B5EF4-FFF2-40B4-BE49-F238E27FC236}">
                <a16:creationId xmlns:a16="http://schemas.microsoft.com/office/drawing/2014/main" id="{B089196E-57B2-4C59-934F-DF1A9BDF2106}"/>
              </a:ext>
            </a:extLst>
          </p:cNvPr>
          <p:cNvCxnSpPr/>
          <p:nvPr/>
        </p:nvCxnSpPr>
        <p:spPr>
          <a:xfrm flipV="1">
            <a:off x="3858146" y="2631423"/>
            <a:ext cx="5852160" cy="3094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4" name="Pentagon 29">
            <a:extLst>
              <a:ext uri="{FF2B5EF4-FFF2-40B4-BE49-F238E27FC236}">
                <a16:creationId xmlns:a16="http://schemas.microsoft.com/office/drawing/2014/main" id="{D378ADBA-CE8F-4DEA-9492-2C3C73252669}"/>
              </a:ext>
            </a:extLst>
          </p:cNvPr>
          <p:cNvSpPr/>
          <p:nvPr/>
        </p:nvSpPr>
        <p:spPr>
          <a:xfrm>
            <a:off x="5653171" y="2520689"/>
            <a:ext cx="324928" cy="207934"/>
          </a:xfrm>
          <a:prstGeom prst="homePlate">
            <a:avLst/>
          </a:prstGeom>
          <a:solidFill>
            <a:schemeClr val="accent1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</a:ln>
          <a:effectLst/>
        </p:spPr>
        <p:txBody>
          <a:bodyPr rtlCol="0" anchor="ctr"/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endParaRPr lang="en-US" sz="2674" kern="0" dirty="0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116" name="Pentagon 30">
            <a:extLst>
              <a:ext uri="{FF2B5EF4-FFF2-40B4-BE49-F238E27FC236}">
                <a16:creationId xmlns:a16="http://schemas.microsoft.com/office/drawing/2014/main" id="{273D9998-67EC-46A8-B778-AD8F591815F8}"/>
              </a:ext>
            </a:extLst>
          </p:cNvPr>
          <p:cNvSpPr/>
          <p:nvPr/>
        </p:nvSpPr>
        <p:spPr>
          <a:xfrm rot="10800000">
            <a:off x="3883677" y="2512778"/>
            <a:ext cx="324928" cy="207934"/>
          </a:xfrm>
          <a:prstGeom prst="homePlate">
            <a:avLst/>
          </a:prstGeom>
          <a:solidFill>
            <a:schemeClr val="accent1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</a:ln>
          <a:effectLst/>
        </p:spPr>
        <p:txBody>
          <a:bodyPr rtlCol="0" anchor="ctr"/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endParaRPr lang="en-US" sz="2674" kern="0" dirty="0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140" name="Pentagon 31">
            <a:extLst>
              <a:ext uri="{FF2B5EF4-FFF2-40B4-BE49-F238E27FC236}">
                <a16:creationId xmlns:a16="http://schemas.microsoft.com/office/drawing/2014/main" id="{A867335C-8798-40B3-96E4-20CE25247D45}"/>
              </a:ext>
            </a:extLst>
          </p:cNvPr>
          <p:cNvSpPr/>
          <p:nvPr/>
        </p:nvSpPr>
        <p:spPr>
          <a:xfrm>
            <a:off x="4256466" y="2520813"/>
            <a:ext cx="324928" cy="207934"/>
          </a:xfrm>
          <a:prstGeom prst="homePlate">
            <a:avLst/>
          </a:prstGeom>
          <a:solidFill>
            <a:schemeClr val="accent1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</a:ln>
          <a:effectLst/>
        </p:spPr>
        <p:txBody>
          <a:bodyPr rtlCol="0" anchor="ctr"/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endParaRPr lang="en-US" sz="2674" kern="0" dirty="0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141" name="Pentagon 32">
            <a:extLst>
              <a:ext uri="{FF2B5EF4-FFF2-40B4-BE49-F238E27FC236}">
                <a16:creationId xmlns:a16="http://schemas.microsoft.com/office/drawing/2014/main" id="{0FB35125-3CA2-433E-8A39-D6BDEAC87619}"/>
              </a:ext>
            </a:extLst>
          </p:cNvPr>
          <p:cNvSpPr/>
          <p:nvPr/>
        </p:nvSpPr>
        <p:spPr>
          <a:xfrm>
            <a:off x="4955155" y="2520689"/>
            <a:ext cx="324928" cy="207934"/>
          </a:xfrm>
          <a:prstGeom prst="homePlate">
            <a:avLst/>
          </a:prstGeom>
          <a:solidFill>
            <a:schemeClr val="accent1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</a:ln>
          <a:effectLst/>
        </p:spPr>
        <p:txBody>
          <a:bodyPr rtlCol="0" anchor="ctr"/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endParaRPr lang="en-US" sz="2674" kern="0" dirty="0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142" name="Pentagon 33">
            <a:extLst>
              <a:ext uri="{FF2B5EF4-FFF2-40B4-BE49-F238E27FC236}">
                <a16:creationId xmlns:a16="http://schemas.microsoft.com/office/drawing/2014/main" id="{BC9DE948-D7EF-4466-84B9-DFBA0A2440E0}"/>
              </a:ext>
            </a:extLst>
          </p:cNvPr>
          <p:cNvSpPr/>
          <p:nvPr/>
        </p:nvSpPr>
        <p:spPr>
          <a:xfrm rot="10800000">
            <a:off x="5291910" y="2520689"/>
            <a:ext cx="324928" cy="207934"/>
          </a:xfrm>
          <a:prstGeom prst="homePlate">
            <a:avLst/>
          </a:prstGeom>
          <a:solidFill>
            <a:schemeClr val="accent1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</a:ln>
          <a:effectLst/>
        </p:spPr>
        <p:txBody>
          <a:bodyPr rtlCol="0" anchor="ctr"/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endParaRPr lang="en-US" sz="2674" kern="0" dirty="0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143" name="Pentagon 34">
            <a:extLst>
              <a:ext uri="{FF2B5EF4-FFF2-40B4-BE49-F238E27FC236}">
                <a16:creationId xmlns:a16="http://schemas.microsoft.com/office/drawing/2014/main" id="{09DC9FE3-33A6-4F9F-9970-AA2DE8089998}"/>
              </a:ext>
            </a:extLst>
          </p:cNvPr>
          <p:cNvSpPr/>
          <p:nvPr/>
        </p:nvSpPr>
        <p:spPr>
          <a:xfrm rot="10800000">
            <a:off x="5988093" y="2520689"/>
            <a:ext cx="324928" cy="207934"/>
          </a:xfrm>
          <a:prstGeom prst="homePlate">
            <a:avLst/>
          </a:prstGeom>
          <a:solidFill>
            <a:srgbClr val="FFFF00"/>
          </a:solidFill>
          <a:ln w="9525" cap="flat" cmpd="sng" algn="ctr">
            <a:solidFill>
              <a:schemeClr val="tx1"/>
            </a:solidFill>
            <a:prstDash val="solid"/>
          </a:ln>
          <a:effectLst/>
        </p:spPr>
        <p:txBody>
          <a:bodyPr rtlCol="0" anchor="ctr"/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endParaRPr lang="en-US" sz="2674" kern="0" dirty="0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144" name="Pentagon 35">
            <a:extLst>
              <a:ext uri="{FF2B5EF4-FFF2-40B4-BE49-F238E27FC236}">
                <a16:creationId xmlns:a16="http://schemas.microsoft.com/office/drawing/2014/main" id="{53C0E631-CA65-4E78-B7DF-160DE163A304}"/>
              </a:ext>
            </a:extLst>
          </p:cNvPr>
          <p:cNvSpPr/>
          <p:nvPr/>
        </p:nvSpPr>
        <p:spPr>
          <a:xfrm rot="10800000">
            <a:off x="6353637" y="2520689"/>
            <a:ext cx="324928" cy="207934"/>
          </a:xfrm>
          <a:prstGeom prst="homePlate">
            <a:avLst/>
          </a:prstGeom>
          <a:solidFill>
            <a:schemeClr val="accent1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</a:ln>
          <a:effectLst/>
        </p:spPr>
        <p:txBody>
          <a:bodyPr rtlCol="0" anchor="ctr"/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endParaRPr lang="en-US" sz="2674" kern="0" dirty="0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145" name="Pentagon 36">
            <a:extLst>
              <a:ext uri="{FF2B5EF4-FFF2-40B4-BE49-F238E27FC236}">
                <a16:creationId xmlns:a16="http://schemas.microsoft.com/office/drawing/2014/main" id="{584285FE-E138-44E3-9B5C-128C4896CE21}"/>
              </a:ext>
            </a:extLst>
          </p:cNvPr>
          <p:cNvSpPr/>
          <p:nvPr/>
        </p:nvSpPr>
        <p:spPr>
          <a:xfrm>
            <a:off x="6717049" y="2520689"/>
            <a:ext cx="324928" cy="207934"/>
          </a:xfrm>
          <a:prstGeom prst="homePlate">
            <a:avLst/>
          </a:prstGeom>
          <a:solidFill>
            <a:schemeClr val="accent1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</a:ln>
          <a:effectLst/>
        </p:spPr>
        <p:txBody>
          <a:bodyPr rtlCol="0" anchor="ctr"/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endParaRPr lang="en-US" sz="2674" kern="0" dirty="0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146" name="Pentagon 37">
            <a:extLst>
              <a:ext uri="{FF2B5EF4-FFF2-40B4-BE49-F238E27FC236}">
                <a16:creationId xmlns:a16="http://schemas.microsoft.com/office/drawing/2014/main" id="{66E83B70-1AD5-4632-B247-641DAA96DC94}"/>
              </a:ext>
            </a:extLst>
          </p:cNvPr>
          <p:cNvSpPr/>
          <p:nvPr/>
        </p:nvSpPr>
        <p:spPr>
          <a:xfrm rot="10800000">
            <a:off x="7089898" y="2520689"/>
            <a:ext cx="324928" cy="207934"/>
          </a:xfrm>
          <a:prstGeom prst="homePlate">
            <a:avLst/>
          </a:prstGeom>
          <a:solidFill>
            <a:schemeClr val="accent1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</a:ln>
          <a:effectLst/>
        </p:spPr>
        <p:txBody>
          <a:bodyPr rtlCol="0" anchor="ctr"/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endParaRPr lang="en-US" sz="2674" kern="0" dirty="0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147" name="Pentagon 38">
            <a:extLst>
              <a:ext uri="{FF2B5EF4-FFF2-40B4-BE49-F238E27FC236}">
                <a16:creationId xmlns:a16="http://schemas.microsoft.com/office/drawing/2014/main" id="{DBA66141-92E2-4E93-86FA-A38458ADF8F8}"/>
              </a:ext>
            </a:extLst>
          </p:cNvPr>
          <p:cNvSpPr/>
          <p:nvPr/>
        </p:nvSpPr>
        <p:spPr>
          <a:xfrm>
            <a:off x="7798044" y="2520689"/>
            <a:ext cx="324928" cy="207934"/>
          </a:xfrm>
          <a:prstGeom prst="homePlate">
            <a:avLst/>
          </a:prstGeom>
          <a:solidFill>
            <a:srgbClr val="FFFF00"/>
          </a:solidFill>
          <a:ln w="9525" cap="flat" cmpd="sng" algn="ctr">
            <a:solidFill>
              <a:schemeClr val="tx1"/>
            </a:solidFill>
            <a:prstDash val="solid"/>
          </a:ln>
          <a:effectLst/>
        </p:spPr>
        <p:txBody>
          <a:bodyPr rtlCol="0" anchor="ctr"/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endParaRPr lang="en-US" sz="2674" kern="0" dirty="0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148" name="Pentagon 39">
            <a:extLst>
              <a:ext uri="{FF2B5EF4-FFF2-40B4-BE49-F238E27FC236}">
                <a16:creationId xmlns:a16="http://schemas.microsoft.com/office/drawing/2014/main" id="{0B2596DC-28B1-4ECA-A82C-0C9065E2DF81}"/>
              </a:ext>
            </a:extLst>
          </p:cNvPr>
          <p:cNvSpPr/>
          <p:nvPr/>
        </p:nvSpPr>
        <p:spPr>
          <a:xfrm>
            <a:off x="7436470" y="2520689"/>
            <a:ext cx="324928" cy="207934"/>
          </a:xfrm>
          <a:prstGeom prst="homePlate">
            <a:avLst/>
          </a:prstGeom>
          <a:solidFill>
            <a:schemeClr val="accent1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</a:ln>
          <a:effectLst/>
        </p:spPr>
        <p:txBody>
          <a:bodyPr rtlCol="0" anchor="ctr"/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endParaRPr lang="en-US" sz="2674" kern="0" dirty="0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149" name="Pentagon 40">
            <a:extLst>
              <a:ext uri="{FF2B5EF4-FFF2-40B4-BE49-F238E27FC236}">
                <a16:creationId xmlns:a16="http://schemas.microsoft.com/office/drawing/2014/main" id="{49D03832-85A6-48A3-B4D7-9BDD91E079DD}"/>
              </a:ext>
            </a:extLst>
          </p:cNvPr>
          <p:cNvSpPr/>
          <p:nvPr/>
        </p:nvSpPr>
        <p:spPr>
          <a:xfrm rot="10800000">
            <a:off x="8167816" y="2520689"/>
            <a:ext cx="324928" cy="207934"/>
          </a:xfrm>
          <a:prstGeom prst="homePlate">
            <a:avLst/>
          </a:prstGeom>
          <a:solidFill>
            <a:schemeClr val="accent1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</a:ln>
          <a:effectLst/>
        </p:spPr>
        <p:txBody>
          <a:bodyPr rtlCol="0" anchor="ctr"/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endParaRPr lang="en-US" sz="2674" kern="0" dirty="0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150" name="Pentagon 41">
            <a:extLst>
              <a:ext uri="{FF2B5EF4-FFF2-40B4-BE49-F238E27FC236}">
                <a16:creationId xmlns:a16="http://schemas.microsoft.com/office/drawing/2014/main" id="{C4A91482-54D3-42C3-A2AC-ECAEFA206E25}"/>
              </a:ext>
            </a:extLst>
          </p:cNvPr>
          <p:cNvSpPr/>
          <p:nvPr/>
        </p:nvSpPr>
        <p:spPr>
          <a:xfrm>
            <a:off x="8532379" y="2520689"/>
            <a:ext cx="324928" cy="207934"/>
          </a:xfrm>
          <a:prstGeom prst="homePlate">
            <a:avLst/>
          </a:prstGeom>
          <a:solidFill>
            <a:schemeClr val="accent1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</a:ln>
          <a:effectLst/>
        </p:spPr>
        <p:txBody>
          <a:bodyPr rtlCol="0" anchor="ctr"/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endParaRPr lang="en-US" sz="2674" kern="0" dirty="0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151" name="Pentagon 42">
            <a:extLst>
              <a:ext uri="{FF2B5EF4-FFF2-40B4-BE49-F238E27FC236}">
                <a16:creationId xmlns:a16="http://schemas.microsoft.com/office/drawing/2014/main" id="{9EF1DF0B-D0DC-48F9-82DE-AF3362D1BEF5}"/>
              </a:ext>
            </a:extLst>
          </p:cNvPr>
          <p:cNvSpPr/>
          <p:nvPr/>
        </p:nvSpPr>
        <p:spPr>
          <a:xfrm rot="10800000">
            <a:off x="9255805" y="2520689"/>
            <a:ext cx="324928" cy="207934"/>
          </a:xfrm>
          <a:prstGeom prst="homePlate">
            <a:avLst/>
          </a:prstGeom>
          <a:solidFill>
            <a:schemeClr val="accent1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</a:ln>
          <a:effectLst/>
        </p:spPr>
        <p:txBody>
          <a:bodyPr rtlCol="0" anchor="ctr"/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endParaRPr lang="en-US" sz="2674" kern="0" dirty="0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152" name="Pentagon 43">
            <a:extLst>
              <a:ext uri="{FF2B5EF4-FFF2-40B4-BE49-F238E27FC236}">
                <a16:creationId xmlns:a16="http://schemas.microsoft.com/office/drawing/2014/main" id="{01031EF0-D24A-45A5-81E9-67FD6FAD951A}"/>
              </a:ext>
            </a:extLst>
          </p:cNvPr>
          <p:cNvSpPr/>
          <p:nvPr/>
        </p:nvSpPr>
        <p:spPr>
          <a:xfrm rot="10800000">
            <a:off x="8894820" y="2520689"/>
            <a:ext cx="324928" cy="207934"/>
          </a:xfrm>
          <a:prstGeom prst="homePlate">
            <a:avLst/>
          </a:prstGeom>
          <a:solidFill>
            <a:srgbClr val="FFFF00"/>
          </a:solidFill>
          <a:ln w="9525" cap="flat" cmpd="sng" algn="ctr">
            <a:solidFill>
              <a:schemeClr val="tx1"/>
            </a:solidFill>
            <a:prstDash val="solid"/>
          </a:ln>
          <a:effectLst/>
        </p:spPr>
        <p:txBody>
          <a:bodyPr rtlCol="0" anchor="ctr"/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endParaRPr lang="en-US" sz="2674" kern="0" dirty="0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160" name="Rectangle 159">
            <a:extLst>
              <a:ext uri="{FF2B5EF4-FFF2-40B4-BE49-F238E27FC236}">
                <a16:creationId xmlns:a16="http://schemas.microsoft.com/office/drawing/2014/main" id="{B25DADD2-BD9F-433C-B1DD-220470A5FEB6}"/>
              </a:ext>
            </a:extLst>
          </p:cNvPr>
          <p:cNvSpPr/>
          <p:nvPr/>
        </p:nvSpPr>
        <p:spPr>
          <a:xfrm>
            <a:off x="8894820" y="2735552"/>
            <a:ext cx="360985" cy="256032"/>
          </a:xfrm>
          <a:prstGeom prst="rect">
            <a:avLst/>
          </a:prstGeom>
          <a:noFill/>
          <a:ln w="2222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1" name="TextBox 160">
            <a:extLst>
              <a:ext uri="{FF2B5EF4-FFF2-40B4-BE49-F238E27FC236}">
                <a16:creationId xmlns:a16="http://schemas.microsoft.com/office/drawing/2014/main" id="{CD8B019B-F217-4FCE-9100-3FE67763AC0F}"/>
              </a:ext>
            </a:extLst>
          </p:cNvPr>
          <p:cNvSpPr txBox="1"/>
          <p:nvPr/>
        </p:nvSpPr>
        <p:spPr>
          <a:xfrm>
            <a:off x="8846984" y="2711696"/>
            <a:ext cx="499766" cy="215444"/>
          </a:xfrm>
          <a:prstGeom prst="rect">
            <a:avLst/>
          </a:prstGeom>
          <a:noFill/>
          <a:ln w="15875">
            <a:noFill/>
          </a:ln>
        </p:spPr>
        <p:txBody>
          <a:bodyPr wrap="square" rtlCol="0"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800" b="1" i="1" kern="0" dirty="0">
                <a:latin typeface="Arial" panose="020B0604020202020204" pitchFamily="34" charset="0"/>
                <a:ea typeface="MS PGothic" pitchFamily="34" charset="-128"/>
                <a:cs typeface="Arial" panose="020B0604020202020204" pitchFamily="34" charset="0"/>
              </a:rPr>
              <a:t>FFUJ</a:t>
            </a:r>
          </a:p>
        </p:txBody>
      </p:sp>
      <p:sp>
        <p:nvSpPr>
          <p:cNvPr id="274" name="TextBox 273">
            <a:extLst>
              <a:ext uri="{FF2B5EF4-FFF2-40B4-BE49-F238E27FC236}">
                <a16:creationId xmlns:a16="http://schemas.microsoft.com/office/drawing/2014/main" id="{A74FEC74-B1C4-48E9-AF77-FFCFA6D15081}"/>
              </a:ext>
            </a:extLst>
          </p:cNvPr>
          <p:cNvSpPr txBox="1"/>
          <p:nvPr/>
        </p:nvSpPr>
        <p:spPr>
          <a:xfrm>
            <a:off x="7332709" y="8507"/>
            <a:ext cx="25620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Additional file 2 Figure 4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959BF341-D135-4030-818E-97B1078B51AA}"/>
              </a:ext>
            </a:extLst>
          </p:cNvPr>
          <p:cNvGrpSpPr/>
          <p:nvPr/>
        </p:nvGrpSpPr>
        <p:grpSpPr>
          <a:xfrm>
            <a:off x="181182" y="1126045"/>
            <a:ext cx="3630551" cy="4667317"/>
            <a:chOff x="181182" y="1126045"/>
            <a:chExt cx="3630551" cy="4667317"/>
          </a:xfrm>
        </p:grpSpPr>
        <p:sp>
          <p:nvSpPr>
            <p:cNvPr id="6" name="AutoShape 3"/>
            <p:cNvSpPr>
              <a:spLocks noChangeAspect="1" noChangeArrowheads="1" noTextEdit="1"/>
            </p:cNvSpPr>
            <p:nvPr/>
          </p:nvSpPr>
          <p:spPr bwMode="auto">
            <a:xfrm>
              <a:off x="216001" y="1126045"/>
              <a:ext cx="3595732" cy="466731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Rectangle 5"/>
            <p:cNvSpPr>
              <a:spLocks noChangeArrowheads="1"/>
            </p:cNvSpPr>
            <p:nvPr/>
          </p:nvSpPr>
          <p:spPr bwMode="auto">
            <a:xfrm>
              <a:off x="1648191" y="1241108"/>
              <a:ext cx="1574726" cy="1846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verticillioides </a:t>
              </a:r>
              <a:r>
                <a:rPr kumimoji="0" lang="en-US" altLang="en-US" sz="1200" b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7600</a:t>
              </a:r>
              <a:endParaRPr kumimoji="0" lang="en-US" altLang="en-US" sz="1800" b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0" name="Freeform 6"/>
            <p:cNvSpPr>
              <a:spLocks/>
            </p:cNvSpPr>
            <p:nvPr/>
          </p:nvSpPr>
          <p:spPr bwMode="auto">
            <a:xfrm>
              <a:off x="1542067" y="1336723"/>
              <a:ext cx="102378" cy="119924"/>
            </a:xfrm>
            <a:custGeom>
              <a:avLst/>
              <a:gdLst>
                <a:gd name="T0" fmla="*/ 0 w 82"/>
                <a:gd name="T1" fmla="*/ 74 h 74"/>
                <a:gd name="T2" fmla="*/ 0 w 82"/>
                <a:gd name="T3" fmla="*/ 0 h 74"/>
                <a:gd name="T4" fmla="*/ 82 w 82"/>
                <a:gd name="T5" fmla="*/ 0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2" h="74">
                  <a:moveTo>
                    <a:pt x="0" y="74"/>
                  </a:moveTo>
                  <a:lnTo>
                    <a:pt x="0" y="0"/>
                  </a:lnTo>
                  <a:lnTo>
                    <a:pt x="82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6" name="Rectangle 7"/>
            <p:cNvSpPr>
              <a:spLocks noChangeArrowheads="1"/>
            </p:cNvSpPr>
            <p:nvPr/>
          </p:nvSpPr>
          <p:spPr bwMode="auto">
            <a:xfrm>
              <a:off x="1648191" y="1489059"/>
              <a:ext cx="1036117" cy="1846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</a:t>
              </a:r>
              <a:r>
                <a:rPr kumimoji="0" lang="en-US" altLang="en-US" sz="1200" b="1" i="1" u="none" strike="noStrike" cap="none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ramigenum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75" name="Freeform 8"/>
            <p:cNvSpPr>
              <a:spLocks/>
            </p:cNvSpPr>
            <p:nvPr/>
          </p:nvSpPr>
          <p:spPr bwMode="auto">
            <a:xfrm>
              <a:off x="1542067" y="1464750"/>
              <a:ext cx="102378" cy="118304"/>
            </a:xfrm>
            <a:custGeom>
              <a:avLst/>
              <a:gdLst>
                <a:gd name="T0" fmla="*/ 0 w 82"/>
                <a:gd name="T1" fmla="*/ 0 h 73"/>
                <a:gd name="T2" fmla="*/ 0 w 82"/>
                <a:gd name="T3" fmla="*/ 73 h 73"/>
                <a:gd name="T4" fmla="*/ 82 w 82"/>
                <a:gd name="T5" fmla="*/ 73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2" h="73">
                  <a:moveTo>
                    <a:pt x="0" y="0"/>
                  </a:moveTo>
                  <a:lnTo>
                    <a:pt x="0" y="73"/>
                  </a:lnTo>
                  <a:lnTo>
                    <a:pt x="82" y="73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6" name="Freeform 9"/>
            <p:cNvSpPr>
              <a:spLocks/>
            </p:cNvSpPr>
            <p:nvPr/>
          </p:nvSpPr>
          <p:spPr bwMode="auto">
            <a:xfrm>
              <a:off x="1524588" y="1459888"/>
              <a:ext cx="17479" cy="181507"/>
            </a:xfrm>
            <a:custGeom>
              <a:avLst/>
              <a:gdLst>
                <a:gd name="T0" fmla="*/ 0 w 14"/>
                <a:gd name="T1" fmla="*/ 112 h 112"/>
                <a:gd name="T2" fmla="*/ 0 w 14"/>
                <a:gd name="T3" fmla="*/ 0 h 112"/>
                <a:gd name="T4" fmla="*/ 14 w 14"/>
                <a:gd name="T5" fmla="*/ 0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4" h="112">
                  <a:moveTo>
                    <a:pt x="0" y="112"/>
                  </a:moveTo>
                  <a:lnTo>
                    <a:pt x="0" y="0"/>
                  </a:lnTo>
                  <a:lnTo>
                    <a:pt x="14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7" name="Rectangle 10"/>
            <p:cNvSpPr>
              <a:spLocks noChangeArrowheads="1"/>
            </p:cNvSpPr>
            <p:nvPr/>
          </p:nvSpPr>
          <p:spPr bwMode="auto">
            <a:xfrm>
              <a:off x="1713114" y="1735390"/>
              <a:ext cx="686663" cy="1846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lvl="0" defTabSz="914400"/>
              <a:r>
                <a:rPr kumimoji="0" lang="en-US" altLang="en-US" sz="12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</a:t>
              </a:r>
              <a:r>
                <a:rPr lang="en-US" altLang="en-US" sz="1200" b="1" i="1" dirty="0">
                  <a:solidFill>
                    <a:srgbClr val="000000"/>
                  </a:solidFill>
                </a:rPr>
                <a:t>F. </a:t>
              </a:r>
              <a:r>
                <a:rPr lang="en-US" altLang="en-US" sz="1200" b="1" i="1" dirty="0" err="1">
                  <a:solidFill>
                    <a:srgbClr val="000000"/>
                  </a:solidFill>
                </a:rPr>
                <a:t>coicis</a:t>
              </a:r>
              <a:r>
                <a:rPr lang="en-US" altLang="en-US" sz="1200" b="1" i="1" dirty="0">
                  <a:solidFill>
                    <a:srgbClr val="000000"/>
                  </a:solidFill>
                </a:rPr>
                <a:t> 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78" name="Freeform 11"/>
            <p:cNvSpPr>
              <a:spLocks/>
            </p:cNvSpPr>
            <p:nvPr/>
          </p:nvSpPr>
          <p:spPr bwMode="auto">
            <a:xfrm>
              <a:off x="1524588" y="1649498"/>
              <a:ext cx="184781" cy="181507"/>
            </a:xfrm>
            <a:custGeom>
              <a:avLst/>
              <a:gdLst>
                <a:gd name="T0" fmla="*/ 0 w 148"/>
                <a:gd name="T1" fmla="*/ 0 h 112"/>
                <a:gd name="T2" fmla="*/ 0 w 148"/>
                <a:gd name="T3" fmla="*/ 112 h 112"/>
                <a:gd name="T4" fmla="*/ 148 w 148"/>
                <a:gd name="T5" fmla="*/ 112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48" h="112">
                  <a:moveTo>
                    <a:pt x="0" y="0"/>
                  </a:moveTo>
                  <a:lnTo>
                    <a:pt x="0" y="112"/>
                  </a:lnTo>
                  <a:lnTo>
                    <a:pt x="148" y="112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9" name="Freeform 12"/>
            <p:cNvSpPr>
              <a:spLocks/>
            </p:cNvSpPr>
            <p:nvPr/>
          </p:nvSpPr>
          <p:spPr bwMode="auto">
            <a:xfrm>
              <a:off x="1452174" y="1644636"/>
              <a:ext cx="72414" cy="366255"/>
            </a:xfrm>
            <a:custGeom>
              <a:avLst/>
              <a:gdLst>
                <a:gd name="T0" fmla="*/ 0 w 58"/>
                <a:gd name="T1" fmla="*/ 226 h 226"/>
                <a:gd name="T2" fmla="*/ 0 w 58"/>
                <a:gd name="T3" fmla="*/ 0 h 226"/>
                <a:gd name="T4" fmla="*/ 58 w 58"/>
                <a:gd name="T5" fmla="*/ 0 h 2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8" h="226">
                  <a:moveTo>
                    <a:pt x="0" y="226"/>
                  </a:moveTo>
                  <a:lnTo>
                    <a:pt x="0" y="0"/>
                  </a:lnTo>
                  <a:lnTo>
                    <a:pt x="58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0" name="Rectangle 13"/>
            <p:cNvSpPr>
              <a:spLocks noChangeArrowheads="1"/>
            </p:cNvSpPr>
            <p:nvPr/>
          </p:nvSpPr>
          <p:spPr bwMode="auto">
            <a:xfrm>
              <a:off x="1606990" y="1981720"/>
              <a:ext cx="1105046" cy="1846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</a:t>
              </a:r>
              <a:r>
                <a:rPr kumimoji="0" lang="en-US" altLang="en-US" sz="1200" b="1" i="1" u="none" strike="noStrike" cap="none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mundagurra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81" name="Freeform 14"/>
            <p:cNvSpPr>
              <a:spLocks/>
            </p:cNvSpPr>
            <p:nvPr/>
          </p:nvSpPr>
          <p:spPr bwMode="auto">
            <a:xfrm>
              <a:off x="1510854" y="2077335"/>
              <a:ext cx="92390" cy="118304"/>
            </a:xfrm>
            <a:custGeom>
              <a:avLst/>
              <a:gdLst>
                <a:gd name="T0" fmla="*/ 0 w 74"/>
                <a:gd name="T1" fmla="*/ 73 h 73"/>
                <a:gd name="T2" fmla="*/ 0 w 74"/>
                <a:gd name="T3" fmla="*/ 0 h 73"/>
                <a:gd name="T4" fmla="*/ 74 w 74"/>
                <a:gd name="T5" fmla="*/ 0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4" h="73">
                  <a:moveTo>
                    <a:pt x="0" y="73"/>
                  </a:moveTo>
                  <a:lnTo>
                    <a:pt x="0" y="0"/>
                  </a:lnTo>
                  <a:lnTo>
                    <a:pt x="74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2" name="Rectangle 15"/>
            <p:cNvSpPr>
              <a:spLocks noChangeArrowheads="1"/>
            </p:cNvSpPr>
            <p:nvPr/>
          </p:nvSpPr>
          <p:spPr bwMode="auto">
            <a:xfrm>
              <a:off x="1603244" y="2228051"/>
              <a:ext cx="1169166" cy="1846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</a:t>
              </a:r>
              <a:r>
                <a:rPr kumimoji="0" lang="en-US" altLang="en-US" sz="1200" b="1" i="1" u="none" strike="noStrike" cap="none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phyllophilum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83" name="Freeform 16"/>
            <p:cNvSpPr>
              <a:spLocks/>
            </p:cNvSpPr>
            <p:nvPr/>
          </p:nvSpPr>
          <p:spPr bwMode="auto">
            <a:xfrm>
              <a:off x="1510854" y="2203742"/>
              <a:ext cx="88645" cy="119924"/>
            </a:xfrm>
            <a:custGeom>
              <a:avLst/>
              <a:gdLst>
                <a:gd name="T0" fmla="*/ 0 w 71"/>
                <a:gd name="T1" fmla="*/ 0 h 74"/>
                <a:gd name="T2" fmla="*/ 0 w 71"/>
                <a:gd name="T3" fmla="*/ 74 h 74"/>
                <a:gd name="T4" fmla="*/ 71 w 71"/>
                <a:gd name="T5" fmla="*/ 74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1" h="74">
                  <a:moveTo>
                    <a:pt x="0" y="0"/>
                  </a:moveTo>
                  <a:lnTo>
                    <a:pt x="0" y="74"/>
                  </a:lnTo>
                  <a:lnTo>
                    <a:pt x="71" y="74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4" name="Freeform 17"/>
            <p:cNvSpPr>
              <a:spLocks/>
            </p:cNvSpPr>
            <p:nvPr/>
          </p:nvSpPr>
          <p:spPr bwMode="auto">
            <a:xfrm>
              <a:off x="1475895" y="2200501"/>
              <a:ext cx="34959" cy="179886"/>
            </a:xfrm>
            <a:custGeom>
              <a:avLst/>
              <a:gdLst>
                <a:gd name="T0" fmla="*/ 0 w 28"/>
                <a:gd name="T1" fmla="*/ 111 h 111"/>
                <a:gd name="T2" fmla="*/ 0 w 28"/>
                <a:gd name="T3" fmla="*/ 0 h 111"/>
                <a:gd name="T4" fmla="*/ 28 w 28"/>
                <a:gd name="T5" fmla="*/ 0 h 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8" h="111">
                  <a:moveTo>
                    <a:pt x="0" y="111"/>
                  </a:moveTo>
                  <a:lnTo>
                    <a:pt x="0" y="0"/>
                  </a:lnTo>
                  <a:lnTo>
                    <a:pt x="28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5" name="Rectangle 18"/>
            <p:cNvSpPr>
              <a:spLocks noChangeArrowheads="1"/>
            </p:cNvSpPr>
            <p:nvPr/>
          </p:nvSpPr>
          <p:spPr bwMode="auto">
            <a:xfrm>
              <a:off x="1554552" y="2474381"/>
              <a:ext cx="830933" cy="1846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</a:t>
              </a:r>
              <a:r>
                <a:rPr kumimoji="0" lang="en-US" altLang="en-US" sz="1200" b="1" i="1" u="none" strike="noStrike" cap="none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nygamai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86" name="Freeform 19"/>
            <p:cNvSpPr>
              <a:spLocks/>
            </p:cNvSpPr>
            <p:nvPr/>
          </p:nvSpPr>
          <p:spPr bwMode="auto">
            <a:xfrm>
              <a:off x="1475895" y="2388490"/>
              <a:ext cx="74911" cy="181507"/>
            </a:xfrm>
            <a:custGeom>
              <a:avLst/>
              <a:gdLst>
                <a:gd name="T0" fmla="*/ 0 w 60"/>
                <a:gd name="T1" fmla="*/ 0 h 112"/>
                <a:gd name="T2" fmla="*/ 0 w 60"/>
                <a:gd name="T3" fmla="*/ 112 h 112"/>
                <a:gd name="T4" fmla="*/ 60 w 60"/>
                <a:gd name="T5" fmla="*/ 112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0" h="112">
                  <a:moveTo>
                    <a:pt x="0" y="0"/>
                  </a:moveTo>
                  <a:lnTo>
                    <a:pt x="0" y="112"/>
                  </a:lnTo>
                  <a:lnTo>
                    <a:pt x="60" y="112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7" name="Freeform 20"/>
            <p:cNvSpPr>
              <a:spLocks/>
            </p:cNvSpPr>
            <p:nvPr/>
          </p:nvSpPr>
          <p:spPr bwMode="auto">
            <a:xfrm>
              <a:off x="1452174" y="2018994"/>
              <a:ext cx="23722" cy="366255"/>
            </a:xfrm>
            <a:custGeom>
              <a:avLst/>
              <a:gdLst>
                <a:gd name="T0" fmla="*/ 0 w 19"/>
                <a:gd name="T1" fmla="*/ 0 h 226"/>
                <a:gd name="T2" fmla="*/ 0 w 19"/>
                <a:gd name="T3" fmla="*/ 226 h 226"/>
                <a:gd name="T4" fmla="*/ 19 w 19"/>
                <a:gd name="T5" fmla="*/ 226 h 2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9" h="226">
                  <a:moveTo>
                    <a:pt x="0" y="0"/>
                  </a:moveTo>
                  <a:lnTo>
                    <a:pt x="0" y="226"/>
                  </a:lnTo>
                  <a:lnTo>
                    <a:pt x="19" y="226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4" name="Freeform 21"/>
            <p:cNvSpPr>
              <a:spLocks/>
            </p:cNvSpPr>
            <p:nvPr/>
          </p:nvSpPr>
          <p:spPr bwMode="auto">
            <a:xfrm>
              <a:off x="1100091" y="2015753"/>
              <a:ext cx="352082" cy="457008"/>
            </a:xfrm>
            <a:custGeom>
              <a:avLst/>
              <a:gdLst>
                <a:gd name="T0" fmla="*/ 0 w 282"/>
                <a:gd name="T1" fmla="*/ 282 h 282"/>
                <a:gd name="T2" fmla="*/ 0 w 282"/>
                <a:gd name="T3" fmla="*/ 0 h 282"/>
                <a:gd name="T4" fmla="*/ 282 w 282"/>
                <a:gd name="T5" fmla="*/ 0 h 2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82" h="282">
                  <a:moveTo>
                    <a:pt x="0" y="282"/>
                  </a:moveTo>
                  <a:lnTo>
                    <a:pt x="0" y="0"/>
                  </a:lnTo>
                  <a:lnTo>
                    <a:pt x="282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5" name="Rectangle 22"/>
            <p:cNvSpPr>
              <a:spLocks noChangeArrowheads="1"/>
            </p:cNvSpPr>
            <p:nvPr/>
          </p:nvSpPr>
          <p:spPr bwMode="auto">
            <a:xfrm>
              <a:off x="1351044" y="2720712"/>
              <a:ext cx="1504194" cy="1846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lvl="0" defTabSz="914400"/>
              <a:r>
                <a:rPr kumimoji="0" lang="en-US" altLang="en-US" sz="12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oxysporum </a:t>
              </a:r>
              <a:r>
                <a:rPr lang="en-US" altLang="en-US" sz="1200" b="1" dirty="0">
                  <a:solidFill>
                    <a:srgbClr val="000000"/>
                  </a:solidFill>
                </a:rPr>
                <a:t>39464</a:t>
              </a:r>
              <a:endParaRPr kumimoji="0" lang="en-US" altLang="en-US" sz="1800" b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76" name="Freeform 23"/>
            <p:cNvSpPr>
              <a:spLocks/>
            </p:cNvSpPr>
            <p:nvPr/>
          </p:nvSpPr>
          <p:spPr bwMode="auto">
            <a:xfrm>
              <a:off x="1317334" y="2816327"/>
              <a:ext cx="29964" cy="119924"/>
            </a:xfrm>
            <a:custGeom>
              <a:avLst/>
              <a:gdLst>
                <a:gd name="T0" fmla="*/ 0 w 24"/>
                <a:gd name="T1" fmla="*/ 74 h 74"/>
                <a:gd name="T2" fmla="*/ 0 w 24"/>
                <a:gd name="T3" fmla="*/ 0 h 74"/>
                <a:gd name="T4" fmla="*/ 24 w 24"/>
                <a:gd name="T5" fmla="*/ 0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4" h="74">
                  <a:moveTo>
                    <a:pt x="0" y="74"/>
                  </a:moveTo>
                  <a:lnTo>
                    <a:pt x="0" y="0"/>
                  </a:lnTo>
                  <a:lnTo>
                    <a:pt x="24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7" name="Rectangle 24"/>
            <p:cNvSpPr>
              <a:spLocks noChangeArrowheads="1"/>
            </p:cNvSpPr>
            <p:nvPr/>
          </p:nvSpPr>
          <p:spPr bwMode="auto">
            <a:xfrm>
              <a:off x="1414718" y="2967043"/>
              <a:ext cx="1353512" cy="1846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</a:t>
              </a:r>
              <a:r>
                <a:rPr kumimoji="0" lang="en-US" altLang="en-US" sz="1200" b="1" i="1" u="none" strike="noStrike" cap="none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bulbicola</a:t>
              </a:r>
              <a:r>
                <a:rPr kumimoji="0" lang="en-US" altLang="en-US" sz="12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</a:t>
              </a:r>
              <a:r>
                <a:rPr kumimoji="0" lang="en-US" altLang="en-US" sz="1200" b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22947</a:t>
              </a:r>
              <a:endParaRPr kumimoji="0" lang="en-US" altLang="en-US" sz="1800" b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78" name="Freeform 25"/>
            <p:cNvSpPr>
              <a:spLocks/>
            </p:cNvSpPr>
            <p:nvPr/>
          </p:nvSpPr>
          <p:spPr bwMode="auto">
            <a:xfrm>
              <a:off x="1317334" y="2942734"/>
              <a:ext cx="94887" cy="119924"/>
            </a:xfrm>
            <a:custGeom>
              <a:avLst/>
              <a:gdLst>
                <a:gd name="T0" fmla="*/ 0 w 76"/>
                <a:gd name="T1" fmla="*/ 0 h 74"/>
                <a:gd name="T2" fmla="*/ 0 w 76"/>
                <a:gd name="T3" fmla="*/ 74 h 74"/>
                <a:gd name="T4" fmla="*/ 76 w 76"/>
                <a:gd name="T5" fmla="*/ 74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6" h="74">
                  <a:moveTo>
                    <a:pt x="0" y="0"/>
                  </a:moveTo>
                  <a:lnTo>
                    <a:pt x="0" y="74"/>
                  </a:lnTo>
                  <a:lnTo>
                    <a:pt x="76" y="74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9" name="Freeform 26"/>
            <p:cNvSpPr>
              <a:spLocks/>
            </p:cNvSpPr>
            <p:nvPr/>
          </p:nvSpPr>
          <p:spPr bwMode="auto">
            <a:xfrm>
              <a:off x="1100091" y="2479243"/>
              <a:ext cx="217242" cy="460249"/>
            </a:xfrm>
            <a:custGeom>
              <a:avLst/>
              <a:gdLst>
                <a:gd name="T0" fmla="*/ 0 w 174"/>
                <a:gd name="T1" fmla="*/ 0 h 284"/>
                <a:gd name="T2" fmla="*/ 0 w 174"/>
                <a:gd name="T3" fmla="*/ 284 h 284"/>
                <a:gd name="T4" fmla="*/ 174 w 174"/>
                <a:gd name="T5" fmla="*/ 284 h 2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74" h="284">
                  <a:moveTo>
                    <a:pt x="0" y="0"/>
                  </a:moveTo>
                  <a:lnTo>
                    <a:pt x="0" y="284"/>
                  </a:lnTo>
                  <a:lnTo>
                    <a:pt x="174" y="284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0" name="Freeform 27"/>
            <p:cNvSpPr>
              <a:spLocks/>
            </p:cNvSpPr>
            <p:nvPr/>
          </p:nvSpPr>
          <p:spPr bwMode="auto">
            <a:xfrm>
              <a:off x="832909" y="2476002"/>
              <a:ext cx="267183" cy="413252"/>
            </a:xfrm>
            <a:custGeom>
              <a:avLst/>
              <a:gdLst>
                <a:gd name="T0" fmla="*/ 0 w 214"/>
                <a:gd name="T1" fmla="*/ 255 h 255"/>
                <a:gd name="T2" fmla="*/ 0 w 214"/>
                <a:gd name="T3" fmla="*/ 0 h 255"/>
                <a:gd name="T4" fmla="*/ 214 w 214"/>
                <a:gd name="T5" fmla="*/ 0 h 2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4" h="255">
                  <a:moveTo>
                    <a:pt x="0" y="255"/>
                  </a:moveTo>
                  <a:lnTo>
                    <a:pt x="0" y="0"/>
                  </a:lnTo>
                  <a:lnTo>
                    <a:pt x="214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1" name="Rectangle 28"/>
            <p:cNvSpPr>
              <a:spLocks noChangeArrowheads="1"/>
            </p:cNvSpPr>
            <p:nvPr/>
          </p:nvSpPr>
          <p:spPr bwMode="auto">
            <a:xfrm>
              <a:off x="2439751" y="3213373"/>
              <a:ext cx="778034" cy="1846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</a:t>
              </a:r>
              <a:r>
                <a:rPr kumimoji="0" lang="en-US" altLang="en-US" sz="1200" b="1" i="1" u="none" strike="noStrike" cap="none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aywerte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82" name="Freeform 29"/>
            <p:cNvSpPr>
              <a:spLocks/>
            </p:cNvSpPr>
            <p:nvPr/>
          </p:nvSpPr>
          <p:spPr bwMode="auto">
            <a:xfrm>
              <a:off x="832909" y="2895736"/>
              <a:ext cx="1603097" cy="413252"/>
            </a:xfrm>
            <a:custGeom>
              <a:avLst/>
              <a:gdLst>
                <a:gd name="T0" fmla="*/ 0 w 1284"/>
                <a:gd name="T1" fmla="*/ 0 h 255"/>
                <a:gd name="T2" fmla="*/ 0 w 1284"/>
                <a:gd name="T3" fmla="*/ 255 h 255"/>
                <a:gd name="T4" fmla="*/ 1284 w 1284"/>
                <a:gd name="T5" fmla="*/ 255 h 2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84" h="255">
                  <a:moveTo>
                    <a:pt x="0" y="0"/>
                  </a:moveTo>
                  <a:lnTo>
                    <a:pt x="0" y="255"/>
                  </a:lnTo>
                  <a:lnTo>
                    <a:pt x="1284" y="255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3" name="Freeform 30"/>
            <p:cNvSpPr>
              <a:spLocks/>
            </p:cNvSpPr>
            <p:nvPr/>
          </p:nvSpPr>
          <p:spPr bwMode="auto">
            <a:xfrm>
              <a:off x="395927" y="2892495"/>
              <a:ext cx="436981" cy="855675"/>
            </a:xfrm>
            <a:custGeom>
              <a:avLst/>
              <a:gdLst>
                <a:gd name="T0" fmla="*/ 0 w 350"/>
                <a:gd name="T1" fmla="*/ 528 h 528"/>
                <a:gd name="T2" fmla="*/ 0 w 350"/>
                <a:gd name="T3" fmla="*/ 0 h 528"/>
                <a:gd name="T4" fmla="*/ 350 w 350"/>
                <a:gd name="T5" fmla="*/ 0 h 5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50" h="528">
                  <a:moveTo>
                    <a:pt x="0" y="528"/>
                  </a:moveTo>
                  <a:lnTo>
                    <a:pt x="0" y="0"/>
                  </a:lnTo>
                  <a:lnTo>
                    <a:pt x="350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4" name="Rectangle 31"/>
            <p:cNvSpPr>
              <a:spLocks noChangeArrowheads="1"/>
            </p:cNvSpPr>
            <p:nvPr/>
          </p:nvSpPr>
          <p:spPr bwMode="auto">
            <a:xfrm>
              <a:off x="1028926" y="3459704"/>
              <a:ext cx="1573123" cy="1846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lvl="0" defTabSz="914400"/>
              <a:r>
                <a:rPr kumimoji="0" lang="en-US" altLang="en-US" sz="12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</a:t>
              </a:r>
              <a:r>
                <a:rPr lang="en-US" altLang="en-US" sz="1200" b="1" i="1" dirty="0">
                  <a:solidFill>
                    <a:srgbClr val="000000"/>
                  </a:solidFill>
                </a:rPr>
                <a:t>F. </a:t>
              </a:r>
              <a:r>
                <a:rPr lang="en-US" altLang="en-US" sz="1200" b="1" i="1" dirty="0" err="1">
                  <a:solidFill>
                    <a:srgbClr val="000000"/>
                  </a:solidFill>
                </a:rPr>
                <a:t>proliferatum</a:t>
              </a:r>
              <a:r>
                <a:rPr lang="en-US" altLang="en-US" sz="1200" b="1" i="1" dirty="0">
                  <a:solidFill>
                    <a:srgbClr val="000000"/>
                  </a:solidFill>
                </a:rPr>
                <a:t> </a:t>
              </a:r>
              <a:r>
                <a:rPr lang="en-US" altLang="en-US" sz="1200" b="1" dirty="0">
                  <a:solidFill>
                    <a:srgbClr val="000000"/>
                  </a:solidFill>
                </a:rPr>
                <a:t>43689</a:t>
              </a:r>
              <a:endParaRPr kumimoji="0" lang="en-US" altLang="en-US" sz="1800" b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85" name="Freeform 32"/>
            <p:cNvSpPr>
              <a:spLocks/>
            </p:cNvSpPr>
            <p:nvPr/>
          </p:nvSpPr>
          <p:spPr bwMode="auto">
            <a:xfrm>
              <a:off x="992719" y="3555319"/>
              <a:ext cx="33710" cy="119924"/>
            </a:xfrm>
            <a:custGeom>
              <a:avLst/>
              <a:gdLst>
                <a:gd name="T0" fmla="*/ 0 w 27"/>
                <a:gd name="T1" fmla="*/ 74 h 74"/>
                <a:gd name="T2" fmla="*/ 0 w 27"/>
                <a:gd name="T3" fmla="*/ 0 h 74"/>
                <a:gd name="T4" fmla="*/ 27 w 27"/>
                <a:gd name="T5" fmla="*/ 0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7" h="74">
                  <a:moveTo>
                    <a:pt x="0" y="74"/>
                  </a:moveTo>
                  <a:lnTo>
                    <a:pt x="0" y="0"/>
                  </a:lnTo>
                  <a:lnTo>
                    <a:pt x="27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6" name="Rectangle 33"/>
            <p:cNvSpPr>
              <a:spLocks noChangeArrowheads="1"/>
            </p:cNvSpPr>
            <p:nvPr/>
          </p:nvSpPr>
          <p:spPr bwMode="auto">
            <a:xfrm>
              <a:off x="1036417" y="3706034"/>
              <a:ext cx="1573123" cy="1846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</a:t>
              </a:r>
              <a:r>
                <a:rPr kumimoji="0" lang="en-US" altLang="en-US" sz="1200" b="1" i="1" u="none" strike="noStrike" cap="none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proliferatum</a:t>
              </a:r>
              <a:r>
                <a:rPr kumimoji="0" lang="en-US" altLang="en-US" sz="12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</a:t>
              </a:r>
              <a:r>
                <a:rPr kumimoji="0" lang="en-US" altLang="en-US" sz="1200" b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62905</a:t>
              </a:r>
              <a:endParaRPr kumimoji="0" lang="en-US" altLang="en-US" sz="1800" b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87" name="Freeform 34"/>
            <p:cNvSpPr>
              <a:spLocks/>
            </p:cNvSpPr>
            <p:nvPr/>
          </p:nvSpPr>
          <p:spPr bwMode="auto">
            <a:xfrm>
              <a:off x="992719" y="3681726"/>
              <a:ext cx="39953" cy="119924"/>
            </a:xfrm>
            <a:custGeom>
              <a:avLst/>
              <a:gdLst>
                <a:gd name="T0" fmla="*/ 0 w 32"/>
                <a:gd name="T1" fmla="*/ 0 h 74"/>
                <a:gd name="T2" fmla="*/ 0 w 32"/>
                <a:gd name="T3" fmla="*/ 74 h 74"/>
                <a:gd name="T4" fmla="*/ 32 w 32"/>
                <a:gd name="T5" fmla="*/ 74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2" h="74">
                  <a:moveTo>
                    <a:pt x="0" y="0"/>
                  </a:moveTo>
                  <a:lnTo>
                    <a:pt x="0" y="74"/>
                  </a:lnTo>
                  <a:lnTo>
                    <a:pt x="32" y="74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8" name="Freeform 35"/>
            <p:cNvSpPr>
              <a:spLocks/>
            </p:cNvSpPr>
            <p:nvPr/>
          </p:nvSpPr>
          <p:spPr bwMode="auto">
            <a:xfrm>
              <a:off x="985228" y="3678484"/>
              <a:ext cx="7491" cy="181507"/>
            </a:xfrm>
            <a:custGeom>
              <a:avLst/>
              <a:gdLst>
                <a:gd name="T0" fmla="*/ 0 w 6"/>
                <a:gd name="T1" fmla="*/ 112 h 112"/>
                <a:gd name="T2" fmla="*/ 0 w 6"/>
                <a:gd name="T3" fmla="*/ 0 h 112"/>
                <a:gd name="T4" fmla="*/ 6 w 6"/>
                <a:gd name="T5" fmla="*/ 0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112">
                  <a:moveTo>
                    <a:pt x="0" y="112"/>
                  </a:moveTo>
                  <a:lnTo>
                    <a:pt x="0" y="0"/>
                  </a:lnTo>
                  <a:lnTo>
                    <a:pt x="6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9" name="Rectangle 36"/>
            <p:cNvSpPr>
              <a:spLocks noChangeArrowheads="1"/>
            </p:cNvSpPr>
            <p:nvPr/>
          </p:nvSpPr>
          <p:spPr bwMode="auto">
            <a:xfrm>
              <a:off x="1026429" y="3952365"/>
              <a:ext cx="1430456" cy="1846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</a:t>
              </a:r>
              <a:r>
                <a:rPr kumimoji="0" lang="en-US" altLang="en-US" sz="1200" b="1" i="1" u="none" strike="noStrike" cap="none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proliferatum</a:t>
              </a:r>
              <a:r>
                <a:rPr kumimoji="0" lang="en-US" altLang="en-US" sz="12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</a:t>
              </a:r>
              <a:r>
                <a:rPr kumimoji="0" lang="en-US" altLang="en-US" sz="1200" b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ET1</a:t>
              </a:r>
              <a:endParaRPr kumimoji="0" lang="en-US" altLang="en-US" sz="1800" b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90" name="Freeform 37"/>
            <p:cNvSpPr>
              <a:spLocks/>
            </p:cNvSpPr>
            <p:nvPr/>
          </p:nvSpPr>
          <p:spPr bwMode="auto">
            <a:xfrm>
              <a:off x="985228" y="3866474"/>
              <a:ext cx="37456" cy="181507"/>
            </a:xfrm>
            <a:custGeom>
              <a:avLst/>
              <a:gdLst>
                <a:gd name="T0" fmla="*/ 0 w 30"/>
                <a:gd name="T1" fmla="*/ 0 h 112"/>
                <a:gd name="T2" fmla="*/ 0 w 30"/>
                <a:gd name="T3" fmla="*/ 112 h 112"/>
                <a:gd name="T4" fmla="*/ 30 w 30"/>
                <a:gd name="T5" fmla="*/ 112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0" h="112">
                  <a:moveTo>
                    <a:pt x="0" y="0"/>
                  </a:moveTo>
                  <a:lnTo>
                    <a:pt x="0" y="112"/>
                  </a:lnTo>
                  <a:lnTo>
                    <a:pt x="30" y="112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1" name="Freeform 38"/>
            <p:cNvSpPr>
              <a:spLocks/>
            </p:cNvSpPr>
            <p:nvPr/>
          </p:nvSpPr>
          <p:spPr bwMode="auto">
            <a:xfrm>
              <a:off x="960257" y="3863232"/>
              <a:ext cx="24970" cy="210678"/>
            </a:xfrm>
            <a:custGeom>
              <a:avLst/>
              <a:gdLst>
                <a:gd name="T0" fmla="*/ 0 w 20"/>
                <a:gd name="T1" fmla="*/ 130 h 130"/>
                <a:gd name="T2" fmla="*/ 0 w 20"/>
                <a:gd name="T3" fmla="*/ 0 h 130"/>
                <a:gd name="T4" fmla="*/ 20 w 20"/>
                <a:gd name="T5" fmla="*/ 0 h 1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0" h="130">
                  <a:moveTo>
                    <a:pt x="0" y="130"/>
                  </a:moveTo>
                  <a:lnTo>
                    <a:pt x="0" y="0"/>
                  </a:lnTo>
                  <a:lnTo>
                    <a:pt x="20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2" name="Rectangle 39"/>
            <p:cNvSpPr>
              <a:spLocks noChangeArrowheads="1"/>
            </p:cNvSpPr>
            <p:nvPr/>
          </p:nvSpPr>
          <p:spPr bwMode="auto">
            <a:xfrm>
              <a:off x="1041411" y="4198696"/>
              <a:ext cx="1412823" cy="1846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</a:t>
              </a:r>
              <a:r>
                <a:rPr kumimoji="0" lang="en-US" altLang="en-US" sz="1200" b="1" i="1" u="none" strike="noStrike" cap="none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globosum</a:t>
              </a:r>
              <a:r>
                <a:rPr kumimoji="0" lang="en-US" altLang="en-US" sz="12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</a:t>
              </a:r>
              <a:r>
                <a:rPr kumimoji="0" lang="en-US" altLang="en-US" sz="1200" b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26131</a:t>
              </a:r>
              <a:endParaRPr kumimoji="0" lang="en-US" altLang="en-US" sz="1800" b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93" name="Freeform 40"/>
            <p:cNvSpPr>
              <a:spLocks/>
            </p:cNvSpPr>
            <p:nvPr/>
          </p:nvSpPr>
          <p:spPr bwMode="auto">
            <a:xfrm>
              <a:off x="960257" y="4082013"/>
              <a:ext cx="77408" cy="212298"/>
            </a:xfrm>
            <a:custGeom>
              <a:avLst/>
              <a:gdLst>
                <a:gd name="T0" fmla="*/ 0 w 62"/>
                <a:gd name="T1" fmla="*/ 0 h 131"/>
                <a:gd name="T2" fmla="*/ 0 w 62"/>
                <a:gd name="T3" fmla="*/ 131 h 131"/>
                <a:gd name="T4" fmla="*/ 62 w 62"/>
                <a:gd name="T5" fmla="*/ 131 h 1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2" h="131">
                  <a:moveTo>
                    <a:pt x="0" y="0"/>
                  </a:moveTo>
                  <a:lnTo>
                    <a:pt x="0" y="131"/>
                  </a:lnTo>
                  <a:lnTo>
                    <a:pt x="62" y="131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4" name="Freeform 41"/>
            <p:cNvSpPr>
              <a:spLocks/>
            </p:cNvSpPr>
            <p:nvPr/>
          </p:nvSpPr>
          <p:spPr bwMode="auto">
            <a:xfrm>
              <a:off x="916559" y="4078772"/>
              <a:ext cx="43698" cy="226883"/>
            </a:xfrm>
            <a:custGeom>
              <a:avLst/>
              <a:gdLst>
                <a:gd name="T0" fmla="*/ 0 w 35"/>
                <a:gd name="T1" fmla="*/ 140 h 140"/>
                <a:gd name="T2" fmla="*/ 0 w 35"/>
                <a:gd name="T3" fmla="*/ 0 h 140"/>
                <a:gd name="T4" fmla="*/ 35 w 35"/>
                <a:gd name="T5" fmla="*/ 0 h 1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5" h="140">
                  <a:moveTo>
                    <a:pt x="0" y="140"/>
                  </a:moveTo>
                  <a:lnTo>
                    <a:pt x="0" y="0"/>
                  </a:lnTo>
                  <a:lnTo>
                    <a:pt x="35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5" name="Rectangle 42"/>
            <p:cNvSpPr>
              <a:spLocks noChangeArrowheads="1"/>
            </p:cNvSpPr>
            <p:nvPr/>
          </p:nvSpPr>
          <p:spPr bwMode="auto">
            <a:xfrm>
              <a:off x="1057642" y="4445026"/>
              <a:ext cx="1542666" cy="1846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lvl="0" defTabSz="914400"/>
              <a:r>
                <a:rPr kumimoji="0" lang="en-US" altLang="en-US" sz="12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</a:t>
              </a:r>
              <a:r>
                <a:rPr kumimoji="0" lang="en-US" altLang="en-US" sz="1200" b="1" i="1" u="none" strike="noStrike" cap="none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fujikuroi</a:t>
              </a:r>
              <a:r>
                <a:rPr kumimoji="0" lang="en-US" altLang="en-US" sz="12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</a:t>
              </a:r>
              <a:r>
                <a:rPr lang="en-US" altLang="en-US" sz="1200" b="1" dirty="0">
                  <a:solidFill>
                    <a:srgbClr val="000000"/>
                  </a:solidFill>
                </a:rPr>
                <a:t>IMI 58289</a:t>
              </a:r>
              <a:endParaRPr kumimoji="0" lang="en-US" altLang="en-US" sz="1800" b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96" name="Freeform 43"/>
            <p:cNvSpPr>
              <a:spLocks/>
            </p:cNvSpPr>
            <p:nvPr/>
          </p:nvSpPr>
          <p:spPr bwMode="auto">
            <a:xfrm>
              <a:off x="916559" y="4313758"/>
              <a:ext cx="137337" cy="226883"/>
            </a:xfrm>
            <a:custGeom>
              <a:avLst/>
              <a:gdLst>
                <a:gd name="T0" fmla="*/ 0 w 110"/>
                <a:gd name="T1" fmla="*/ 0 h 140"/>
                <a:gd name="T2" fmla="*/ 0 w 110"/>
                <a:gd name="T3" fmla="*/ 140 h 140"/>
                <a:gd name="T4" fmla="*/ 110 w 110"/>
                <a:gd name="T5" fmla="*/ 140 h 1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0" h="140">
                  <a:moveTo>
                    <a:pt x="0" y="0"/>
                  </a:moveTo>
                  <a:lnTo>
                    <a:pt x="0" y="140"/>
                  </a:lnTo>
                  <a:lnTo>
                    <a:pt x="110" y="14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7" name="Freeform 44"/>
            <p:cNvSpPr>
              <a:spLocks/>
            </p:cNvSpPr>
            <p:nvPr/>
          </p:nvSpPr>
          <p:spPr bwMode="auto">
            <a:xfrm>
              <a:off x="417152" y="4308896"/>
              <a:ext cx="499407" cy="298190"/>
            </a:xfrm>
            <a:custGeom>
              <a:avLst/>
              <a:gdLst>
                <a:gd name="T0" fmla="*/ 0 w 400"/>
                <a:gd name="T1" fmla="*/ 184 h 184"/>
                <a:gd name="T2" fmla="*/ 0 w 400"/>
                <a:gd name="T3" fmla="*/ 0 h 184"/>
                <a:gd name="T4" fmla="*/ 400 w 400"/>
                <a:gd name="T5" fmla="*/ 0 h 1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0" h="184">
                  <a:moveTo>
                    <a:pt x="0" y="184"/>
                  </a:moveTo>
                  <a:lnTo>
                    <a:pt x="0" y="0"/>
                  </a:lnTo>
                  <a:lnTo>
                    <a:pt x="400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8" name="Rectangle 45"/>
            <p:cNvSpPr>
              <a:spLocks noChangeArrowheads="1"/>
            </p:cNvSpPr>
            <p:nvPr/>
          </p:nvSpPr>
          <p:spPr bwMode="auto">
            <a:xfrm>
              <a:off x="459602" y="4691357"/>
              <a:ext cx="1133900" cy="1846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</a:t>
              </a:r>
              <a:r>
                <a:rPr kumimoji="0" lang="en-US" altLang="en-US" sz="1200" b="1" i="1" u="none" strike="noStrike" cap="none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anthophilum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99" name="Freeform 46"/>
            <p:cNvSpPr>
              <a:spLocks/>
            </p:cNvSpPr>
            <p:nvPr/>
          </p:nvSpPr>
          <p:spPr bwMode="auto">
            <a:xfrm>
              <a:off x="420898" y="4786972"/>
              <a:ext cx="34959" cy="119924"/>
            </a:xfrm>
            <a:custGeom>
              <a:avLst/>
              <a:gdLst>
                <a:gd name="T0" fmla="*/ 0 w 28"/>
                <a:gd name="T1" fmla="*/ 74 h 74"/>
                <a:gd name="T2" fmla="*/ 0 w 28"/>
                <a:gd name="T3" fmla="*/ 0 h 74"/>
                <a:gd name="T4" fmla="*/ 28 w 28"/>
                <a:gd name="T5" fmla="*/ 0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8" h="74">
                  <a:moveTo>
                    <a:pt x="0" y="74"/>
                  </a:moveTo>
                  <a:lnTo>
                    <a:pt x="0" y="0"/>
                  </a:lnTo>
                  <a:lnTo>
                    <a:pt x="28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0" name="Rectangle 47"/>
            <p:cNvSpPr>
              <a:spLocks noChangeArrowheads="1"/>
            </p:cNvSpPr>
            <p:nvPr/>
          </p:nvSpPr>
          <p:spPr bwMode="auto">
            <a:xfrm>
              <a:off x="473335" y="4937688"/>
              <a:ext cx="702693" cy="1846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F. </a:t>
              </a:r>
              <a:r>
                <a:rPr kumimoji="0" lang="en-US" altLang="en-US" sz="1200" b="1" i="1" u="none" strike="noStrike" cap="none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hostae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01" name="Freeform 48"/>
            <p:cNvSpPr>
              <a:spLocks/>
            </p:cNvSpPr>
            <p:nvPr/>
          </p:nvSpPr>
          <p:spPr bwMode="auto">
            <a:xfrm>
              <a:off x="420898" y="4914999"/>
              <a:ext cx="48692" cy="118304"/>
            </a:xfrm>
            <a:custGeom>
              <a:avLst/>
              <a:gdLst>
                <a:gd name="T0" fmla="*/ 0 w 39"/>
                <a:gd name="T1" fmla="*/ 0 h 73"/>
                <a:gd name="T2" fmla="*/ 0 w 39"/>
                <a:gd name="T3" fmla="*/ 73 h 73"/>
                <a:gd name="T4" fmla="*/ 39 w 39"/>
                <a:gd name="T5" fmla="*/ 73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73">
                  <a:moveTo>
                    <a:pt x="0" y="0"/>
                  </a:moveTo>
                  <a:lnTo>
                    <a:pt x="0" y="73"/>
                  </a:lnTo>
                  <a:lnTo>
                    <a:pt x="39" y="73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6" name="Freeform 49"/>
            <p:cNvSpPr>
              <a:spLocks/>
            </p:cNvSpPr>
            <p:nvPr/>
          </p:nvSpPr>
          <p:spPr bwMode="auto">
            <a:xfrm>
              <a:off x="417152" y="4613568"/>
              <a:ext cx="3746" cy="296569"/>
            </a:xfrm>
            <a:custGeom>
              <a:avLst/>
              <a:gdLst>
                <a:gd name="T0" fmla="*/ 0 w 3"/>
                <a:gd name="T1" fmla="*/ 0 h 183"/>
                <a:gd name="T2" fmla="*/ 0 w 3"/>
                <a:gd name="T3" fmla="*/ 183 h 183"/>
                <a:gd name="T4" fmla="*/ 3 w 3"/>
                <a:gd name="T5" fmla="*/ 183 h 1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" h="183">
                  <a:moveTo>
                    <a:pt x="0" y="0"/>
                  </a:moveTo>
                  <a:lnTo>
                    <a:pt x="0" y="183"/>
                  </a:lnTo>
                  <a:lnTo>
                    <a:pt x="3" y="183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9" name="Freeform 50"/>
            <p:cNvSpPr>
              <a:spLocks/>
            </p:cNvSpPr>
            <p:nvPr/>
          </p:nvSpPr>
          <p:spPr bwMode="auto">
            <a:xfrm>
              <a:off x="395927" y="3754652"/>
              <a:ext cx="21225" cy="855675"/>
            </a:xfrm>
            <a:custGeom>
              <a:avLst/>
              <a:gdLst>
                <a:gd name="T0" fmla="*/ 0 w 17"/>
                <a:gd name="T1" fmla="*/ 0 h 528"/>
                <a:gd name="T2" fmla="*/ 0 w 17"/>
                <a:gd name="T3" fmla="*/ 528 h 528"/>
                <a:gd name="T4" fmla="*/ 17 w 17"/>
                <a:gd name="T5" fmla="*/ 528 h 5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7" h="528">
                  <a:moveTo>
                    <a:pt x="0" y="0"/>
                  </a:moveTo>
                  <a:lnTo>
                    <a:pt x="0" y="528"/>
                  </a:lnTo>
                  <a:lnTo>
                    <a:pt x="17" y="528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1" name="Freeform 51"/>
            <p:cNvSpPr>
              <a:spLocks/>
            </p:cNvSpPr>
            <p:nvPr/>
          </p:nvSpPr>
          <p:spPr bwMode="auto">
            <a:xfrm>
              <a:off x="181182" y="3751411"/>
              <a:ext cx="214745" cy="760060"/>
            </a:xfrm>
            <a:custGeom>
              <a:avLst/>
              <a:gdLst>
                <a:gd name="T0" fmla="*/ 0 w 172"/>
                <a:gd name="T1" fmla="*/ 469 h 469"/>
                <a:gd name="T2" fmla="*/ 0 w 172"/>
                <a:gd name="T3" fmla="*/ 0 h 469"/>
                <a:gd name="T4" fmla="*/ 172 w 172"/>
                <a:gd name="T5" fmla="*/ 0 h 4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72" h="469">
                  <a:moveTo>
                    <a:pt x="0" y="469"/>
                  </a:moveTo>
                  <a:lnTo>
                    <a:pt x="0" y="0"/>
                  </a:lnTo>
                  <a:lnTo>
                    <a:pt x="172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2" name="Rectangle 52"/>
            <p:cNvSpPr>
              <a:spLocks noChangeArrowheads="1"/>
            </p:cNvSpPr>
            <p:nvPr/>
          </p:nvSpPr>
          <p:spPr bwMode="auto">
            <a:xfrm>
              <a:off x="289803" y="5185639"/>
              <a:ext cx="1469954" cy="1846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</a:t>
              </a:r>
              <a:r>
                <a:rPr kumimoji="0" lang="en-US" altLang="en-US" sz="1200" b="1" i="1" u="none" strike="noStrike" cap="none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Fusarium</a:t>
              </a:r>
              <a:r>
                <a:rPr kumimoji="0" lang="en-US" altLang="en-US" sz="12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</a:t>
              </a:r>
              <a:r>
                <a:rPr kumimoji="0" lang="en-US" altLang="en-US" sz="1200" b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sp. 66182</a:t>
              </a:r>
              <a:endParaRPr kumimoji="0" lang="en-US" altLang="en-US" sz="1800" b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15" name="Freeform 53"/>
            <p:cNvSpPr>
              <a:spLocks/>
            </p:cNvSpPr>
            <p:nvPr/>
          </p:nvSpPr>
          <p:spPr bwMode="auto">
            <a:xfrm>
              <a:off x="181182" y="4517953"/>
              <a:ext cx="106124" cy="761680"/>
            </a:xfrm>
            <a:custGeom>
              <a:avLst/>
              <a:gdLst>
                <a:gd name="T0" fmla="*/ 0 w 85"/>
                <a:gd name="T1" fmla="*/ 0 h 470"/>
                <a:gd name="T2" fmla="*/ 0 w 85"/>
                <a:gd name="T3" fmla="*/ 470 h 470"/>
                <a:gd name="T4" fmla="*/ 85 w 85"/>
                <a:gd name="T5" fmla="*/ 470 h 4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5" h="470">
                  <a:moveTo>
                    <a:pt x="0" y="0"/>
                  </a:moveTo>
                  <a:lnTo>
                    <a:pt x="0" y="470"/>
                  </a:lnTo>
                  <a:lnTo>
                    <a:pt x="85" y="47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7" name="Rectangle 54"/>
            <p:cNvSpPr>
              <a:spLocks noChangeArrowheads="1"/>
            </p:cNvSpPr>
            <p:nvPr/>
          </p:nvSpPr>
          <p:spPr bwMode="auto">
            <a:xfrm>
              <a:off x="1140044" y="2962181"/>
              <a:ext cx="173544" cy="1523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8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18" name="Rectangle 55"/>
            <p:cNvSpPr>
              <a:spLocks noChangeArrowheads="1"/>
            </p:cNvSpPr>
            <p:nvPr/>
          </p:nvSpPr>
          <p:spPr bwMode="auto">
            <a:xfrm>
              <a:off x="1423458" y="1325379"/>
              <a:ext cx="129846" cy="1523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8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99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19" name="Rectangle 56"/>
            <p:cNvSpPr>
              <a:spLocks noChangeArrowheads="1"/>
            </p:cNvSpPr>
            <p:nvPr/>
          </p:nvSpPr>
          <p:spPr bwMode="auto">
            <a:xfrm>
              <a:off x="1347298" y="1510127"/>
              <a:ext cx="173544" cy="1523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8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20" name="Rectangle 57"/>
            <p:cNvSpPr>
              <a:spLocks noChangeArrowheads="1"/>
            </p:cNvSpPr>
            <p:nvPr/>
          </p:nvSpPr>
          <p:spPr bwMode="auto">
            <a:xfrm>
              <a:off x="1333564" y="2064371"/>
              <a:ext cx="173544" cy="1523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8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21" name="Rectangle 58"/>
            <p:cNvSpPr>
              <a:spLocks noChangeArrowheads="1"/>
            </p:cNvSpPr>
            <p:nvPr/>
          </p:nvSpPr>
          <p:spPr bwMode="auto">
            <a:xfrm>
              <a:off x="1347298" y="2407937"/>
              <a:ext cx="129846" cy="1523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8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85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39" name="Rectangle 59"/>
            <p:cNvSpPr>
              <a:spLocks noChangeArrowheads="1"/>
            </p:cNvSpPr>
            <p:nvPr/>
          </p:nvSpPr>
          <p:spPr bwMode="auto">
            <a:xfrm>
              <a:off x="1274884" y="1879623"/>
              <a:ext cx="173544" cy="1523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8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55" name="Rectangle 60"/>
            <p:cNvSpPr>
              <a:spLocks noChangeArrowheads="1"/>
            </p:cNvSpPr>
            <p:nvPr/>
          </p:nvSpPr>
          <p:spPr bwMode="auto">
            <a:xfrm>
              <a:off x="922802" y="2341493"/>
              <a:ext cx="173544" cy="1523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8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56" name="Rectangle 61"/>
            <p:cNvSpPr>
              <a:spLocks noChangeArrowheads="1"/>
            </p:cNvSpPr>
            <p:nvPr/>
          </p:nvSpPr>
          <p:spPr bwMode="auto">
            <a:xfrm>
              <a:off x="655619" y="2757986"/>
              <a:ext cx="173544" cy="1523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8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57" name="Rectangle 62"/>
            <p:cNvSpPr>
              <a:spLocks noChangeArrowheads="1"/>
            </p:cNvSpPr>
            <p:nvPr/>
          </p:nvSpPr>
          <p:spPr bwMode="auto">
            <a:xfrm>
              <a:off x="807938" y="3728723"/>
              <a:ext cx="173544" cy="1523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8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59" name="Rectangle 63"/>
            <p:cNvSpPr>
              <a:spLocks noChangeArrowheads="1"/>
            </p:cNvSpPr>
            <p:nvPr/>
          </p:nvSpPr>
          <p:spPr bwMode="auto">
            <a:xfrm>
              <a:off x="782968" y="3942642"/>
              <a:ext cx="173544" cy="1523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8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88" name="Rectangle 64"/>
            <p:cNvSpPr>
              <a:spLocks noChangeArrowheads="1"/>
            </p:cNvSpPr>
            <p:nvPr/>
          </p:nvSpPr>
          <p:spPr bwMode="auto">
            <a:xfrm>
              <a:off x="739270" y="4174387"/>
              <a:ext cx="173544" cy="1523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8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89" name="Rectangle 65"/>
            <p:cNvSpPr>
              <a:spLocks noChangeArrowheads="1"/>
            </p:cNvSpPr>
            <p:nvPr/>
          </p:nvSpPr>
          <p:spPr bwMode="auto">
            <a:xfrm>
              <a:off x="296046" y="4633016"/>
              <a:ext cx="129846" cy="1523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8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82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90" name="Line 66"/>
            <p:cNvSpPr>
              <a:spLocks noChangeShapeType="1"/>
            </p:cNvSpPr>
            <p:nvPr/>
          </p:nvSpPr>
          <p:spPr bwMode="auto">
            <a:xfrm>
              <a:off x="528270" y="5621579"/>
              <a:ext cx="82402" cy="0"/>
            </a:xfrm>
            <a:prstGeom prst="line">
              <a:avLst/>
            </a:prstGeom>
            <a:noFill/>
            <a:ln w="9525" cap="sq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1" name="Line 67"/>
            <p:cNvSpPr>
              <a:spLocks noChangeShapeType="1"/>
            </p:cNvSpPr>
            <p:nvPr/>
          </p:nvSpPr>
          <p:spPr bwMode="auto">
            <a:xfrm>
              <a:off x="528270" y="5592408"/>
              <a:ext cx="0" cy="59962"/>
            </a:xfrm>
            <a:prstGeom prst="line">
              <a:avLst/>
            </a:prstGeom>
            <a:noFill/>
            <a:ln w="9525" cap="sq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2" name="Line 68"/>
            <p:cNvSpPr>
              <a:spLocks noChangeShapeType="1"/>
            </p:cNvSpPr>
            <p:nvPr/>
          </p:nvSpPr>
          <p:spPr bwMode="auto">
            <a:xfrm>
              <a:off x="610672" y="5592408"/>
              <a:ext cx="0" cy="59962"/>
            </a:xfrm>
            <a:prstGeom prst="line">
              <a:avLst/>
            </a:prstGeom>
            <a:noFill/>
            <a:ln w="9525" cap="sq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3" name="Rectangle 69"/>
            <p:cNvSpPr>
              <a:spLocks noChangeArrowheads="1"/>
            </p:cNvSpPr>
            <p:nvPr/>
          </p:nvSpPr>
          <p:spPr bwMode="auto">
            <a:xfrm>
              <a:off x="495809" y="5657232"/>
              <a:ext cx="162307" cy="11992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6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0.01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62" name="Rectangle 161"/>
            <p:cNvSpPr/>
            <p:nvPr/>
          </p:nvSpPr>
          <p:spPr>
            <a:xfrm>
              <a:off x="1052083" y="4442392"/>
              <a:ext cx="1554480" cy="179886"/>
            </a:xfrm>
            <a:prstGeom prst="rect">
              <a:avLst/>
            </a:prstGeom>
            <a:noFill/>
            <a:ln w="22225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3" name="Rectangle 162"/>
            <p:cNvSpPr/>
            <p:nvPr/>
          </p:nvSpPr>
          <p:spPr>
            <a:xfrm>
              <a:off x="1671913" y="1240843"/>
              <a:ext cx="1554480" cy="199395"/>
            </a:xfrm>
            <a:prstGeom prst="rect">
              <a:avLst/>
            </a:prstGeom>
            <a:noFill/>
            <a:ln w="22225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165" name="Straight Connector 164">
            <a:extLst>
              <a:ext uri="{FF2B5EF4-FFF2-40B4-BE49-F238E27FC236}">
                <a16:creationId xmlns:a16="http://schemas.microsoft.com/office/drawing/2014/main" id="{AA628439-F3EB-41E8-8BFE-6083D9EF910F}"/>
              </a:ext>
            </a:extLst>
          </p:cNvPr>
          <p:cNvCxnSpPr/>
          <p:nvPr/>
        </p:nvCxnSpPr>
        <p:spPr>
          <a:xfrm flipV="1">
            <a:off x="3866480" y="1885343"/>
            <a:ext cx="5943600" cy="3094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6" name="Pentagon 29">
            <a:extLst>
              <a:ext uri="{FF2B5EF4-FFF2-40B4-BE49-F238E27FC236}">
                <a16:creationId xmlns:a16="http://schemas.microsoft.com/office/drawing/2014/main" id="{762DFB77-78CC-4532-B8D3-57BCA84309CA}"/>
              </a:ext>
            </a:extLst>
          </p:cNvPr>
          <p:cNvSpPr/>
          <p:nvPr/>
        </p:nvSpPr>
        <p:spPr>
          <a:xfrm>
            <a:off x="5774716" y="1765900"/>
            <a:ext cx="324928" cy="207934"/>
          </a:xfrm>
          <a:prstGeom prst="homePlate">
            <a:avLst/>
          </a:prstGeom>
          <a:solidFill>
            <a:schemeClr val="accent1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</a:ln>
          <a:effectLst/>
        </p:spPr>
        <p:txBody>
          <a:bodyPr rtlCol="0" anchor="ctr"/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endParaRPr lang="en-US" sz="2674" kern="0" dirty="0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167" name="Pentagon 30">
            <a:extLst>
              <a:ext uri="{FF2B5EF4-FFF2-40B4-BE49-F238E27FC236}">
                <a16:creationId xmlns:a16="http://schemas.microsoft.com/office/drawing/2014/main" id="{FAA96E22-AF1E-4885-8184-3695F62162FA}"/>
              </a:ext>
            </a:extLst>
          </p:cNvPr>
          <p:cNvSpPr/>
          <p:nvPr/>
        </p:nvSpPr>
        <p:spPr>
          <a:xfrm rot="10800000">
            <a:off x="3922092" y="1772667"/>
            <a:ext cx="324928" cy="207934"/>
          </a:xfrm>
          <a:prstGeom prst="homePlate">
            <a:avLst/>
          </a:prstGeom>
          <a:solidFill>
            <a:schemeClr val="accent1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</a:ln>
          <a:effectLst/>
        </p:spPr>
        <p:txBody>
          <a:bodyPr rtlCol="0" anchor="ctr"/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endParaRPr lang="en-US" sz="2674" kern="0" dirty="0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168" name="Pentagon 31">
            <a:extLst>
              <a:ext uri="{FF2B5EF4-FFF2-40B4-BE49-F238E27FC236}">
                <a16:creationId xmlns:a16="http://schemas.microsoft.com/office/drawing/2014/main" id="{4CEA0576-57EF-4A37-BC91-00F13E82A542}"/>
              </a:ext>
            </a:extLst>
          </p:cNvPr>
          <p:cNvSpPr/>
          <p:nvPr/>
        </p:nvSpPr>
        <p:spPr>
          <a:xfrm>
            <a:off x="4278359" y="1772667"/>
            <a:ext cx="324928" cy="207934"/>
          </a:xfrm>
          <a:prstGeom prst="homePlate">
            <a:avLst/>
          </a:prstGeom>
          <a:solidFill>
            <a:schemeClr val="accent1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</a:ln>
          <a:effectLst/>
        </p:spPr>
        <p:txBody>
          <a:bodyPr rtlCol="0" anchor="ctr"/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endParaRPr lang="en-US" sz="2674" kern="0" dirty="0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169" name="Pentagon 32">
            <a:extLst>
              <a:ext uri="{FF2B5EF4-FFF2-40B4-BE49-F238E27FC236}">
                <a16:creationId xmlns:a16="http://schemas.microsoft.com/office/drawing/2014/main" id="{1A59AA05-9C3E-4220-8423-E75DC860E217}"/>
              </a:ext>
            </a:extLst>
          </p:cNvPr>
          <p:cNvSpPr/>
          <p:nvPr/>
        </p:nvSpPr>
        <p:spPr>
          <a:xfrm>
            <a:off x="5041864" y="1765900"/>
            <a:ext cx="324928" cy="207934"/>
          </a:xfrm>
          <a:prstGeom prst="homePlate">
            <a:avLst/>
          </a:prstGeom>
          <a:solidFill>
            <a:schemeClr val="accent1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</a:ln>
          <a:effectLst/>
        </p:spPr>
        <p:txBody>
          <a:bodyPr rtlCol="0" anchor="ctr"/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endParaRPr lang="en-US" sz="2674" kern="0" dirty="0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170" name="Pentagon 33">
            <a:extLst>
              <a:ext uri="{FF2B5EF4-FFF2-40B4-BE49-F238E27FC236}">
                <a16:creationId xmlns:a16="http://schemas.microsoft.com/office/drawing/2014/main" id="{02CA3143-75C3-49EC-8282-095B48E8615B}"/>
              </a:ext>
            </a:extLst>
          </p:cNvPr>
          <p:cNvSpPr/>
          <p:nvPr/>
        </p:nvSpPr>
        <p:spPr>
          <a:xfrm rot="10800000">
            <a:off x="5413455" y="1765900"/>
            <a:ext cx="324928" cy="207934"/>
          </a:xfrm>
          <a:prstGeom prst="homePlate">
            <a:avLst/>
          </a:prstGeom>
          <a:solidFill>
            <a:schemeClr val="accent1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</a:ln>
          <a:effectLst/>
        </p:spPr>
        <p:txBody>
          <a:bodyPr rtlCol="0" anchor="ctr"/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endParaRPr lang="en-US" sz="2674" kern="0" dirty="0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171" name="Pentagon 34">
            <a:extLst>
              <a:ext uri="{FF2B5EF4-FFF2-40B4-BE49-F238E27FC236}">
                <a16:creationId xmlns:a16="http://schemas.microsoft.com/office/drawing/2014/main" id="{5CBDB2A2-8A03-4250-842B-68E9EC15916B}"/>
              </a:ext>
            </a:extLst>
          </p:cNvPr>
          <p:cNvSpPr/>
          <p:nvPr/>
        </p:nvSpPr>
        <p:spPr>
          <a:xfrm rot="10800000">
            <a:off x="6153183" y="1765900"/>
            <a:ext cx="324928" cy="207934"/>
          </a:xfrm>
          <a:prstGeom prst="homePlate">
            <a:avLst/>
          </a:prstGeom>
          <a:solidFill>
            <a:srgbClr val="FFFF00"/>
          </a:solidFill>
          <a:ln w="9525" cap="flat" cmpd="sng" algn="ctr">
            <a:solidFill>
              <a:schemeClr val="tx1"/>
            </a:solidFill>
            <a:prstDash val="solid"/>
          </a:ln>
          <a:effectLst/>
        </p:spPr>
        <p:txBody>
          <a:bodyPr rtlCol="0" anchor="ctr"/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endParaRPr lang="en-US" sz="2674" kern="0" dirty="0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172" name="Pentagon 35">
            <a:extLst>
              <a:ext uri="{FF2B5EF4-FFF2-40B4-BE49-F238E27FC236}">
                <a16:creationId xmlns:a16="http://schemas.microsoft.com/office/drawing/2014/main" id="{12FF8EFF-ECEC-4966-9FD6-1E27D8F274D8}"/>
              </a:ext>
            </a:extLst>
          </p:cNvPr>
          <p:cNvSpPr/>
          <p:nvPr/>
        </p:nvSpPr>
        <p:spPr>
          <a:xfrm rot="10800000">
            <a:off x="6518727" y="1765900"/>
            <a:ext cx="324928" cy="207934"/>
          </a:xfrm>
          <a:prstGeom prst="homePlate">
            <a:avLst/>
          </a:prstGeom>
          <a:solidFill>
            <a:schemeClr val="accent1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</a:ln>
          <a:effectLst/>
        </p:spPr>
        <p:txBody>
          <a:bodyPr rtlCol="0" anchor="ctr"/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endParaRPr lang="en-US" sz="2674" kern="0" dirty="0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173" name="Pentagon 36">
            <a:extLst>
              <a:ext uri="{FF2B5EF4-FFF2-40B4-BE49-F238E27FC236}">
                <a16:creationId xmlns:a16="http://schemas.microsoft.com/office/drawing/2014/main" id="{26BB3E42-62B9-4EA6-A0E8-5F1F61D02E7E}"/>
              </a:ext>
            </a:extLst>
          </p:cNvPr>
          <p:cNvSpPr/>
          <p:nvPr/>
        </p:nvSpPr>
        <p:spPr>
          <a:xfrm>
            <a:off x="6882139" y="1765900"/>
            <a:ext cx="324928" cy="207934"/>
          </a:xfrm>
          <a:prstGeom prst="homePlate">
            <a:avLst/>
          </a:prstGeom>
          <a:solidFill>
            <a:schemeClr val="accent1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</a:ln>
          <a:effectLst/>
        </p:spPr>
        <p:txBody>
          <a:bodyPr rtlCol="0" anchor="ctr"/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endParaRPr lang="en-US" sz="2674" kern="0" dirty="0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174" name="Pentagon 37">
            <a:extLst>
              <a:ext uri="{FF2B5EF4-FFF2-40B4-BE49-F238E27FC236}">
                <a16:creationId xmlns:a16="http://schemas.microsoft.com/office/drawing/2014/main" id="{97F1CF1A-560E-4FA5-9956-40674E7A9BEC}"/>
              </a:ext>
            </a:extLst>
          </p:cNvPr>
          <p:cNvSpPr/>
          <p:nvPr/>
        </p:nvSpPr>
        <p:spPr>
          <a:xfrm rot="10800000">
            <a:off x="7220152" y="1765900"/>
            <a:ext cx="324928" cy="207934"/>
          </a:xfrm>
          <a:prstGeom prst="homePlate">
            <a:avLst/>
          </a:prstGeom>
          <a:solidFill>
            <a:schemeClr val="accent1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</a:ln>
          <a:effectLst/>
        </p:spPr>
        <p:txBody>
          <a:bodyPr rtlCol="0" anchor="ctr"/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endParaRPr lang="en-US" sz="2674" kern="0" dirty="0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175" name="Pentagon 38">
            <a:extLst>
              <a:ext uri="{FF2B5EF4-FFF2-40B4-BE49-F238E27FC236}">
                <a16:creationId xmlns:a16="http://schemas.microsoft.com/office/drawing/2014/main" id="{FB86EF3B-F3A0-4938-9564-5CCCE16824F3}"/>
              </a:ext>
            </a:extLst>
          </p:cNvPr>
          <p:cNvSpPr/>
          <p:nvPr/>
        </p:nvSpPr>
        <p:spPr>
          <a:xfrm>
            <a:off x="7963134" y="1765900"/>
            <a:ext cx="324928" cy="207934"/>
          </a:xfrm>
          <a:prstGeom prst="homePlate">
            <a:avLst/>
          </a:prstGeom>
          <a:solidFill>
            <a:srgbClr val="FFFF00"/>
          </a:solidFill>
          <a:ln w="9525" cap="flat" cmpd="sng" algn="ctr">
            <a:solidFill>
              <a:schemeClr val="tx1"/>
            </a:solidFill>
            <a:prstDash val="solid"/>
          </a:ln>
          <a:effectLst/>
        </p:spPr>
        <p:txBody>
          <a:bodyPr rtlCol="0" anchor="ctr"/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endParaRPr lang="en-US" sz="2674" kern="0" dirty="0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176" name="Pentagon 39">
            <a:extLst>
              <a:ext uri="{FF2B5EF4-FFF2-40B4-BE49-F238E27FC236}">
                <a16:creationId xmlns:a16="http://schemas.microsoft.com/office/drawing/2014/main" id="{D35E91C7-1FFE-43E2-BDC6-E38B1B07035E}"/>
              </a:ext>
            </a:extLst>
          </p:cNvPr>
          <p:cNvSpPr/>
          <p:nvPr/>
        </p:nvSpPr>
        <p:spPr>
          <a:xfrm>
            <a:off x="7566724" y="1765900"/>
            <a:ext cx="324928" cy="207934"/>
          </a:xfrm>
          <a:prstGeom prst="homePlate">
            <a:avLst/>
          </a:prstGeom>
          <a:solidFill>
            <a:schemeClr val="accent1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</a:ln>
          <a:effectLst/>
        </p:spPr>
        <p:txBody>
          <a:bodyPr rtlCol="0" anchor="ctr"/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endParaRPr lang="en-US" sz="2674" kern="0" dirty="0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177" name="Pentagon 40">
            <a:extLst>
              <a:ext uri="{FF2B5EF4-FFF2-40B4-BE49-F238E27FC236}">
                <a16:creationId xmlns:a16="http://schemas.microsoft.com/office/drawing/2014/main" id="{AFC88191-A06C-4343-8AFB-4D46650DE6FE}"/>
              </a:ext>
            </a:extLst>
          </p:cNvPr>
          <p:cNvSpPr/>
          <p:nvPr/>
        </p:nvSpPr>
        <p:spPr>
          <a:xfrm rot="10800000">
            <a:off x="8332906" y="1765900"/>
            <a:ext cx="324928" cy="207934"/>
          </a:xfrm>
          <a:prstGeom prst="homePlate">
            <a:avLst/>
          </a:prstGeom>
          <a:solidFill>
            <a:schemeClr val="accent1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</a:ln>
          <a:effectLst/>
        </p:spPr>
        <p:txBody>
          <a:bodyPr rtlCol="0" anchor="ctr"/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endParaRPr lang="en-US" sz="2674" kern="0" dirty="0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178" name="Pentagon 41">
            <a:extLst>
              <a:ext uri="{FF2B5EF4-FFF2-40B4-BE49-F238E27FC236}">
                <a16:creationId xmlns:a16="http://schemas.microsoft.com/office/drawing/2014/main" id="{7650755B-ADA6-4A05-ADDA-AEAE09CA1684}"/>
              </a:ext>
            </a:extLst>
          </p:cNvPr>
          <p:cNvSpPr/>
          <p:nvPr/>
        </p:nvSpPr>
        <p:spPr>
          <a:xfrm>
            <a:off x="8697469" y="1765900"/>
            <a:ext cx="324928" cy="207934"/>
          </a:xfrm>
          <a:prstGeom prst="homePlate">
            <a:avLst/>
          </a:prstGeom>
          <a:solidFill>
            <a:schemeClr val="accent1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</a:ln>
          <a:effectLst/>
        </p:spPr>
        <p:txBody>
          <a:bodyPr rtlCol="0" anchor="ctr"/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endParaRPr lang="en-US" sz="2674" kern="0" dirty="0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179" name="Pentagon 42">
            <a:extLst>
              <a:ext uri="{FF2B5EF4-FFF2-40B4-BE49-F238E27FC236}">
                <a16:creationId xmlns:a16="http://schemas.microsoft.com/office/drawing/2014/main" id="{C15C70B1-4E1D-4672-92AC-F7F8AAC64601}"/>
              </a:ext>
            </a:extLst>
          </p:cNvPr>
          <p:cNvSpPr/>
          <p:nvPr/>
        </p:nvSpPr>
        <p:spPr>
          <a:xfrm rot="10800000">
            <a:off x="9420895" y="1765900"/>
            <a:ext cx="324928" cy="207934"/>
          </a:xfrm>
          <a:prstGeom prst="homePlate">
            <a:avLst/>
          </a:prstGeom>
          <a:solidFill>
            <a:schemeClr val="accent1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</a:ln>
          <a:effectLst/>
        </p:spPr>
        <p:txBody>
          <a:bodyPr rtlCol="0" anchor="ctr"/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endParaRPr lang="en-US" sz="2674" kern="0" dirty="0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180" name="Pentagon 43">
            <a:extLst>
              <a:ext uri="{FF2B5EF4-FFF2-40B4-BE49-F238E27FC236}">
                <a16:creationId xmlns:a16="http://schemas.microsoft.com/office/drawing/2014/main" id="{79A699E4-216C-4559-97F6-CA6CC7B9DEF3}"/>
              </a:ext>
            </a:extLst>
          </p:cNvPr>
          <p:cNvSpPr/>
          <p:nvPr/>
        </p:nvSpPr>
        <p:spPr>
          <a:xfrm rot="10800000">
            <a:off x="9059910" y="1765900"/>
            <a:ext cx="324928" cy="207934"/>
          </a:xfrm>
          <a:prstGeom prst="homePlate">
            <a:avLst/>
          </a:prstGeom>
          <a:solidFill>
            <a:srgbClr val="FFFF00"/>
          </a:solidFill>
          <a:ln w="9525" cap="flat" cmpd="sng" algn="ctr">
            <a:solidFill>
              <a:schemeClr val="tx1"/>
            </a:solidFill>
            <a:prstDash val="solid"/>
          </a:ln>
          <a:effectLst/>
        </p:spPr>
        <p:txBody>
          <a:bodyPr rtlCol="0" anchor="ctr"/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endParaRPr lang="en-US" sz="2674" kern="0" dirty="0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182" name="Rectangle 181">
            <a:extLst>
              <a:ext uri="{FF2B5EF4-FFF2-40B4-BE49-F238E27FC236}">
                <a16:creationId xmlns:a16="http://schemas.microsoft.com/office/drawing/2014/main" id="{531ABA97-DC0D-4A75-8FC0-97D9E0B7F562}"/>
              </a:ext>
            </a:extLst>
          </p:cNvPr>
          <p:cNvSpPr/>
          <p:nvPr/>
        </p:nvSpPr>
        <p:spPr>
          <a:xfrm>
            <a:off x="9059910" y="2024128"/>
            <a:ext cx="383498" cy="256032"/>
          </a:xfrm>
          <a:prstGeom prst="rect">
            <a:avLst/>
          </a:prstGeom>
          <a:noFill/>
          <a:ln w="2222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3" name="TextBox 182">
            <a:extLst>
              <a:ext uri="{FF2B5EF4-FFF2-40B4-BE49-F238E27FC236}">
                <a16:creationId xmlns:a16="http://schemas.microsoft.com/office/drawing/2014/main" id="{AFB085C9-0124-41E0-B441-832FD146A9C5}"/>
              </a:ext>
            </a:extLst>
          </p:cNvPr>
          <p:cNvSpPr txBox="1"/>
          <p:nvPr/>
        </p:nvSpPr>
        <p:spPr>
          <a:xfrm>
            <a:off x="9003410" y="1983824"/>
            <a:ext cx="663440" cy="215444"/>
          </a:xfrm>
          <a:prstGeom prst="rect">
            <a:avLst/>
          </a:prstGeom>
          <a:noFill/>
          <a:ln w="15875">
            <a:noFill/>
          </a:ln>
        </p:spPr>
        <p:txBody>
          <a:bodyPr wrap="square" rtlCol="0"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800" b="1" i="1" kern="0" dirty="0">
                <a:latin typeface="Arial" panose="020B0604020202020204" pitchFamily="34" charset="0"/>
                <a:ea typeface="MS PGothic" pitchFamily="34" charset="-128"/>
                <a:cs typeface="Arial" panose="020B0604020202020204" pitchFamily="34" charset="0"/>
              </a:rPr>
              <a:t>FVEG</a:t>
            </a:r>
          </a:p>
        </p:txBody>
      </p:sp>
      <p:sp>
        <p:nvSpPr>
          <p:cNvPr id="185" name="Pentagon 31">
            <a:extLst>
              <a:ext uri="{FF2B5EF4-FFF2-40B4-BE49-F238E27FC236}">
                <a16:creationId xmlns:a16="http://schemas.microsoft.com/office/drawing/2014/main" id="{1C061341-05BA-481C-8583-02E6955F924F}"/>
              </a:ext>
            </a:extLst>
          </p:cNvPr>
          <p:cNvSpPr/>
          <p:nvPr/>
        </p:nvSpPr>
        <p:spPr>
          <a:xfrm rot="10800000">
            <a:off x="4640709" y="1777132"/>
            <a:ext cx="324928" cy="207934"/>
          </a:xfrm>
          <a:prstGeom prst="homePlate">
            <a:avLst/>
          </a:prstGeom>
          <a:solidFill>
            <a:schemeClr val="accent1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</a:ln>
          <a:effectLst/>
        </p:spPr>
        <p:txBody>
          <a:bodyPr rtlCol="0" anchor="ctr"/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endParaRPr lang="en-US" sz="2674" kern="0" dirty="0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186" name="TextBox 185">
            <a:extLst>
              <a:ext uri="{FF2B5EF4-FFF2-40B4-BE49-F238E27FC236}">
                <a16:creationId xmlns:a16="http://schemas.microsoft.com/office/drawing/2014/main" id="{C29BF47C-501C-47AB-8165-934C37BBC35E}"/>
              </a:ext>
            </a:extLst>
          </p:cNvPr>
          <p:cNvSpPr txBox="1"/>
          <p:nvPr/>
        </p:nvSpPr>
        <p:spPr>
          <a:xfrm>
            <a:off x="3894135" y="1743408"/>
            <a:ext cx="623349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i="1" dirty="0">
                <a:latin typeface="Arial" panose="020B0604020202020204" pitchFamily="34" charset="0"/>
                <a:cs typeface="Arial" panose="020B0604020202020204" pitchFamily="34" charset="0"/>
              </a:rPr>
              <a:t>19    18      17    16      15   14</a:t>
            </a:r>
            <a:r>
              <a:rPr lang="en-US" sz="1200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i="1" dirty="0"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en-US" sz="1200" b="1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13</a:t>
            </a:r>
            <a:r>
              <a:rPr lang="en-US" sz="1200" b="1" i="1" dirty="0">
                <a:latin typeface="Arial" panose="020B0604020202020204" pitchFamily="34" charset="0"/>
                <a:cs typeface="Arial" panose="020B0604020202020204" pitchFamily="34" charset="0"/>
              </a:rPr>
              <a:t>     2     11     10    3       </a:t>
            </a:r>
            <a:r>
              <a:rPr lang="en-US" sz="1200" b="1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en-US" sz="1200" b="1" i="1" dirty="0">
                <a:latin typeface="Arial" panose="020B0604020202020204" pitchFamily="34" charset="0"/>
                <a:cs typeface="Arial" panose="020B0604020202020204" pitchFamily="34" charset="0"/>
              </a:rPr>
              <a:t>       7      6       </a:t>
            </a:r>
            <a:r>
              <a:rPr lang="en-US" sz="1200" b="1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</a:t>
            </a:r>
            <a:r>
              <a:rPr lang="en-US" sz="1200" b="1" i="1" dirty="0">
                <a:latin typeface="Arial" panose="020B0604020202020204" pitchFamily="34" charset="0"/>
                <a:cs typeface="Arial" panose="020B0604020202020204" pitchFamily="34" charset="0"/>
              </a:rPr>
              <a:t>     21  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2CC6F367-B841-4777-85DE-AA9B176669B5}"/>
              </a:ext>
            </a:extLst>
          </p:cNvPr>
          <p:cNvSpPr/>
          <p:nvPr/>
        </p:nvSpPr>
        <p:spPr>
          <a:xfrm>
            <a:off x="3825605" y="2112080"/>
            <a:ext cx="6077220" cy="215444"/>
          </a:xfrm>
          <a:prstGeom prst="rect">
            <a:avLst/>
          </a:prstGeom>
          <a:noFill/>
          <a:ln w="15875">
            <a:noFill/>
          </a:ln>
        </p:spPr>
        <p:txBody>
          <a:bodyPr wrap="square" rtlCol="0"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sz="800" b="1" i="1" kern="0" dirty="0">
                <a:latin typeface="Arial" panose="020B0604020202020204" pitchFamily="34" charset="0"/>
                <a:ea typeface="MS PGothic" pitchFamily="34" charset="-128"/>
                <a:cs typeface="Arial" panose="020B0604020202020204" pitchFamily="34" charset="0"/>
              </a:rPr>
              <a:t>00329   00328    00327  00326    14636	  00325    00324   00323  00322   00321  00320   14634    00319  00317   00316    14633</a:t>
            </a:r>
          </a:p>
        </p:txBody>
      </p:sp>
      <p:sp>
        <p:nvSpPr>
          <p:cNvPr id="124" name="Pentagon 31">
            <a:extLst>
              <a:ext uri="{FF2B5EF4-FFF2-40B4-BE49-F238E27FC236}">
                <a16:creationId xmlns:a16="http://schemas.microsoft.com/office/drawing/2014/main" id="{451A4371-9402-4555-A62B-A46ED2012E84}"/>
              </a:ext>
            </a:extLst>
          </p:cNvPr>
          <p:cNvSpPr/>
          <p:nvPr/>
        </p:nvSpPr>
        <p:spPr>
          <a:xfrm rot="10800000">
            <a:off x="4591271" y="2516061"/>
            <a:ext cx="324928" cy="207934"/>
          </a:xfrm>
          <a:prstGeom prst="homePlate">
            <a:avLst/>
          </a:prstGeom>
          <a:solidFill>
            <a:schemeClr val="accent1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</a:ln>
          <a:effectLst/>
        </p:spPr>
        <p:txBody>
          <a:bodyPr rtlCol="0" anchor="ctr"/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endParaRPr lang="en-US" sz="2674" kern="0" dirty="0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154" name="TextBox 153">
            <a:extLst>
              <a:ext uri="{FF2B5EF4-FFF2-40B4-BE49-F238E27FC236}">
                <a16:creationId xmlns:a16="http://schemas.microsoft.com/office/drawing/2014/main" id="{397EABF6-1F32-4B0B-826F-93AD8AE0F609}"/>
              </a:ext>
            </a:extLst>
          </p:cNvPr>
          <p:cNvSpPr txBox="1"/>
          <p:nvPr/>
        </p:nvSpPr>
        <p:spPr>
          <a:xfrm>
            <a:off x="3919627" y="2487953"/>
            <a:ext cx="59197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i="1" dirty="0">
                <a:latin typeface="Arial" panose="020B0604020202020204" pitchFamily="34" charset="0"/>
                <a:cs typeface="Arial" panose="020B0604020202020204" pitchFamily="34" charset="0"/>
              </a:rPr>
              <a:t>19   18            16     15    14</a:t>
            </a:r>
            <a:r>
              <a:rPr lang="en-US" sz="1200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i="1" dirty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1200" b="1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13</a:t>
            </a:r>
            <a:r>
              <a:rPr lang="en-US" sz="1200" b="1" i="1" dirty="0">
                <a:latin typeface="Arial" panose="020B0604020202020204" pitchFamily="34" charset="0"/>
                <a:cs typeface="Arial" panose="020B0604020202020204" pitchFamily="34" charset="0"/>
              </a:rPr>
              <a:t>      2    11      10    3       </a:t>
            </a:r>
            <a:r>
              <a:rPr lang="en-US" sz="1200" b="1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en-US" sz="1200" b="1" i="1" dirty="0">
                <a:latin typeface="Arial" panose="020B0604020202020204" pitchFamily="34" charset="0"/>
                <a:cs typeface="Arial" panose="020B0604020202020204" pitchFamily="34" charset="0"/>
              </a:rPr>
              <a:t>        7     6       </a:t>
            </a:r>
            <a:r>
              <a:rPr lang="en-US" sz="1200" b="1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</a:t>
            </a:r>
            <a:r>
              <a:rPr lang="en-US" sz="1200" b="1" i="1" dirty="0">
                <a:latin typeface="Arial" panose="020B0604020202020204" pitchFamily="34" charset="0"/>
                <a:cs typeface="Arial" panose="020B0604020202020204" pitchFamily="34" charset="0"/>
              </a:rPr>
              <a:t>    21 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A461ED1-803E-4D95-ADAA-1B4975CB60A1}"/>
              </a:ext>
            </a:extLst>
          </p:cNvPr>
          <p:cNvSpPr txBox="1"/>
          <p:nvPr/>
        </p:nvSpPr>
        <p:spPr>
          <a:xfrm>
            <a:off x="4575510" y="2484454"/>
            <a:ext cx="4466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i="1" dirty="0">
                <a:latin typeface="Arial" panose="020B060402020202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17</a:t>
            </a:r>
          </a:p>
          <a:p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()</a:t>
            </a:r>
            <a:endParaRPr lang="en-U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195110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768</TotalTime>
  <Words>1119</Words>
  <Application>Microsoft Office PowerPoint</Application>
  <PresentationFormat>Custom</PresentationFormat>
  <Paragraphs>284</Paragraphs>
  <Slides>4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10" baseType="lpstr">
      <vt:lpstr>Arial</vt:lpstr>
      <vt:lpstr>Calibri</vt:lpstr>
      <vt:lpstr>Calibri Light</vt:lpstr>
      <vt:lpstr>MS Sans Serif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HyeSeon Kim</dc:creator>
  <cp:lastModifiedBy>Proctor, Robert - ARS</cp:lastModifiedBy>
  <cp:revision>119</cp:revision>
  <cp:lastPrinted>2019-11-19T19:59:13Z</cp:lastPrinted>
  <dcterms:created xsi:type="dcterms:W3CDTF">2018-11-02T18:27:12Z</dcterms:created>
  <dcterms:modified xsi:type="dcterms:W3CDTF">2020-01-06T16:07:26Z</dcterms:modified>
</cp:coreProperties>
</file>