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7315200" cy="100584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100" d="100"/>
          <a:sy n="100" d="100"/>
        </p:scale>
        <p:origin x="11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1646133"/>
            <a:ext cx="6217920" cy="3501813"/>
          </a:xfrm>
        </p:spPr>
        <p:txBody>
          <a:bodyPr anchor="b"/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5282989"/>
            <a:ext cx="5486400" cy="2428451"/>
          </a:xfrm>
        </p:spPr>
        <p:txBody>
          <a:bodyPr/>
          <a:lstStyle>
            <a:lvl1pPr marL="0" indent="0" algn="ctr">
              <a:buNone/>
              <a:defRPr sz="1920"/>
            </a:lvl1pPr>
            <a:lvl2pPr marL="365760" indent="0" algn="ctr">
              <a:buNone/>
              <a:defRPr sz="1600"/>
            </a:lvl2pPr>
            <a:lvl3pPr marL="731520" indent="0" algn="ctr">
              <a:buNone/>
              <a:defRPr sz="1440"/>
            </a:lvl3pPr>
            <a:lvl4pPr marL="1097280" indent="0" algn="ctr">
              <a:buNone/>
              <a:defRPr sz="1280"/>
            </a:lvl4pPr>
            <a:lvl5pPr marL="1463040" indent="0" algn="ctr">
              <a:buNone/>
              <a:defRPr sz="1280"/>
            </a:lvl5pPr>
            <a:lvl6pPr marL="1828800" indent="0" algn="ctr">
              <a:buNone/>
              <a:defRPr sz="1280"/>
            </a:lvl6pPr>
            <a:lvl7pPr marL="2194560" indent="0" algn="ctr">
              <a:buNone/>
              <a:defRPr sz="1280"/>
            </a:lvl7pPr>
            <a:lvl8pPr marL="2560320" indent="0" algn="ctr">
              <a:buNone/>
              <a:defRPr sz="1280"/>
            </a:lvl8pPr>
            <a:lvl9pPr marL="2926080" indent="0" algn="ctr">
              <a:buNone/>
              <a:defRPr sz="128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517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03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9110" y="2507618"/>
            <a:ext cx="6309360" cy="4184014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9110" y="6731215"/>
            <a:ext cx="6309360" cy="2200274"/>
          </a:xfrm>
        </p:spPr>
        <p:txBody>
          <a:bodyPr/>
          <a:lstStyle>
            <a:lvl1pPr marL="0" indent="0">
              <a:buNone/>
              <a:defRPr sz="1920">
                <a:solidFill>
                  <a:schemeClr val="tx1"/>
                </a:solidFill>
              </a:defRPr>
            </a:lvl1pPr>
            <a:lvl2pPr marL="3657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31520" indent="0">
              <a:buNone/>
              <a:defRPr sz="1440">
                <a:solidFill>
                  <a:schemeClr val="tx1">
                    <a:tint val="75000"/>
                  </a:schemeClr>
                </a:solidFill>
              </a:defRPr>
            </a:lvl3pPr>
            <a:lvl4pPr marL="10972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4pPr>
            <a:lvl5pPr marL="146304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5pPr>
            <a:lvl6pPr marL="182880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6pPr>
            <a:lvl7pPr marL="219456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7pPr>
            <a:lvl8pPr marL="256032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8pPr>
            <a:lvl9pPr marL="2926080" indent="0">
              <a:buNone/>
              <a:defRPr sz="12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46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29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703320" y="2677584"/>
            <a:ext cx="3108960" cy="63819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126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535519"/>
            <a:ext cx="6309360" cy="194415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874" y="2465706"/>
            <a:ext cx="3094672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874" y="3674110"/>
            <a:ext cx="3094672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703320" y="2465706"/>
            <a:ext cx="3109913" cy="1208404"/>
          </a:xfrm>
        </p:spPr>
        <p:txBody>
          <a:bodyPr anchor="b"/>
          <a:lstStyle>
            <a:lvl1pPr marL="0" indent="0">
              <a:buNone/>
              <a:defRPr sz="1920" b="1"/>
            </a:lvl1pPr>
            <a:lvl2pPr marL="365760" indent="0">
              <a:buNone/>
              <a:defRPr sz="1600" b="1"/>
            </a:lvl2pPr>
            <a:lvl3pPr marL="731520" indent="0">
              <a:buNone/>
              <a:defRPr sz="1440" b="1"/>
            </a:lvl3pPr>
            <a:lvl4pPr marL="1097280" indent="0">
              <a:buNone/>
              <a:defRPr sz="1280" b="1"/>
            </a:lvl4pPr>
            <a:lvl5pPr marL="1463040" indent="0">
              <a:buNone/>
              <a:defRPr sz="1280" b="1"/>
            </a:lvl5pPr>
            <a:lvl6pPr marL="1828800" indent="0">
              <a:buNone/>
              <a:defRPr sz="1280" b="1"/>
            </a:lvl6pPr>
            <a:lvl7pPr marL="2194560" indent="0">
              <a:buNone/>
              <a:defRPr sz="1280" b="1"/>
            </a:lvl7pPr>
            <a:lvl8pPr marL="2560320" indent="0">
              <a:buNone/>
              <a:defRPr sz="1280" b="1"/>
            </a:lvl8pPr>
            <a:lvl9pPr marL="2926080" indent="0">
              <a:buNone/>
              <a:defRPr sz="12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703320" y="3674110"/>
            <a:ext cx="3109913" cy="54040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13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59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376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09913" y="1448226"/>
            <a:ext cx="3703320" cy="7147983"/>
          </a:xfrm>
        </p:spPr>
        <p:txBody>
          <a:bodyPr/>
          <a:lstStyle>
            <a:lvl1pPr>
              <a:defRPr sz="2560"/>
            </a:lvl1pPr>
            <a:lvl2pPr>
              <a:defRPr sz="2240"/>
            </a:lvl2pPr>
            <a:lvl3pPr>
              <a:defRPr sz="192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33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873" y="670560"/>
            <a:ext cx="2359342" cy="2346960"/>
          </a:xfrm>
        </p:spPr>
        <p:txBody>
          <a:bodyPr anchor="b"/>
          <a:lstStyle>
            <a:lvl1pPr>
              <a:defRPr sz="256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109913" y="1448226"/>
            <a:ext cx="3703320" cy="7147983"/>
          </a:xfrm>
        </p:spPr>
        <p:txBody>
          <a:bodyPr anchor="t"/>
          <a:lstStyle>
            <a:lvl1pPr marL="0" indent="0">
              <a:buNone/>
              <a:defRPr sz="2560"/>
            </a:lvl1pPr>
            <a:lvl2pPr marL="365760" indent="0">
              <a:buNone/>
              <a:defRPr sz="2240"/>
            </a:lvl2pPr>
            <a:lvl3pPr marL="731520" indent="0">
              <a:buNone/>
              <a:defRPr sz="1920"/>
            </a:lvl3pPr>
            <a:lvl4pPr marL="1097280" indent="0">
              <a:buNone/>
              <a:defRPr sz="1600"/>
            </a:lvl4pPr>
            <a:lvl5pPr marL="1463040" indent="0">
              <a:buNone/>
              <a:defRPr sz="1600"/>
            </a:lvl5pPr>
            <a:lvl6pPr marL="1828800" indent="0">
              <a:buNone/>
              <a:defRPr sz="1600"/>
            </a:lvl6pPr>
            <a:lvl7pPr marL="2194560" indent="0">
              <a:buNone/>
              <a:defRPr sz="1600"/>
            </a:lvl7pPr>
            <a:lvl8pPr marL="2560320" indent="0">
              <a:buNone/>
              <a:defRPr sz="1600"/>
            </a:lvl8pPr>
            <a:lvl9pPr marL="292608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873" y="3017520"/>
            <a:ext cx="2359342" cy="5590329"/>
          </a:xfrm>
        </p:spPr>
        <p:txBody>
          <a:bodyPr/>
          <a:lstStyle>
            <a:lvl1pPr marL="0" indent="0">
              <a:buNone/>
              <a:defRPr sz="1280"/>
            </a:lvl1pPr>
            <a:lvl2pPr marL="365760" indent="0">
              <a:buNone/>
              <a:defRPr sz="1120"/>
            </a:lvl2pPr>
            <a:lvl3pPr marL="731520" indent="0">
              <a:buNone/>
              <a:defRPr sz="960"/>
            </a:lvl3pPr>
            <a:lvl4pPr marL="1097280" indent="0">
              <a:buNone/>
              <a:defRPr sz="800"/>
            </a:lvl4pPr>
            <a:lvl5pPr marL="1463040" indent="0">
              <a:buNone/>
              <a:defRPr sz="800"/>
            </a:lvl5pPr>
            <a:lvl6pPr marL="1828800" indent="0">
              <a:buNone/>
              <a:defRPr sz="800"/>
            </a:lvl6pPr>
            <a:lvl7pPr marL="2194560" indent="0">
              <a:buNone/>
              <a:defRPr sz="800"/>
            </a:lvl7pPr>
            <a:lvl8pPr marL="2560320" indent="0">
              <a:buNone/>
              <a:defRPr sz="800"/>
            </a:lvl8pPr>
            <a:lvl9pPr marL="2926080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115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389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234940" y="535517"/>
            <a:ext cx="1577340" cy="852402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5517"/>
            <a:ext cx="4640580" cy="85240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954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2920" y="535519"/>
            <a:ext cx="6309360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2920" y="2677584"/>
            <a:ext cx="6309360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0292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7EC22F-423C-494E-9012-325DC6872028}" type="datetimeFigureOut">
              <a:rPr lang="en-US" smtClean="0"/>
              <a:t>8/24/2020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23160" y="9322649"/>
            <a:ext cx="246888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66360" y="9322649"/>
            <a:ext cx="164592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D5BBC0-54E7-45A1-A09D-3B6E436D5A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59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31520" rtl="0" eaLnBrk="1" latinLnBrk="0" hangingPunct="1">
        <a:lnSpc>
          <a:spcPct val="90000"/>
        </a:lnSpc>
        <a:spcBef>
          <a:spcPct val="0"/>
        </a:spcBef>
        <a:buNone/>
        <a:defRPr sz="35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731520" rtl="0" eaLnBrk="1" latinLnBrk="0" hangingPunct="1">
        <a:lnSpc>
          <a:spcPct val="90000"/>
        </a:lnSpc>
        <a:spcBef>
          <a:spcPts val="800"/>
        </a:spcBef>
        <a:buFont typeface="Arial" panose="020B0604020202020204" pitchFamily="34" charset="0"/>
        <a:buChar char="•"/>
        <a:defRPr sz="224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182880" algn="l" defTabSz="731520" rtl="0" eaLnBrk="1" latinLnBrk="0" hangingPunct="1">
        <a:lnSpc>
          <a:spcPct val="90000"/>
        </a:lnSpc>
        <a:spcBef>
          <a:spcPts val="400"/>
        </a:spcBef>
        <a:buFont typeface="Arial" panose="020B0604020202020204" pitchFamily="34" charset="0"/>
        <a:buChar char="•"/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6pPr>
      <a:lvl7pPr marL="219456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7pPr>
      <a:lvl8pPr marL="256032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8pPr>
      <a:lvl9pPr marL="2926080" algn="l" defTabSz="731520" rtl="0" eaLnBrk="1" latinLnBrk="0" hangingPunct="1">
        <a:defRPr sz="14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21744" y="4927926"/>
            <a:ext cx="61700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Additional file </a:t>
            </a:r>
            <a:r>
              <a:rPr lang="en-US" sz="11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1: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Intracellular growth of </a:t>
            </a:r>
            <a:r>
              <a:rPr lang="en-US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R. conorii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in HMECs and AAE2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cells, </a:t>
            </a:r>
            <a:r>
              <a:rPr lang="en-US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in vitro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HMECs infected with </a:t>
            </a:r>
            <a:r>
              <a:rPr lang="en-US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R. conorii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either maintained at 37</a:t>
            </a:r>
            <a:r>
              <a:rPr lang="en-US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 or 34</a:t>
            </a:r>
            <a:r>
              <a:rPr lang="en-US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C, and AAE2 cells infected with </a:t>
            </a:r>
            <a:r>
              <a:rPr lang="en-US" sz="11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R. conorii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were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maintained at 34</a:t>
            </a:r>
            <a:r>
              <a:rPr lang="en-US" sz="11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C. Total DNA was extracted at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24h 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post-infection and 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rickettsial number was enumerated by quantitative PCR using citrate synthase gene specific primers</a:t>
            </a:r>
            <a:r>
              <a:rPr lang="en-U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. Data from three independent biological replicates is presented as </a:t>
            </a:r>
            <a:r>
              <a:rPr lang="en-US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mean±SEM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622" y="623397"/>
            <a:ext cx="3817620" cy="399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50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</TotalTime>
  <Words>78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UTMB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Narra, Hema P.</dc:creator>
  <cp:lastModifiedBy>Narra, Hema P.</cp:lastModifiedBy>
  <cp:revision>6</cp:revision>
  <cp:lastPrinted>2020-08-12T15:13:52Z</cp:lastPrinted>
  <dcterms:created xsi:type="dcterms:W3CDTF">2020-08-12T15:01:53Z</dcterms:created>
  <dcterms:modified xsi:type="dcterms:W3CDTF">2020-08-24T17:01:15Z</dcterms:modified>
</cp:coreProperties>
</file>