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</p:sldIdLst>
  <p:sldSz cx="6858000" cy="9144000" type="screen4x3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302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DE82-F509-4118-8D8D-A557858B6BA5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86F0-0EF6-4CED-B865-9E2162149827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DE82-F509-4118-8D8D-A557858B6BA5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86F0-0EF6-4CED-B865-9E2162149827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DE82-F509-4118-8D8D-A557858B6BA5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86F0-0EF6-4CED-B865-9E2162149827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DE82-F509-4118-8D8D-A557858B6BA5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86F0-0EF6-4CED-B865-9E2162149827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DE82-F509-4118-8D8D-A557858B6BA5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86F0-0EF6-4CED-B865-9E2162149827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DE82-F509-4118-8D8D-A557858B6BA5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86F0-0EF6-4CED-B865-9E2162149827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DE82-F509-4118-8D8D-A557858B6BA5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86F0-0EF6-4CED-B865-9E2162149827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DE82-F509-4118-8D8D-A557858B6BA5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86F0-0EF6-4CED-B865-9E2162149827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DE82-F509-4118-8D8D-A557858B6BA5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86F0-0EF6-4CED-B865-9E2162149827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DE82-F509-4118-8D8D-A557858B6BA5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86F0-0EF6-4CED-B865-9E2162149827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4DE82-F509-4118-8D8D-A557858B6BA5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686F0-0EF6-4CED-B865-9E2162149827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4DE82-F509-4118-8D8D-A557858B6BA5}" type="datetimeFigureOut">
              <a:rPr lang="en-GB" smtClean="0"/>
              <a:t>19/12/2018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A686F0-0EF6-4CED-B865-9E2162149827}" type="slidenum">
              <a:rPr lang="en-GB" smtClean="0"/>
              <a:t>‹N°›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roupe 106"/>
          <p:cNvGrpSpPr/>
          <p:nvPr/>
        </p:nvGrpSpPr>
        <p:grpSpPr>
          <a:xfrm>
            <a:off x="805260" y="1675727"/>
            <a:ext cx="5648076" cy="4784927"/>
            <a:chOff x="805260" y="1675727"/>
            <a:chExt cx="5648076" cy="4784927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2531005" y="1675727"/>
              <a:ext cx="316432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</a:rPr>
                <a:t> </a:t>
              </a:r>
              <a:r>
                <a:rPr lang="fr-FR" altLang="fr-FR" sz="1000" b="1" i="1" dirty="0">
                  <a:solidFill>
                    <a:srgbClr val="000000"/>
                  </a:solidFill>
                </a:rPr>
                <a:t>Cupriavidus </a:t>
              </a:r>
              <a:r>
                <a:rPr lang="fr-FR" altLang="fr-FR" sz="1000" b="1" i="1" dirty="0" err="1" smtClean="0">
                  <a:solidFill>
                    <a:srgbClr val="000000"/>
                  </a:solidFill>
                </a:rPr>
                <a:t>neocaledonicus</a:t>
              </a:r>
              <a:r>
                <a:rPr lang="fr-FR" altLang="fr-FR" sz="1000" b="1" i="1" dirty="0" smtClean="0">
                  <a:solidFill>
                    <a:srgbClr val="000000"/>
                  </a:solidFill>
                </a:rPr>
                <a:t> </a:t>
              </a:r>
              <a:r>
                <a:rPr lang="fr-FR" altLang="fr-FR" sz="1000" b="1" dirty="0" smtClean="0">
                  <a:solidFill>
                    <a:srgbClr val="000000"/>
                  </a:solidFill>
                </a:rPr>
                <a:t>STM 6070 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(</a:t>
              </a:r>
              <a:r>
                <a:rPr lang="fr-FR" sz="1000" dirty="0" smtClean="0"/>
                <a:t>FN908230)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*</a:t>
              </a:r>
              <a:endParaRPr kumimoji="0" lang="fr-FR" altLang="fr-FR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2445942" y="1744728"/>
              <a:ext cx="78619" cy="95487"/>
            </a:xfrm>
            <a:custGeom>
              <a:avLst/>
              <a:gdLst>
                <a:gd name="T0" fmla="*/ 0 w 61"/>
                <a:gd name="T1" fmla="*/ 72 h 72"/>
                <a:gd name="T2" fmla="*/ 0 w 61"/>
                <a:gd name="T3" fmla="*/ 0 h 72"/>
                <a:gd name="T4" fmla="*/ 61 w 61"/>
                <a:gd name="T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72">
                  <a:moveTo>
                    <a:pt x="0" y="72"/>
                  </a:moveTo>
                  <a:lnTo>
                    <a:pt x="0" y="0"/>
                  </a:lnTo>
                  <a:lnTo>
                    <a:pt x="61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2625090" y="1886390"/>
              <a:ext cx="223939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C. taiwanensis </a:t>
              </a:r>
              <a:r>
                <a:rPr lang="fr-FR" altLang="fr-FR" sz="1000" dirty="0">
                  <a:solidFill>
                    <a:srgbClr val="000000"/>
                  </a:solidFill>
                </a:rPr>
                <a:t>LMG19425 (AF300325)</a:t>
              </a: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2445942" y="1854804"/>
              <a:ext cx="172703" cy="94161"/>
            </a:xfrm>
            <a:custGeom>
              <a:avLst/>
              <a:gdLst>
                <a:gd name="T0" fmla="*/ 0 w 134"/>
                <a:gd name="T1" fmla="*/ 0 h 71"/>
                <a:gd name="T2" fmla="*/ 0 w 134"/>
                <a:gd name="T3" fmla="*/ 71 h 71"/>
                <a:gd name="T4" fmla="*/ 134 w 134"/>
                <a:gd name="T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71">
                  <a:moveTo>
                    <a:pt x="0" y="0"/>
                  </a:moveTo>
                  <a:lnTo>
                    <a:pt x="0" y="71"/>
                  </a:lnTo>
                  <a:lnTo>
                    <a:pt x="134" y="71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2337680" y="1846846"/>
              <a:ext cx="108262" cy="147210"/>
            </a:xfrm>
            <a:custGeom>
              <a:avLst/>
              <a:gdLst>
                <a:gd name="T0" fmla="*/ 0 w 84"/>
                <a:gd name="T1" fmla="*/ 111 h 111"/>
                <a:gd name="T2" fmla="*/ 0 w 84"/>
                <a:gd name="T3" fmla="*/ 0 h 111"/>
                <a:gd name="T4" fmla="*/ 84 w 84"/>
                <a:gd name="T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111">
                  <a:moveTo>
                    <a:pt x="0" y="111"/>
                  </a:moveTo>
                  <a:lnTo>
                    <a:pt x="0" y="0"/>
                  </a:lnTo>
                  <a:lnTo>
                    <a:pt x="84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3080047" y="2090629"/>
              <a:ext cx="221695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r>
                <a:rPr kumimoji="0" lang="fr-FR" altLang="fr-FR" sz="10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</a:t>
              </a:r>
              <a:r>
                <a:rPr lang="fr-FR" altLang="fr-FR" sz="1000" i="1" dirty="0" smtClean="0">
                  <a:solidFill>
                    <a:srgbClr val="000000"/>
                  </a:solidFill>
                </a:rPr>
                <a:t>. </a:t>
              </a:r>
              <a:r>
                <a:rPr lang="fr-FR" altLang="fr-FR" sz="1000" i="1" dirty="0" err="1">
                  <a:solidFill>
                    <a:srgbClr val="000000"/>
                  </a:solidFill>
                </a:rPr>
                <a:t>alkaliphilus</a:t>
              </a:r>
              <a:r>
                <a:rPr lang="fr-FR" altLang="fr-FR" sz="1000" baseline="30000" dirty="0" err="1">
                  <a:solidFill>
                    <a:srgbClr val="000000"/>
                  </a:solidFill>
                </a:rPr>
                <a:t>T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 </a:t>
              </a:r>
              <a:r>
                <a:rPr lang="fr-FR" altLang="fr-FR" sz="1000" dirty="0">
                  <a:solidFill>
                    <a:srgbClr val="000000"/>
                  </a:solidFill>
                </a:rPr>
                <a:t>ASC-732 (HQ438078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)*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2337680" y="2007318"/>
              <a:ext cx="735923" cy="145883"/>
            </a:xfrm>
            <a:custGeom>
              <a:avLst/>
              <a:gdLst>
                <a:gd name="T0" fmla="*/ 0 w 571"/>
                <a:gd name="T1" fmla="*/ 0 h 110"/>
                <a:gd name="T2" fmla="*/ 0 w 571"/>
                <a:gd name="T3" fmla="*/ 110 h 110"/>
                <a:gd name="T4" fmla="*/ 571 w 571"/>
                <a:gd name="T5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1" h="110">
                  <a:moveTo>
                    <a:pt x="0" y="0"/>
                  </a:moveTo>
                  <a:lnTo>
                    <a:pt x="0" y="110"/>
                  </a:lnTo>
                  <a:lnTo>
                    <a:pt x="571" y="11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2152088" y="2000687"/>
              <a:ext cx="185592" cy="324922"/>
            </a:xfrm>
            <a:custGeom>
              <a:avLst/>
              <a:gdLst>
                <a:gd name="T0" fmla="*/ 0 w 144"/>
                <a:gd name="T1" fmla="*/ 245 h 245"/>
                <a:gd name="T2" fmla="*/ 0 w 144"/>
                <a:gd name="T3" fmla="*/ 0 h 245"/>
                <a:gd name="T4" fmla="*/ 144 w 144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45">
                  <a:moveTo>
                    <a:pt x="0" y="245"/>
                  </a:moveTo>
                  <a:lnTo>
                    <a:pt x="0" y="0"/>
                  </a:lnTo>
                  <a:lnTo>
                    <a:pt x="144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2644422" y="2293539"/>
              <a:ext cx="1773832" cy="128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fr-FR" altLang="fr-FR" sz="1000" i="1" dirty="0" smtClean="0">
                  <a:solidFill>
                    <a:srgbClr val="000000"/>
                  </a:solidFill>
                </a:rPr>
                <a:t>C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. taiwanensis 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STM6018 (FN908410)*</a:t>
              </a:r>
              <a:endParaRPr kumimoji="0" lang="fr-FR" alt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2622512" y="2357438"/>
              <a:ext cx="0" cy="95487"/>
            </a:xfrm>
            <a:custGeom>
              <a:avLst/>
              <a:gdLst>
                <a:gd name="T0" fmla="*/ 72 h 72"/>
                <a:gd name="T1" fmla="*/ 0 h 72"/>
                <a:gd name="T2" fmla="*/ 0 h 7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72">
                  <a:moveTo>
                    <a:pt x="0" y="7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2881567" y="2497774"/>
              <a:ext cx="1345666" cy="128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</a:rPr>
                <a:t> 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C. </a:t>
              </a:r>
              <a:r>
                <a:rPr lang="fr-FR" altLang="fr-FR" sz="1000" i="1" dirty="0" err="1">
                  <a:solidFill>
                    <a:srgbClr val="000000"/>
                  </a:solidFill>
                </a:rPr>
                <a:t>taiwanensis</a:t>
              </a:r>
              <a:r>
                <a:rPr lang="fr-FR" altLang="fr-FR" sz="1000" baseline="30000" dirty="0" err="1">
                  <a:solidFill>
                    <a:srgbClr val="000000"/>
                  </a:solidFill>
                </a:rPr>
                <a:t>T</a:t>
              </a:r>
              <a:r>
                <a:rPr lang="fr-FR" altLang="fr-FR" sz="1000" baseline="30000" dirty="0">
                  <a:solidFill>
                    <a:srgbClr val="000000"/>
                  </a:solidFill>
                </a:rPr>
                <a:t> </a:t>
              </a:r>
              <a:r>
                <a:rPr lang="fr-FR" altLang="fr-FR" sz="1000" dirty="0">
                  <a:solidFill>
                    <a:srgbClr val="000000"/>
                  </a:solidFill>
                </a:rPr>
                <a:t>LMG 19424*</a:t>
              </a:r>
              <a:endParaRPr lang="fr-FR" altLang="fr-FR" sz="1000" dirty="0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2622512" y="2466188"/>
              <a:ext cx="252611" cy="95487"/>
            </a:xfrm>
            <a:custGeom>
              <a:avLst/>
              <a:gdLst>
                <a:gd name="T0" fmla="*/ 0 w 196"/>
                <a:gd name="T1" fmla="*/ 0 h 72"/>
                <a:gd name="T2" fmla="*/ 0 w 196"/>
                <a:gd name="T3" fmla="*/ 72 h 72"/>
                <a:gd name="T4" fmla="*/ 196 w 196"/>
                <a:gd name="T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" h="72">
                  <a:moveTo>
                    <a:pt x="0" y="0"/>
                  </a:moveTo>
                  <a:lnTo>
                    <a:pt x="0" y="72"/>
                  </a:lnTo>
                  <a:lnTo>
                    <a:pt x="196" y="72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2231996" y="2459556"/>
              <a:ext cx="390516" cy="197606"/>
            </a:xfrm>
            <a:custGeom>
              <a:avLst/>
              <a:gdLst>
                <a:gd name="T0" fmla="*/ 0 w 303"/>
                <a:gd name="T1" fmla="*/ 149 h 149"/>
                <a:gd name="T2" fmla="*/ 0 w 303"/>
                <a:gd name="T3" fmla="*/ 0 h 149"/>
                <a:gd name="T4" fmla="*/ 303 w 303"/>
                <a:gd name="T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3" h="149">
                  <a:moveTo>
                    <a:pt x="0" y="149"/>
                  </a:moveTo>
                  <a:lnTo>
                    <a:pt x="0" y="0"/>
                  </a:lnTo>
                  <a:lnTo>
                    <a:pt x="303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2750106" y="2702012"/>
              <a:ext cx="1681432" cy="128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r>
                <a:rPr lang="fr-FR" altLang="fr-FR" sz="1000" i="1" dirty="0" smtClean="0">
                  <a:solidFill>
                    <a:srgbClr val="000000"/>
                  </a:solidFill>
                </a:rPr>
                <a:t>Cupriavidus </a:t>
              </a:r>
              <a:r>
                <a:rPr lang="fr-FR" altLang="fr-FR" sz="1000" i="1" dirty="0" err="1">
                  <a:solidFill>
                    <a:srgbClr val="000000"/>
                  </a:solidFill>
                </a:rPr>
                <a:t>sp</a:t>
              </a:r>
              <a:r>
                <a:rPr lang="fr-FR" altLang="fr-FR" sz="1000" dirty="0">
                  <a:solidFill>
                    <a:srgbClr val="000000"/>
                  </a:solidFill>
                </a:rPr>
                <a:t>. 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amp6 (DQ530646)*</a:t>
              </a:r>
              <a:endParaRPr lang="fr-FR" altLang="fr-FR" sz="1000" dirty="0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2260350" y="2765912"/>
              <a:ext cx="483312" cy="95487"/>
            </a:xfrm>
            <a:custGeom>
              <a:avLst/>
              <a:gdLst>
                <a:gd name="T0" fmla="*/ 0 w 375"/>
                <a:gd name="T1" fmla="*/ 72 h 72"/>
                <a:gd name="T2" fmla="*/ 0 w 375"/>
                <a:gd name="T3" fmla="*/ 0 h 72"/>
                <a:gd name="T4" fmla="*/ 375 w 375"/>
                <a:gd name="T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5" h="72">
                  <a:moveTo>
                    <a:pt x="0" y="72"/>
                  </a:moveTo>
                  <a:lnTo>
                    <a:pt x="0" y="0"/>
                  </a:lnTo>
                  <a:lnTo>
                    <a:pt x="375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3344258" y="2906248"/>
              <a:ext cx="2677030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fr-FR" altLang="fr-FR" sz="1000" i="1" dirty="0" smtClean="0">
                  <a:solidFill>
                    <a:srgbClr val="000000"/>
                  </a:solidFill>
                </a:rPr>
                <a:t>C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. </a:t>
              </a:r>
              <a:r>
                <a:rPr lang="fr-FR" altLang="fr-FR" sz="1000" i="1" dirty="0" err="1">
                  <a:solidFill>
                    <a:srgbClr val="000000"/>
                  </a:solidFill>
                </a:rPr>
                <a:t>oxalaticus</a:t>
              </a:r>
              <a:r>
                <a:rPr lang="fr-FR" altLang="fr-FR" sz="1000" baseline="30000" dirty="0" err="1">
                  <a:solidFill>
                    <a:srgbClr val="000000"/>
                  </a:solidFill>
                </a:rPr>
                <a:t>T</a:t>
              </a:r>
              <a:r>
                <a:rPr lang="fr-FR" altLang="fr-FR" sz="1000" dirty="0">
                  <a:solidFill>
                    <a:srgbClr val="000000"/>
                  </a:solidFill>
                </a:rPr>
                <a:t> </a:t>
              </a:r>
              <a:r>
                <a:rPr lang="fr-FR" sz="1000" dirty="0" smtClean="0"/>
                <a:t>NBRC 13593 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(AF155567</a:t>
              </a:r>
              <a:r>
                <a:rPr lang="fr-FR" altLang="fr-FR" sz="1000" dirty="0" smtClean="0"/>
                <a:t>)*</a:t>
              </a:r>
              <a:endParaRPr lang="fr-FR" altLang="fr-FR" sz="1000" dirty="0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2260350" y="2874661"/>
              <a:ext cx="1052976" cy="95487"/>
            </a:xfrm>
            <a:custGeom>
              <a:avLst/>
              <a:gdLst>
                <a:gd name="T0" fmla="*/ 0 w 817"/>
                <a:gd name="T1" fmla="*/ 0 h 72"/>
                <a:gd name="T2" fmla="*/ 0 w 817"/>
                <a:gd name="T3" fmla="*/ 72 h 72"/>
                <a:gd name="T4" fmla="*/ 817 w 817"/>
                <a:gd name="T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7" h="72">
                  <a:moveTo>
                    <a:pt x="0" y="0"/>
                  </a:moveTo>
                  <a:lnTo>
                    <a:pt x="0" y="72"/>
                  </a:lnTo>
                  <a:lnTo>
                    <a:pt x="817" y="72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2231996" y="2670424"/>
              <a:ext cx="28354" cy="197606"/>
            </a:xfrm>
            <a:custGeom>
              <a:avLst/>
              <a:gdLst>
                <a:gd name="T0" fmla="*/ 0 w 22"/>
                <a:gd name="T1" fmla="*/ 0 h 149"/>
                <a:gd name="T2" fmla="*/ 0 w 22"/>
                <a:gd name="T3" fmla="*/ 149 h 149"/>
                <a:gd name="T4" fmla="*/ 22 w 22"/>
                <a:gd name="T5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149">
                  <a:moveTo>
                    <a:pt x="0" y="0"/>
                  </a:moveTo>
                  <a:lnTo>
                    <a:pt x="0" y="149"/>
                  </a:lnTo>
                  <a:lnTo>
                    <a:pt x="22" y="149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2152088" y="2338871"/>
              <a:ext cx="79908" cy="324922"/>
            </a:xfrm>
            <a:custGeom>
              <a:avLst/>
              <a:gdLst>
                <a:gd name="T0" fmla="*/ 0 w 62"/>
                <a:gd name="T1" fmla="*/ 0 h 245"/>
                <a:gd name="T2" fmla="*/ 0 w 62"/>
                <a:gd name="T3" fmla="*/ 245 h 245"/>
                <a:gd name="T4" fmla="*/ 62 w 62"/>
                <a:gd name="T5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245">
                  <a:moveTo>
                    <a:pt x="0" y="0"/>
                  </a:moveTo>
                  <a:lnTo>
                    <a:pt x="0" y="245"/>
                  </a:lnTo>
                  <a:lnTo>
                    <a:pt x="62" y="245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1845347" y="2332240"/>
              <a:ext cx="306742" cy="566293"/>
            </a:xfrm>
            <a:custGeom>
              <a:avLst/>
              <a:gdLst>
                <a:gd name="T0" fmla="*/ 0 w 238"/>
                <a:gd name="T1" fmla="*/ 427 h 427"/>
                <a:gd name="T2" fmla="*/ 0 w 238"/>
                <a:gd name="T3" fmla="*/ 0 h 427"/>
                <a:gd name="T4" fmla="*/ 238 w 238"/>
                <a:gd name="T5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8" h="427">
                  <a:moveTo>
                    <a:pt x="0" y="427"/>
                  </a:moveTo>
                  <a:lnTo>
                    <a:pt x="0" y="0"/>
                  </a:lnTo>
                  <a:lnTo>
                    <a:pt x="238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2353145" y="3104058"/>
              <a:ext cx="174688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</a:rPr>
                <a:t> 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C. </a:t>
              </a:r>
              <a:r>
                <a:rPr lang="fr-FR" altLang="fr-FR" sz="1000" i="1" dirty="0" err="1">
                  <a:solidFill>
                    <a:srgbClr val="000000"/>
                  </a:solidFill>
                </a:rPr>
                <a:t>necator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 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N-1 (CP002877)*</a:t>
              </a:r>
              <a:endParaRPr lang="fr-FR" altLang="fr-FR" sz="1000" dirty="0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2301593" y="3173058"/>
              <a:ext cx="45110" cy="95487"/>
            </a:xfrm>
            <a:custGeom>
              <a:avLst/>
              <a:gdLst>
                <a:gd name="T0" fmla="*/ 0 w 35"/>
                <a:gd name="T1" fmla="*/ 72 h 72"/>
                <a:gd name="T2" fmla="*/ 0 w 35"/>
                <a:gd name="T3" fmla="*/ 0 h 72"/>
                <a:gd name="T4" fmla="*/ 35 w 35"/>
                <a:gd name="T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72">
                  <a:moveTo>
                    <a:pt x="0" y="72"/>
                  </a:moveTo>
                  <a:lnTo>
                    <a:pt x="0" y="0"/>
                  </a:lnTo>
                  <a:lnTo>
                    <a:pt x="35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27" name="Rectangle 27"/>
            <p:cNvSpPr>
              <a:spLocks noChangeArrowheads="1"/>
            </p:cNvSpPr>
            <p:nvPr/>
          </p:nvSpPr>
          <p:spPr bwMode="auto">
            <a:xfrm>
              <a:off x="2346701" y="3303545"/>
              <a:ext cx="1880531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</a:rPr>
                <a:t> 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C. </a:t>
              </a:r>
              <a:r>
                <a:rPr lang="fr-FR" altLang="fr-FR" sz="1000" i="1" dirty="0" err="1" smtClean="0">
                  <a:solidFill>
                    <a:srgbClr val="000000"/>
                  </a:solidFill>
                </a:rPr>
                <a:t>necator</a:t>
              </a:r>
              <a:r>
                <a:rPr lang="fr-FR" altLang="fr-FR" sz="1000" i="1" dirty="0" smtClean="0">
                  <a:solidFill>
                    <a:srgbClr val="000000"/>
                  </a:solidFill>
                </a:rPr>
                <a:t> 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H16 (AM260479)*</a:t>
              </a:r>
              <a:endParaRPr lang="fr-FR" altLang="fr-FR" sz="1000" dirty="0"/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2301593" y="3283134"/>
              <a:ext cx="37377" cy="94161"/>
            </a:xfrm>
            <a:custGeom>
              <a:avLst/>
              <a:gdLst>
                <a:gd name="T0" fmla="*/ 0 w 29"/>
                <a:gd name="T1" fmla="*/ 0 h 71"/>
                <a:gd name="T2" fmla="*/ 0 w 29"/>
                <a:gd name="T3" fmla="*/ 71 h 71"/>
                <a:gd name="T4" fmla="*/ 29 w 29"/>
                <a:gd name="T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1">
                  <a:moveTo>
                    <a:pt x="0" y="0"/>
                  </a:moveTo>
                  <a:lnTo>
                    <a:pt x="0" y="71"/>
                  </a:lnTo>
                  <a:lnTo>
                    <a:pt x="29" y="71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2135334" y="3275177"/>
              <a:ext cx="166260" cy="197606"/>
            </a:xfrm>
            <a:custGeom>
              <a:avLst/>
              <a:gdLst>
                <a:gd name="T0" fmla="*/ 0 w 129"/>
                <a:gd name="T1" fmla="*/ 149 h 149"/>
                <a:gd name="T2" fmla="*/ 0 w 129"/>
                <a:gd name="T3" fmla="*/ 0 h 149"/>
                <a:gd name="T4" fmla="*/ 129 w 129"/>
                <a:gd name="T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149">
                  <a:moveTo>
                    <a:pt x="0" y="149"/>
                  </a:moveTo>
                  <a:lnTo>
                    <a:pt x="0" y="0"/>
                  </a:lnTo>
                  <a:lnTo>
                    <a:pt x="129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30" name="Rectangle 30"/>
            <p:cNvSpPr>
              <a:spLocks noChangeArrowheads="1"/>
            </p:cNvSpPr>
            <p:nvPr/>
          </p:nvSpPr>
          <p:spPr bwMode="auto">
            <a:xfrm>
              <a:off x="2280972" y="3517632"/>
              <a:ext cx="1685336" cy="128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kumimoji="0" lang="fr-FR" altLang="fr-FR" sz="10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C. </a:t>
              </a:r>
              <a:r>
                <a:rPr kumimoji="0" lang="fr-FR" altLang="fr-FR" sz="10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necator</a:t>
              </a:r>
              <a:r>
                <a:rPr kumimoji="0" lang="fr-FR" altLang="fr-FR" sz="10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UFLA01-669 (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HQ684033)</a:t>
              </a:r>
              <a:endParaRPr kumimoji="0" lang="fr-FR" alt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2257773" y="3581531"/>
              <a:ext cx="0" cy="95487"/>
            </a:xfrm>
            <a:custGeom>
              <a:avLst/>
              <a:gdLst>
                <a:gd name="T0" fmla="*/ 72 h 72"/>
                <a:gd name="T1" fmla="*/ 0 h 72"/>
                <a:gd name="T2" fmla="*/ 0 h 7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72">
                  <a:moveTo>
                    <a:pt x="0" y="72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32" name="Rectangle 32"/>
            <p:cNvSpPr>
              <a:spLocks noChangeArrowheads="1"/>
            </p:cNvSpPr>
            <p:nvPr/>
          </p:nvSpPr>
          <p:spPr bwMode="auto">
            <a:xfrm>
              <a:off x="2560648" y="3715442"/>
              <a:ext cx="236122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kumimoji="0" lang="fr-FR" altLang="fr-FR" sz="10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Cupriavidus </a:t>
              </a:r>
              <a:r>
                <a:rPr kumimoji="0" lang="fr-FR" altLang="fr-FR" sz="10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sp</a:t>
              </a:r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UYPR2.512 (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JF683703)*</a:t>
              </a:r>
              <a:endParaRPr kumimoji="0" lang="fr-FR" alt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2257773" y="3690281"/>
              <a:ext cx="296431" cy="95487"/>
            </a:xfrm>
            <a:custGeom>
              <a:avLst/>
              <a:gdLst>
                <a:gd name="T0" fmla="*/ 0 w 230"/>
                <a:gd name="T1" fmla="*/ 0 h 72"/>
                <a:gd name="T2" fmla="*/ 0 w 230"/>
                <a:gd name="T3" fmla="*/ 72 h 72"/>
                <a:gd name="T4" fmla="*/ 230 w 230"/>
                <a:gd name="T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72">
                  <a:moveTo>
                    <a:pt x="0" y="0"/>
                  </a:moveTo>
                  <a:lnTo>
                    <a:pt x="0" y="72"/>
                  </a:lnTo>
                  <a:lnTo>
                    <a:pt x="230" y="72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2135334" y="3486044"/>
              <a:ext cx="122439" cy="197606"/>
            </a:xfrm>
            <a:custGeom>
              <a:avLst/>
              <a:gdLst>
                <a:gd name="T0" fmla="*/ 0 w 95"/>
                <a:gd name="T1" fmla="*/ 0 h 149"/>
                <a:gd name="T2" fmla="*/ 0 w 95"/>
                <a:gd name="T3" fmla="*/ 149 h 149"/>
                <a:gd name="T4" fmla="*/ 95 w 95"/>
                <a:gd name="T5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5" h="149">
                  <a:moveTo>
                    <a:pt x="0" y="0"/>
                  </a:moveTo>
                  <a:lnTo>
                    <a:pt x="0" y="149"/>
                  </a:lnTo>
                  <a:lnTo>
                    <a:pt x="95" y="149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1845347" y="2911795"/>
              <a:ext cx="289987" cy="567619"/>
            </a:xfrm>
            <a:custGeom>
              <a:avLst/>
              <a:gdLst>
                <a:gd name="T0" fmla="*/ 0 w 225"/>
                <a:gd name="T1" fmla="*/ 0 h 428"/>
                <a:gd name="T2" fmla="*/ 0 w 225"/>
                <a:gd name="T3" fmla="*/ 428 h 428"/>
                <a:gd name="T4" fmla="*/ 225 w 225"/>
                <a:gd name="T5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" h="428">
                  <a:moveTo>
                    <a:pt x="0" y="0"/>
                  </a:moveTo>
                  <a:lnTo>
                    <a:pt x="0" y="428"/>
                  </a:lnTo>
                  <a:lnTo>
                    <a:pt x="225" y="428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36" name="Freeform 36"/>
            <p:cNvSpPr>
              <a:spLocks/>
            </p:cNvSpPr>
            <p:nvPr/>
          </p:nvSpPr>
          <p:spPr bwMode="auto">
            <a:xfrm>
              <a:off x="1765439" y="2905163"/>
              <a:ext cx="79908" cy="700240"/>
            </a:xfrm>
            <a:custGeom>
              <a:avLst/>
              <a:gdLst>
                <a:gd name="T0" fmla="*/ 0 w 62"/>
                <a:gd name="T1" fmla="*/ 528 h 528"/>
                <a:gd name="T2" fmla="*/ 0 w 62"/>
                <a:gd name="T3" fmla="*/ 0 h 528"/>
                <a:gd name="T4" fmla="*/ 62 w 62"/>
                <a:gd name="T5" fmla="*/ 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528">
                  <a:moveTo>
                    <a:pt x="0" y="528"/>
                  </a:moveTo>
                  <a:lnTo>
                    <a:pt x="0" y="0"/>
                  </a:lnTo>
                  <a:lnTo>
                    <a:pt x="62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37" name="Rectangle 37"/>
            <p:cNvSpPr>
              <a:spLocks noChangeArrowheads="1"/>
            </p:cNvSpPr>
            <p:nvPr/>
          </p:nvSpPr>
          <p:spPr bwMode="auto">
            <a:xfrm>
              <a:off x="3105824" y="3926105"/>
              <a:ext cx="222977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fr-FR" altLang="fr-FR" sz="1000" i="1" dirty="0">
                  <a:solidFill>
                    <a:srgbClr val="000000"/>
                  </a:solidFill>
                </a:rPr>
                <a:t>C. </a:t>
              </a:r>
              <a:r>
                <a:rPr lang="fr-FR" altLang="fr-FR" sz="1000" i="1" dirty="0" err="1">
                  <a:solidFill>
                    <a:srgbClr val="000000"/>
                  </a:solidFill>
                </a:rPr>
                <a:t>basilensis</a:t>
              </a:r>
              <a:r>
                <a:rPr lang="fr-FR" altLang="fr-FR" sz="1000" baseline="30000" dirty="0" err="1">
                  <a:solidFill>
                    <a:srgbClr val="000000"/>
                  </a:solidFill>
                </a:rPr>
                <a:t>T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 </a:t>
              </a:r>
              <a:r>
                <a:rPr lang="fr-FR" altLang="fr-FR" sz="1000" dirty="0">
                  <a:solidFill>
                    <a:srgbClr val="000000"/>
                  </a:solidFill>
                </a:rPr>
                <a:t>DSM 11853 (AF312022) </a:t>
              </a:r>
              <a:endParaRPr lang="fr-FR" altLang="fr-FR" sz="1000" dirty="0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2447231" y="3990005"/>
              <a:ext cx="628950" cy="95487"/>
            </a:xfrm>
            <a:custGeom>
              <a:avLst/>
              <a:gdLst>
                <a:gd name="T0" fmla="*/ 0 w 488"/>
                <a:gd name="T1" fmla="*/ 72 h 72"/>
                <a:gd name="T2" fmla="*/ 0 w 488"/>
                <a:gd name="T3" fmla="*/ 0 h 72"/>
                <a:gd name="T4" fmla="*/ 488 w 488"/>
                <a:gd name="T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8" h="72">
                  <a:moveTo>
                    <a:pt x="0" y="72"/>
                  </a:moveTo>
                  <a:lnTo>
                    <a:pt x="0" y="0"/>
                  </a:lnTo>
                  <a:lnTo>
                    <a:pt x="488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39" name="Rectangle 39"/>
            <p:cNvSpPr>
              <a:spLocks noChangeArrowheads="1"/>
            </p:cNvSpPr>
            <p:nvPr/>
          </p:nvSpPr>
          <p:spPr bwMode="auto">
            <a:xfrm>
              <a:off x="3129023" y="4130341"/>
              <a:ext cx="1854521" cy="128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fr-FR" altLang="fr-FR" sz="1000" i="1" dirty="0" smtClean="0">
                  <a:solidFill>
                    <a:srgbClr val="000000"/>
                  </a:solidFill>
                </a:rPr>
                <a:t>Cupriavidus</a:t>
              </a:r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r>
                <a:rPr kumimoji="0" lang="fr-FR" altLang="fr-FR" sz="10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sp</a:t>
              </a:r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UYMM02A (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KP733704)</a:t>
              </a:r>
              <a:endParaRPr kumimoji="0" lang="fr-FR" alt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2447231" y="4098754"/>
              <a:ext cx="652149" cy="95487"/>
            </a:xfrm>
            <a:custGeom>
              <a:avLst/>
              <a:gdLst>
                <a:gd name="T0" fmla="*/ 0 w 506"/>
                <a:gd name="T1" fmla="*/ 0 h 72"/>
                <a:gd name="T2" fmla="*/ 0 w 506"/>
                <a:gd name="T3" fmla="*/ 72 h 72"/>
                <a:gd name="T4" fmla="*/ 506 w 506"/>
                <a:gd name="T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6" h="72">
                  <a:moveTo>
                    <a:pt x="0" y="0"/>
                  </a:moveTo>
                  <a:lnTo>
                    <a:pt x="0" y="72"/>
                  </a:lnTo>
                  <a:lnTo>
                    <a:pt x="506" y="72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2166266" y="4092123"/>
              <a:ext cx="280965" cy="222804"/>
            </a:xfrm>
            <a:custGeom>
              <a:avLst/>
              <a:gdLst>
                <a:gd name="T0" fmla="*/ 0 w 218"/>
                <a:gd name="T1" fmla="*/ 168 h 168"/>
                <a:gd name="T2" fmla="*/ 0 w 218"/>
                <a:gd name="T3" fmla="*/ 0 h 168"/>
                <a:gd name="T4" fmla="*/ 218 w 218"/>
                <a:gd name="T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" h="168">
                  <a:moveTo>
                    <a:pt x="0" y="168"/>
                  </a:moveTo>
                  <a:lnTo>
                    <a:pt x="0" y="0"/>
                  </a:lnTo>
                  <a:lnTo>
                    <a:pt x="218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42" name="Rectangle 42"/>
            <p:cNvSpPr>
              <a:spLocks noChangeArrowheads="1"/>
            </p:cNvSpPr>
            <p:nvPr/>
          </p:nvSpPr>
          <p:spPr bwMode="auto">
            <a:xfrm>
              <a:off x="3101958" y="4334579"/>
              <a:ext cx="1633279" cy="128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fr-FR" altLang="fr-FR" sz="1000" i="1" dirty="0" smtClean="0">
                  <a:solidFill>
                    <a:srgbClr val="000000"/>
                  </a:solidFill>
                </a:rPr>
                <a:t>C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. </a:t>
              </a:r>
              <a:r>
                <a:rPr lang="fr-FR" altLang="fr-FR" sz="1000" i="1" dirty="0" err="1">
                  <a:solidFill>
                    <a:srgbClr val="000000"/>
                  </a:solidFill>
                </a:rPr>
                <a:t>numazuensis</a:t>
              </a:r>
              <a:r>
                <a:rPr lang="fr-FR" altLang="fr-FR" sz="1000" baseline="30000" dirty="0" err="1">
                  <a:solidFill>
                    <a:srgbClr val="000000"/>
                  </a:solidFill>
                </a:rPr>
                <a:t>T</a:t>
              </a:r>
              <a:r>
                <a:rPr lang="fr-FR" altLang="fr-FR" sz="1000" baseline="30000" dirty="0">
                  <a:solidFill>
                    <a:srgbClr val="000000"/>
                  </a:solidFill>
                </a:rPr>
                <a:t> </a:t>
              </a:r>
              <a:r>
                <a:rPr lang="fr-FR" altLang="fr-FR" sz="1000" dirty="0">
                  <a:solidFill>
                    <a:srgbClr val="000000"/>
                  </a:solidFill>
                </a:rPr>
                <a:t>TE26 (AB104447)</a:t>
              </a:r>
              <a:endParaRPr lang="fr-FR" altLang="fr-FR" sz="1000" dirty="0"/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2366034" y="4398478"/>
              <a:ext cx="706280" cy="145883"/>
            </a:xfrm>
            <a:custGeom>
              <a:avLst/>
              <a:gdLst>
                <a:gd name="T0" fmla="*/ 0 w 548"/>
                <a:gd name="T1" fmla="*/ 110 h 110"/>
                <a:gd name="T2" fmla="*/ 0 w 548"/>
                <a:gd name="T3" fmla="*/ 0 h 110"/>
                <a:gd name="T4" fmla="*/ 548 w 548"/>
                <a:gd name="T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8" h="110">
                  <a:moveTo>
                    <a:pt x="0" y="110"/>
                  </a:moveTo>
                  <a:lnTo>
                    <a:pt x="0" y="0"/>
                  </a:lnTo>
                  <a:lnTo>
                    <a:pt x="548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44" name="Rectangle 44"/>
            <p:cNvSpPr>
              <a:spLocks noChangeArrowheads="1"/>
            </p:cNvSpPr>
            <p:nvPr/>
          </p:nvSpPr>
          <p:spPr bwMode="auto">
            <a:xfrm>
              <a:off x="3214085" y="4532387"/>
              <a:ext cx="1920892" cy="14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C. </a:t>
              </a:r>
              <a:r>
                <a:rPr lang="fr-FR" altLang="fr-FR" sz="1000" i="1" dirty="0" err="1">
                  <a:solidFill>
                    <a:srgbClr val="000000"/>
                  </a:solidFill>
                </a:rPr>
                <a:t>pinatubonensis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 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JMP134 (</a:t>
              </a:r>
              <a:r>
                <a:rPr lang="fr-FR" sz="1000" dirty="0" smtClean="0"/>
                <a:t>CP000090)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*</a:t>
              </a:r>
              <a:endParaRPr lang="fr-FR" altLang="fr-FR" sz="1000" dirty="0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2770727" y="4601389"/>
              <a:ext cx="436914" cy="95487"/>
            </a:xfrm>
            <a:custGeom>
              <a:avLst/>
              <a:gdLst>
                <a:gd name="T0" fmla="*/ 0 w 339"/>
                <a:gd name="T1" fmla="*/ 72 h 72"/>
                <a:gd name="T2" fmla="*/ 0 w 339"/>
                <a:gd name="T3" fmla="*/ 0 h 72"/>
                <a:gd name="T4" fmla="*/ 339 w 339"/>
                <a:gd name="T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9" h="72">
                  <a:moveTo>
                    <a:pt x="0" y="72"/>
                  </a:moveTo>
                  <a:lnTo>
                    <a:pt x="0" y="0"/>
                  </a:lnTo>
                  <a:lnTo>
                    <a:pt x="339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46" name="Rectangle 46"/>
            <p:cNvSpPr>
              <a:spLocks noChangeArrowheads="1"/>
            </p:cNvSpPr>
            <p:nvPr/>
          </p:nvSpPr>
          <p:spPr bwMode="auto">
            <a:xfrm>
              <a:off x="4136116" y="4743053"/>
              <a:ext cx="1376900" cy="128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fr-FR" altLang="fr-FR" sz="1000" i="1" dirty="0" smtClean="0">
                  <a:solidFill>
                    <a:srgbClr val="000000"/>
                  </a:solidFill>
                </a:rPr>
                <a:t>C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. </a:t>
              </a:r>
              <a:r>
                <a:rPr lang="fr-FR" altLang="fr-FR" sz="1000" i="1" dirty="0" err="1">
                  <a:solidFill>
                    <a:srgbClr val="000000"/>
                  </a:solidFill>
                </a:rPr>
                <a:t>laharis</a:t>
              </a:r>
              <a:r>
                <a:rPr lang="fr-FR" altLang="fr-FR" sz="1000" i="1" baseline="30000" dirty="0" err="1">
                  <a:solidFill>
                    <a:srgbClr val="000000"/>
                  </a:solidFill>
                </a:rPr>
                <a:t>T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 </a:t>
              </a:r>
              <a:r>
                <a:rPr lang="fr-FR" altLang="fr-FR" sz="1000" dirty="0">
                  <a:solidFill>
                    <a:srgbClr val="000000"/>
                  </a:solidFill>
                </a:rPr>
                <a:t>1263a (AB054961</a:t>
              </a:r>
              <a:r>
                <a:rPr lang="fr-FR" altLang="fr-FR" sz="1000" dirty="0"/>
                <a:t>)</a:t>
              </a:r>
            </a:p>
          </p:txBody>
        </p:sp>
        <p:sp>
          <p:nvSpPr>
            <p:cNvPr id="47" name="Freeform 47"/>
            <p:cNvSpPr>
              <a:spLocks/>
            </p:cNvSpPr>
            <p:nvPr/>
          </p:nvSpPr>
          <p:spPr bwMode="auto">
            <a:xfrm>
              <a:off x="2770727" y="4710138"/>
              <a:ext cx="1340385" cy="95487"/>
            </a:xfrm>
            <a:custGeom>
              <a:avLst/>
              <a:gdLst>
                <a:gd name="T0" fmla="*/ 0 w 1040"/>
                <a:gd name="T1" fmla="*/ 0 h 72"/>
                <a:gd name="T2" fmla="*/ 0 w 1040"/>
                <a:gd name="T3" fmla="*/ 72 h 72"/>
                <a:gd name="T4" fmla="*/ 1040 w 1040"/>
                <a:gd name="T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0" h="72">
                  <a:moveTo>
                    <a:pt x="0" y="0"/>
                  </a:moveTo>
                  <a:lnTo>
                    <a:pt x="0" y="72"/>
                  </a:lnTo>
                  <a:lnTo>
                    <a:pt x="1040" y="72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48" name="Freeform 48"/>
            <p:cNvSpPr>
              <a:spLocks/>
            </p:cNvSpPr>
            <p:nvPr/>
          </p:nvSpPr>
          <p:spPr bwMode="auto">
            <a:xfrm>
              <a:off x="2366034" y="4557623"/>
              <a:ext cx="404693" cy="145883"/>
            </a:xfrm>
            <a:custGeom>
              <a:avLst/>
              <a:gdLst>
                <a:gd name="T0" fmla="*/ 0 w 314"/>
                <a:gd name="T1" fmla="*/ 0 h 110"/>
                <a:gd name="T2" fmla="*/ 0 w 314"/>
                <a:gd name="T3" fmla="*/ 110 h 110"/>
                <a:gd name="T4" fmla="*/ 314 w 314"/>
                <a:gd name="T5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4" h="110">
                  <a:moveTo>
                    <a:pt x="0" y="0"/>
                  </a:moveTo>
                  <a:lnTo>
                    <a:pt x="0" y="110"/>
                  </a:lnTo>
                  <a:lnTo>
                    <a:pt x="314" y="11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2166266" y="4328189"/>
              <a:ext cx="199769" cy="222804"/>
            </a:xfrm>
            <a:custGeom>
              <a:avLst/>
              <a:gdLst>
                <a:gd name="T0" fmla="*/ 0 w 155"/>
                <a:gd name="T1" fmla="*/ 0 h 168"/>
                <a:gd name="T2" fmla="*/ 0 w 155"/>
                <a:gd name="T3" fmla="*/ 168 h 168"/>
                <a:gd name="T4" fmla="*/ 155 w 155"/>
                <a:gd name="T5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68">
                  <a:moveTo>
                    <a:pt x="0" y="0"/>
                  </a:moveTo>
                  <a:lnTo>
                    <a:pt x="0" y="168"/>
                  </a:lnTo>
                  <a:lnTo>
                    <a:pt x="155" y="168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50" name="Freeform 50"/>
            <p:cNvSpPr>
              <a:spLocks/>
            </p:cNvSpPr>
            <p:nvPr/>
          </p:nvSpPr>
          <p:spPr bwMode="auto">
            <a:xfrm>
              <a:off x="1765439" y="3618665"/>
              <a:ext cx="400827" cy="702892"/>
            </a:xfrm>
            <a:custGeom>
              <a:avLst/>
              <a:gdLst>
                <a:gd name="T0" fmla="*/ 0 w 311"/>
                <a:gd name="T1" fmla="*/ 0 h 530"/>
                <a:gd name="T2" fmla="*/ 0 w 311"/>
                <a:gd name="T3" fmla="*/ 530 h 530"/>
                <a:gd name="T4" fmla="*/ 311 w 311"/>
                <a:gd name="T5" fmla="*/ 53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1" h="530">
                  <a:moveTo>
                    <a:pt x="0" y="0"/>
                  </a:moveTo>
                  <a:lnTo>
                    <a:pt x="0" y="530"/>
                  </a:lnTo>
                  <a:lnTo>
                    <a:pt x="311" y="53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1320793" y="3612035"/>
              <a:ext cx="444647" cy="781139"/>
            </a:xfrm>
            <a:custGeom>
              <a:avLst/>
              <a:gdLst>
                <a:gd name="T0" fmla="*/ 0 w 345"/>
                <a:gd name="T1" fmla="*/ 589 h 589"/>
                <a:gd name="T2" fmla="*/ 0 w 345"/>
                <a:gd name="T3" fmla="*/ 0 h 589"/>
                <a:gd name="T4" fmla="*/ 345 w 345"/>
                <a:gd name="T5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5" h="589">
                  <a:moveTo>
                    <a:pt x="0" y="589"/>
                  </a:moveTo>
                  <a:lnTo>
                    <a:pt x="0" y="0"/>
                  </a:lnTo>
                  <a:lnTo>
                    <a:pt x="345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52" name="Rectangle 52"/>
            <p:cNvSpPr>
              <a:spLocks noChangeArrowheads="1"/>
            </p:cNvSpPr>
            <p:nvPr/>
          </p:nvSpPr>
          <p:spPr bwMode="auto">
            <a:xfrm>
              <a:off x="2579980" y="4945962"/>
              <a:ext cx="1520055" cy="128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fr-FR" altLang="fr-FR" sz="1000" i="1" dirty="0">
                  <a:solidFill>
                    <a:srgbClr val="000000"/>
                  </a:solidFill>
                </a:rPr>
                <a:t>C. </a:t>
              </a:r>
              <a:r>
                <a:rPr lang="fr-FR" altLang="fr-FR" sz="1000" i="1" dirty="0" err="1">
                  <a:solidFill>
                    <a:srgbClr val="000000"/>
                  </a:solidFill>
                </a:rPr>
                <a:t>pampae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 </a:t>
              </a:r>
              <a:r>
                <a:rPr lang="fr-FR" altLang="fr-FR" sz="1000" dirty="0">
                  <a:solidFill>
                    <a:srgbClr val="000000"/>
                  </a:solidFill>
                </a:rPr>
                <a:t>CPDB6 (FN430567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)</a:t>
              </a:r>
              <a:endParaRPr kumimoji="0" lang="fr-FR" alt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1385234" y="5009862"/>
              <a:ext cx="1163815" cy="172408"/>
            </a:xfrm>
            <a:custGeom>
              <a:avLst/>
              <a:gdLst>
                <a:gd name="T0" fmla="*/ 0 w 903"/>
                <a:gd name="T1" fmla="*/ 130 h 130"/>
                <a:gd name="T2" fmla="*/ 0 w 903"/>
                <a:gd name="T3" fmla="*/ 0 h 130"/>
                <a:gd name="T4" fmla="*/ 903 w 903"/>
                <a:gd name="T5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3" h="130">
                  <a:moveTo>
                    <a:pt x="0" y="130"/>
                  </a:moveTo>
                  <a:lnTo>
                    <a:pt x="0" y="0"/>
                  </a:lnTo>
                  <a:lnTo>
                    <a:pt x="903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54" name="Rectangle 54"/>
            <p:cNvSpPr>
              <a:spLocks noChangeArrowheads="1"/>
            </p:cNvSpPr>
            <p:nvPr/>
          </p:nvSpPr>
          <p:spPr bwMode="auto">
            <a:xfrm>
              <a:off x="2184310" y="5131148"/>
              <a:ext cx="1648896" cy="128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C. </a:t>
              </a:r>
              <a:r>
                <a:rPr lang="fr-FR" altLang="fr-FR" sz="1000" i="1" dirty="0" err="1">
                  <a:solidFill>
                    <a:srgbClr val="000000"/>
                  </a:solidFill>
                </a:rPr>
                <a:t>gilardii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 </a:t>
              </a:r>
              <a:r>
                <a:rPr lang="fr-FR" altLang="fr-FR" sz="1000" baseline="30000" dirty="0">
                  <a:solidFill>
                    <a:srgbClr val="000000"/>
                  </a:solidFill>
                </a:rPr>
                <a:t>T</a:t>
              </a:r>
              <a:r>
                <a:rPr lang="fr-FR" altLang="fr-FR" sz="1000" dirty="0">
                  <a:solidFill>
                    <a:srgbClr val="000000"/>
                  </a:solidFill>
                </a:rPr>
                <a:t> LMG 5886 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(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AF076645)</a:t>
              </a:r>
              <a:endParaRPr kumimoji="0" lang="fr-FR" alt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1581136" y="5214098"/>
              <a:ext cx="596729" cy="145883"/>
            </a:xfrm>
            <a:custGeom>
              <a:avLst/>
              <a:gdLst>
                <a:gd name="T0" fmla="*/ 0 w 463"/>
                <a:gd name="T1" fmla="*/ 110 h 110"/>
                <a:gd name="T2" fmla="*/ 0 w 463"/>
                <a:gd name="T3" fmla="*/ 0 h 110"/>
                <a:gd name="T4" fmla="*/ 463 w 463"/>
                <a:gd name="T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3" h="110">
                  <a:moveTo>
                    <a:pt x="0" y="110"/>
                  </a:moveTo>
                  <a:lnTo>
                    <a:pt x="0" y="0"/>
                  </a:lnTo>
                  <a:lnTo>
                    <a:pt x="463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56" name="Rectangle 56"/>
            <p:cNvSpPr>
              <a:spLocks noChangeArrowheads="1"/>
            </p:cNvSpPr>
            <p:nvPr/>
          </p:nvSpPr>
          <p:spPr bwMode="auto">
            <a:xfrm>
              <a:off x="2376345" y="5335385"/>
              <a:ext cx="1690542" cy="128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C. </a:t>
              </a:r>
              <a:r>
                <a:rPr lang="fr-FR" altLang="fr-FR" sz="1000" i="1" dirty="0" err="1">
                  <a:solidFill>
                    <a:srgbClr val="000000"/>
                  </a:solidFill>
                </a:rPr>
                <a:t>pauculus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 </a:t>
              </a:r>
              <a:r>
                <a:rPr lang="fr-FR" altLang="fr-FR" sz="1000" dirty="0">
                  <a:solidFill>
                    <a:srgbClr val="000000"/>
                  </a:solidFill>
                </a:rPr>
                <a:t>LMG 3413 (AF085226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)</a:t>
              </a:r>
              <a:endParaRPr kumimoji="0" lang="fr-FR" alt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2064448" y="5418335"/>
              <a:ext cx="304164" cy="95487"/>
            </a:xfrm>
            <a:custGeom>
              <a:avLst/>
              <a:gdLst>
                <a:gd name="T0" fmla="*/ 0 w 236"/>
                <a:gd name="T1" fmla="*/ 72 h 72"/>
                <a:gd name="T2" fmla="*/ 0 w 236"/>
                <a:gd name="T3" fmla="*/ 0 h 72"/>
                <a:gd name="T4" fmla="*/ 236 w 236"/>
                <a:gd name="T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6" h="72">
                  <a:moveTo>
                    <a:pt x="0" y="72"/>
                  </a:moveTo>
                  <a:lnTo>
                    <a:pt x="0" y="0"/>
                  </a:lnTo>
                  <a:lnTo>
                    <a:pt x="236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58" name="Rectangle 58"/>
            <p:cNvSpPr>
              <a:spLocks noChangeArrowheads="1"/>
            </p:cNvSpPr>
            <p:nvPr/>
          </p:nvSpPr>
          <p:spPr bwMode="auto">
            <a:xfrm>
              <a:off x="2546471" y="5539622"/>
              <a:ext cx="221374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lang="fr-FR" altLang="fr-FR" sz="1000" i="1" dirty="0" smtClean="0">
                  <a:solidFill>
                    <a:srgbClr val="000000"/>
                  </a:solidFill>
                </a:rPr>
                <a:t>C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. </a:t>
              </a:r>
              <a:r>
                <a:rPr lang="fr-FR" altLang="fr-FR" sz="1000" i="1" dirty="0" err="1" smtClean="0">
                  <a:solidFill>
                    <a:srgbClr val="000000"/>
                  </a:solidFill>
                </a:rPr>
                <a:t>metallidurans</a:t>
              </a:r>
              <a:r>
                <a:rPr lang="fr-FR" altLang="fr-FR" sz="1000" baseline="30000" dirty="0" err="1" smtClean="0">
                  <a:solidFill>
                    <a:srgbClr val="000000"/>
                  </a:solidFill>
                </a:rPr>
                <a:t>T</a:t>
              </a:r>
              <a:r>
                <a:rPr lang="fr-FR" altLang="fr-FR" sz="1000" baseline="30000" dirty="0" smtClean="0">
                  <a:solidFill>
                    <a:srgbClr val="000000"/>
                  </a:solidFill>
                </a:rPr>
                <a:t> 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CH34 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(NR_074704)*</a:t>
              </a:r>
              <a:endParaRPr lang="fr-FR" altLang="fr-FR" sz="1000" dirty="0"/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2064448" y="5527084"/>
              <a:ext cx="452380" cy="95487"/>
            </a:xfrm>
            <a:custGeom>
              <a:avLst/>
              <a:gdLst>
                <a:gd name="T0" fmla="*/ 0 w 351"/>
                <a:gd name="T1" fmla="*/ 0 h 72"/>
                <a:gd name="T2" fmla="*/ 0 w 351"/>
                <a:gd name="T3" fmla="*/ 72 h 72"/>
                <a:gd name="T4" fmla="*/ 351 w 351"/>
                <a:gd name="T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1" h="72">
                  <a:moveTo>
                    <a:pt x="0" y="0"/>
                  </a:moveTo>
                  <a:lnTo>
                    <a:pt x="0" y="72"/>
                  </a:lnTo>
                  <a:lnTo>
                    <a:pt x="351" y="72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1581136" y="5374570"/>
              <a:ext cx="483312" cy="145883"/>
            </a:xfrm>
            <a:custGeom>
              <a:avLst/>
              <a:gdLst>
                <a:gd name="T0" fmla="*/ 0 w 375"/>
                <a:gd name="T1" fmla="*/ 0 h 110"/>
                <a:gd name="T2" fmla="*/ 0 w 375"/>
                <a:gd name="T3" fmla="*/ 110 h 110"/>
                <a:gd name="T4" fmla="*/ 375 w 375"/>
                <a:gd name="T5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5" h="110">
                  <a:moveTo>
                    <a:pt x="0" y="0"/>
                  </a:moveTo>
                  <a:lnTo>
                    <a:pt x="0" y="110"/>
                  </a:lnTo>
                  <a:lnTo>
                    <a:pt x="375" y="11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61" name="Freeform 61"/>
            <p:cNvSpPr>
              <a:spLocks/>
            </p:cNvSpPr>
            <p:nvPr/>
          </p:nvSpPr>
          <p:spPr bwMode="auto">
            <a:xfrm>
              <a:off x="1385234" y="5195532"/>
              <a:ext cx="195902" cy="171082"/>
            </a:xfrm>
            <a:custGeom>
              <a:avLst/>
              <a:gdLst>
                <a:gd name="T0" fmla="*/ 0 w 152"/>
                <a:gd name="T1" fmla="*/ 0 h 129"/>
                <a:gd name="T2" fmla="*/ 0 w 152"/>
                <a:gd name="T3" fmla="*/ 129 h 129"/>
                <a:gd name="T4" fmla="*/ 152 w 152"/>
                <a:gd name="T5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129">
                  <a:moveTo>
                    <a:pt x="0" y="0"/>
                  </a:moveTo>
                  <a:lnTo>
                    <a:pt x="0" y="129"/>
                  </a:lnTo>
                  <a:lnTo>
                    <a:pt x="152" y="129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62" name="Freeform 62"/>
            <p:cNvSpPr>
              <a:spLocks/>
            </p:cNvSpPr>
            <p:nvPr/>
          </p:nvSpPr>
          <p:spPr bwMode="auto">
            <a:xfrm>
              <a:off x="1320793" y="4406435"/>
              <a:ext cx="64442" cy="782465"/>
            </a:xfrm>
            <a:custGeom>
              <a:avLst/>
              <a:gdLst>
                <a:gd name="T0" fmla="*/ 0 w 50"/>
                <a:gd name="T1" fmla="*/ 0 h 590"/>
                <a:gd name="T2" fmla="*/ 0 w 50"/>
                <a:gd name="T3" fmla="*/ 590 h 590"/>
                <a:gd name="T4" fmla="*/ 50 w 50"/>
                <a:gd name="T5" fmla="*/ 59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90">
                  <a:moveTo>
                    <a:pt x="0" y="0"/>
                  </a:moveTo>
                  <a:lnTo>
                    <a:pt x="0" y="590"/>
                  </a:lnTo>
                  <a:lnTo>
                    <a:pt x="50" y="59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63" name="Freeform 63"/>
            <p:cNvSpPr>
              <a:spLocks/>
            </p:cNvSpPr>
            <p:nvPr/>
          </p:nvSpPr>
          <p:spPr bwMode="auto">
            <a:xfrm>
              <a:off x="990852" y="4399804"/>
              <a:ext cx="329941" cy="705545"/>
            </a:xfrm>
            <a:custGeom>
              <a:avLst/>
              <a:gdLst>
                <a:gd name="T0" fmla="*/ 0 w 256"/>
                <a:gd name="T1" fmla="*/ 532 h 532"/>
                <a:gd name="T2" fmla="*/ 0 w 256"/>
                <a:gd name="T3" fmla="*/ 0 h 532"/>
                <a:gd name="T4" fmla="*/ 256 w 256"/>
                <a:gd name="T5" fmla="*/ 0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6" h="532">
                  <a:moveTo>
                    <a:pt x="0" y="532"/>
                  </a:moveTo>
                  <a:lnTo>
                    <a:pt x="0" y="0"/>
                  </a:lnTo>
                  <a:lnTo>
                    <a:pt x="256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64" name="Rectangle 64"/>
            <p:cNvSpPr>
              <a:spLocks noChangeArrowheads="1"/>
            </p:cNvSpPr>
            <p:nvPr/>
          </p:nvSpPr>
          <p:spPr bwMode="auto">
            <a:xfrm>
              <a:off x="1872412" y="5743858"/>
              <a:ext cx="1924797" cy="128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C. </a:t>
              </a:r>
              <a:r>
                <a:rPr lang="fr-FR" altLang="fr-FR" sz="1000" i="1" dirty="0" err="1">
                  <a:solidFill>
                    <a:srgbClr val="000000"/>
                  </a:solidFill>
                </a:rPr>
                <a:t>campinensis</a:t>
              </a:r>
              <a:r>
                <a:rPr lang="fr-FR" altLang="fr-FR" sz="1000" i="1" baseline="30000" dirty="0" err="1">
                  <a:solidFill>
                    <a:srgbClr val="000000"/>
                  </a:solidFill>
                </a:rPr>
                <a:t>T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 </a:t>
              </a:r>
              <a:r>
                <a:rPr lang="fr-FR" altLang="fr-FR" sz="1000" dirty="0">
                  <a:solidFill>
                    <a:srgbClr val="000000"/>
                  </a:solidFill>
                </a:rPr>
                <a:t>LMG 19282 (AF312020)</a:t>
              </a:r>
              <a:endParaRPr lang="fr-FR" altLang="fr-FR" sz="1000" dirty="0"/>
            </a:p>
          </p:txBody>
        </p:sp>
        <p:sp>
          <p:nvSpPr>
            <p:cNvPr id="65" name="Freeform 65"/>
            <p:cNvSpPr>
              <a:spLocks/>
            </p:cNvSpPr>
            <p:nvPr/>
          </p:nvSpPr>
          <p:spPr bwMode="auto">
            <a:xfrm>
              <a:off x="990852" y="5118611"/>
              <a:ext cx="875117" cy="708197"/>
            </a:xfrm>
            <a:custGeom>
              <a:avLst/>
              <a:gdLst>
                <a:gd name="T0" fmla="*/ 0 w 679"/>
                <a:gd name="T1" fmla="*/ 0 h 534"/>
                <a:gd name="T2" fmla="*/ 0 w 679"/>
                <a:gd name="T3" fmla="*/ 534 h 534"/>
                <a:gd name="T4" fmla="*/ 679 w 679"/>
                <a:gd name="T5" fmla="*/ 534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9" h="534">
                  <a:moveTo>
                    <a:pt x="0" y="0"/>
                  </a:moveTo>
                  <a:lnTo>
                    <a:pt x="0" y="534"/>
                  </a:lnTo>
                  <a:lnTo>
                    <a:pt x="679" y="534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66" name="Freeform 66"/>
            <p:cNvSpPr>
              <a:spLocks/>
            </p:cNvSpPr>
            <p:nvPr/>
          </p:nvSpPr>
          <p:spPr bwMode="auto">
            <a:xfrm>
              <a:off x="805260" y="5111980"/>
              <a:ext cx="185592" cy="452239"/>
            </a:xfrm>
            <a:custGeom>
              <a:avLst/>
              <a:gdLst>
                <a:gd name="T0" fmla="*/ 0 w 144"/>
                <a:gd name="T1" fmla="*/ 341 h 341"/>
                <a:gd name="T2" fmla="*/ 0 w 144"/>
                <a:gd name="T3" fmla="*/ 0 h 341"/>
                <a:gd name="T4" fmla="*/ 144 w 144"/>
                <a:gd name="T5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341">
                  <a:moveTo>
                    <a:pt x="0" y="341"/>
                  </a:moveTo>
                  <a:lnTo>
                    <a:pt x="0" y="0"/>
                  </a:lnTo>
                  <a:lnTo>
                    <a:pt x="144" y="0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67" name="Rectangle 67"/>
            <p:cNvSpPr>
              <a:spLocks noChangeArrowheads="1"/>
            </p:cNvSpPr>
            <p:nvPr/>
          </p:nvSpPr>
          <p:spPr bwMode="auto">
            <a:xfrm>
              <a:off x="4120134" y="5941706"/>
              <a:ext cx="233320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/>
              <a:r>
                <a:rPr kumimoji="0" lang="fr-FR" altLang="fr-FR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R. </a:t>
              </a:r>
              <a:r>
                <a:rPr lang="fr-FR" altLang="fr-FR" sz="1000" i="1" dirty="0" err="1">
                  <a:solidFill>
                    <a:srgbClr val="000000"/>
                  </a:solidFill>
                </a:rPr>
                <a:t>solanacearum</a:t>
              </a:r>
              <a:r>
                <a:rPr lang="fr-FR" altLang="fr-FR" sz="1000" i="1" dirty="0">
                  <a:solidFill>
                    <a:srgbClr val="000000"/>
                  </a:solidFill>
                </a:rPr>
                <a:t> 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GMI1000 (AL646052)*</a:t>
              </a:r>
              <a:endParaRPr lang="fr-FR" altLang="fr-FR" sz="1000" dirty="0"/>
            </a:p>
          </p:txBody>
        </p:sp>
        <p:sp>
          <p:nvSpPr>
            <p:cNvPr id="68" name="Freeform 68"/>
            <p:cNvSpPr>
              <a:spLocks/>
            </p:cNvSpPr>
            <p:nvPr/>
          </p:nvSpPr>
          <p:spPr bwMode="auto">
            <a:xfrm>
              <a:off x="805260" y="5577480"/>
              <a:ext cx="3308431" cy="452239"/>
            </a:xfrm>
            <a:custGeom>
              <a:avLst/>
              <a:gdLst>
                <a:gd name="T0" fmla="*/ 0 w 2567"/>
                <a:gd name="T1" fmla="*/ 0 h 341"/>
                <a:gd name="T2" fmla="*/ 0 w 2567"/>
                <a:gd name="T3" fmla="*/ 341 h 341"/>
                <a:gd name="T4" fmla="*/ 2567 w 2567"/>
                <a:gd name="T5" fmla="*/ 34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67" h="341">
                  <a:moveTo>
                    <a:pt x="0" y="0"/>
                  </a:moveTo>
                  <a:lnTo>
                    <a:pt x="0" y="341"/>
                  </a:lnTo>
                  <a:lnTo>
                    <a:pt x="2567" y="341"/>
                  </a:lnTo>
                </a:path>
              </a:pathLst>
            </a:custGeom>
            <a:noFill/>
            <a:ln w="15875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69" name="Rectangle 69"/>
            <p:cNvSpPr>
              <a:spLocks noChangeArrowheads="1"/>
            </p:cNvSpPr>
            <p:nvPr/>
          </p:nvSpPr>
          <p:spPr bwMode="auto">
            <a:xfrm>
              <a:off x="1933761" y="5544325"/>
              <a:ext cx="91099" cy="10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anose="020B0604030504040204" pitchFamily="34" charset="0"/>
                </a:rPr>
                <a:t>90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0" name="Rectangle 70"/>
            <p:cNvSpPr>
              <a:spLocks noChangeArrowheads="1"/>
            </p:cNvSpPr>
            <p:nvPr/>
          </p:nvSpPr>
          <p:spPr bwMode="auto">
            <a:xfrm>
              <a:off x="2640040" y="4727378"/>
              <a:ext cx="91099" cy="10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anose="020B0604030504040204" pitchFamily="34" charset="0"/>
                </a:rPr>
                <a:t>90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1" name="Rectangle 71"/>
            <p:cNvSpPr>
              <a:spLocks noChangeArrowheads="1"/>
            </p:cNvSpPr>
            <p:nvPr/>
          </p:nvSpPr>
          <p:spPr bwMode="auto">
            <a:xfrm>
              <a:off x="2316543" y="3980722"/>
              <a:ext cx="91099" cy="10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anose="020B0604030504040204" pitchFamily="34" charset="0"/>
                </a:rPr>
                <a:t>79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2" name="Rectangle 72"/>
            <p:cNvSpPr>
              <a:spLocks noChangeArrowheads="1"/>
            </p:cNvSpPr>
            <p:nvPr/>
          </p:nvSpPr>
          <p:spPr bwMode="auto">
            <a:xfrm>
              <a:off x="2235347" y="4574864"/>
              <a:ext cx="91099" cy="10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anose="020B0604030504040204" pitchFamily="34" charset="0"/>
                </a:rPr>
                <a:t>66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4" name="Rectangle 74"/>
            <p:cNvSpPr>
              <a:spLocks noChangeArrowheads="1"/>
            </p:cNvSpPr>
            <p:nvPr/>
          </p:nvSpPr>
          <p:spPr bwMode="auto">
            <a:xfrm>
              <a:off x="2491824" y="2349481"/>
              <a:ext cx="91099" cy="10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anose="020B0604030504040204" pitchFamily="34" charset="0"/>
                </a:rPr>
                <a:t>77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6" name="Rectangle 76"/>
            <p:cNvSpPr>
              <a:spLocks noChangeArrowheads="1"/>
            </p:cNvSpPr>
            <p:nvPr/>
          </p:nvSpPr>
          <p:spPr bwMode="auto">
            <a:xfrm>
              <a:off x="1188816" y="4288403"/>
              <a:ext cx="91099" cy="10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anose="020B0604030504040204" pitchFamily="34" charset="0"/>
                </a:rPr>
                <a:t>61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7" name="Rectangle 77"/>
            <p:cNvSpPr>
              <a:spLocks noChangeArrowheads="1"/>
            </p:cNvSpPr>
            <p:nvPr/>
          </p:nvSpPr>
          <p:spPr bwMode="auto">
            <a:xfrm>
              <a:off x="2034290" y="4345429"/>
              <a:ext cx="91099" cy="10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anose="020B0604030504040204" pitchFamily="34" charset="0"/>
                </a:rPr>
                <a:t>78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8" name="Rectangle 78"/>
            <p:cNvSpPr>
              <a:spLocks noChangeArrowheads="1"/>
            </p:cNvSpPr>
            <p:nvPr/>
          </p:nvSpPr>
          <p:spPr bwMode="auto">
            <a:xfrm>
              <a:off x="2170906" y="3165101"/>
              <a:ext cx="91099" cy="10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anose="020B0604030504040204" pitchFamily="34" charset="0"/>
                </a:rPr>
                <a:t>93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9" name="Rectangle 79"/>
            <p:cNvSpPr>
              <a:spLocks noChangeArrowheads="1"/>
            </p:cNvSpPr>
            <p:nvPr/>
          </p:nvSpPr>
          <p:spPr bwMode="auto">
            <a:xfrm>
              <a:off x="2127085" y="3707522"/>
              <a:ext cx="91099" cy="10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anose="020B0604030504040204" pitchFamily="34" charset="0"/>
                </a:rPr>
                <a:t>63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80" name="Rectangle 80"/>
            <p:cNvSpPr>
              <a:spLocks noChangeArrowheads="1"/>
            </p:cNvSpPr>
            <p:nvPr/>
          </p:nvSpPr>
          <p:spPr bwMode="auto">
            <a:xfrm>
              <a:off x="2004646" y="3503285"/>
              <a:ext cx="91099" cy="10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anose="020B0604030504040204" pitchFamily="34" charset="0"/>
                </a:rPr>
                <a:t>92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81" name="Rectangle 81"/>
            <p:cNvSpPr>
              <a:spLocks noChangeArrowheads="1"/>
            </p:cNvSpPr>
            <p:nvPr/>
          </p:nvSpPr>
          <p:spPr bwMode="auto">
            <a:xfrm>
              <a:off x="1634752" y="3501959"/>
              <a:ext cx="91099" cy="10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anose="020B0604030504040204" pitchFamily="34" charset="0"/>
                </a:rPr>
                <a:t>75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83" name="Rectangle 83"/>
            <p:cNvSpPr>
              <a:spLocks noChangeArrowheads="1"/>
            </p:cNvSpPr>
            <p:nvPr/>
          </p:nvSpPr>
          <p:spPr bwMode="auto">
            <a:xfrm>
              <a:off x="2313966" y="1736771"/>
              <a:ext cx="91099" cy="10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anose="020B0604030504040204" pitchFamily="34" charset="0"/>
                </a:rPr>
                <a:t>78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84" name="Rectangle 84"/>
            <p:cNvSpPr>
              <a:spLocks noChangeArrowheads="1"/>
            </p:cNvSpPr>
            <p:nvPr/>
          </p:nvSpPr>
          <p:spPr bwMode="auto">
            <a:xfrm>
              <a:off x="2206993" y="1889285"/>
              <a:ext cx="91099" cy="10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ahoma" panose="020B0604030504040204" pitchFamily="34" charset="0"/>
                </a:rPr>
                <a:t>57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88" name="Line 88"/>
            <p:cNvSpPr>
              <a:spLocks noChangeShapeType="1"/>
            </p:cNvSpPr>
            <p:nvPr/>
          </p:nvSpPr>
          <p:spPr bwMode="auto">
            <a:xfrm>
              <a:off x="1136489" y="6300265"/>
              <a:ext cx="588996" cy="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89" name="Line 89"/>
            <p:cNvSpPr>
              <a:spLocks noChangeShapeType="1"/>
            </p:cNvSpPr>
            <p:nvPr/>
          </p:nvSpPr>
          <p:spPr bwMode="auto">
            <a:xfrm>
              <a:off x="1136489" y="6273741"/>
              <a:ext cx="0" cy="54375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90" name="Line 90"/>
            <p:cNvSpPr>
              <a:spLocks noChangeShapeType="1"/>
            </p:cNvSpPr>
            <p:nvPr/>
          </p:nvSpPr>
          <p:spPr bwMode="auto">
            <a:xfrm>
              <a:off x="1725486" y="6273741"/>
              <a:ext cx="0" cy="54375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000"/>
            </a:p>
          </p:txBody>
        </p:sp>
        <p:sp>
          <p:nvSpPr>
            <p:cNvPr id="91" name="Rectangle 91"/>
            <p:cNvSpPr>
              <a:spLocks noChangeArrowheads="1"/>
            </p:cNvSpPr>
            <p:nvPr/>
          </p:nvSpPr>
          <p:spPr bwMode="auto">
            <a:xfrm>
              <a:off x="1341414" y="6332095"/>
              <a:ext cx="257681" cy="128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S Sans Serif"/>
                </a:rPr>
                <a:t>0.005</a:t>
              </a:r>
              <a:endParaRPr kumimoji="0" lang="fr-FR" altLang="fr-F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98" name="Étoile à 4 branches 97"/>
            <p:cNvSpPr/>
            <p:nvPr/>
          </p:nvSpPr>
          <p:spPr>
            <a:xfrm>
              <a:off x="5709478" y="1709427"/>
              <a:ext cx="95786" cy="107715"/>
            </a:xfrm>
            <a:prstGeom prst="star4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9" name="Étoile à 4 branches 98"/>
            <p:cNvSpPr/>
            <p:nvPr/>
          </p:nvSpPr>
          <p:spPr>
            <a:xfrm>
              <a:off x="4935651" y="1908191"/>
              <a:ext cx="95786" cy="107715"/>
            </a:xfrm>
            <a:prstGeom prst="star4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0" name="Étoile à 4 branches 99"/>
            <p:cNvSpPr/>
            <p:nvPr/>
          </p:nvSpPr>
          <p:spPr>
            <a:xfrm>
              <a:off x="4921083" y="2317288"/>
              <a:ext cx="95786" cy="107715"/>
            </a:xfrm>
            <a:prstGeom prst="star4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1" name="Étoile à 4 branches 100"/>
            <p:cNvSpPr/>
            <p:nvPr/>
          </p:nvSpPr>
          <p:spPr>
            <a:xfrm>
              <a:off x="4639451" y="2508860"/>
              <a:ext cx="95786" cy="107715"/>
            </a:xfrm>
            <a:prstGeom prst="star4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2" name="Étoile à 4 branches 101"/>
            <p:cNvSpPr/>
            <p:nvPr/>
          </p:nvSpPr>
          <p:spPr>
            <a:xfrm>
              <a:off x="4883961" y="2739294"/>
              <a:ext cx="95786" cy="107715"/>
            </a:xfrm>
            <a:prstGeom prst="star4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3" name="Étoile à 4 branches 102"/>
            <p:cNvSpPr/>
            <p:nvPr/>
          </p:nvSpPr>
          <p:spPr>
            <a:xfrm>
              <a:off x="4409453" y="3541325"/>
              <a:ext cx="95786" cy="107715"/>
            </a:xfrm>
            <a:prstGeom prst="star4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4" name="Étoile à 4 branches 103"/>
            <p:cNvSpPr/>
            <p:nvPr/>
          </p:nvSpPr>
          <p:spPr>
            <a:xfrm>
              <a:off x="5426756" y="4152110"/>
              <a:ext cx="95786" cy="107715"/>
            </a:xfrm>
            <a:prstGeom prst="star4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5" name="Étoile à 4 branches 104"/>
            <p:cNvSpPr/>
            <p:nvPr/>
          </p:nvSpPr>
          <p:spPr>
            <a:xfrm>
              <a:off x="4921083" y="3740022"/>
              <a:ext cx="95786" cy="107715"/>
            </a:xfrm>
            <a:prstGeom prst="star4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5263001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5076</TotalTime>
  <Words>186</Words>
  <Application>Microsoft Office PowerPoint</Application>
  <PresentationFormat>Affichage à l'écran 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MS Sans Serif</vt:lpstr>
      <vt:lpstr>Tahoma</vt:lpstr>
      <vt:lpstr>Thème Office</vt:lpstr>
      <vt:lpstr>Présentation PowerPoint</vt:lpstr>
    </vt:vector>
  </TitlesOfParts>
  <Company>CIRAD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082-F055</dc:creator>
  <cp:lastModifiedBy>IRD</cp:lastModifiedBy>
  <cp:revision>64</cp:revision>
  <cp:lastPrinted>2016-04-13T14:34:40Z</cp:lastPrinted>
  <dcterms:created xsi:type="dcterms:W3CDTF">2014-01-13T14:41:56Z</dcterms:created>
  <dcterms:modified xsi:type="dcterms:W3CDTF">2018-12-19T14:57:32Z</dcterms:modified>
</cp:coreProperties>
</file>