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80" r:id="rId4"/>
    <p:sldId id="290" r:id="rId5"/>
    <p:sldId id="295" r:id="rId6"/>
    <p:sldId id="281" r:id="rId7"/>
    <p:sldId id="296" r:id="rId8"/>
    <p:sldId id="289" r:id="rId9"/>
    <p:sldId id="282" r:id="rId10"/>
    <p:sldId id="297" r:id="rId11"/>
    <p:sldId id="292" r:id="rId12"/>
    <p:sldId id="298" r:id="rId13"/>
    <p:sldId id="284" r:id="rId14"/>
    <p:sldId id="299" r:id="rId15"/>
    <p:sldId id="285" r:id="rId16"/>
    <p:sldId id="287" r:id="rId17"/>
    <p:sldId id="291" r:id="rId18"/>
    <p:sldId id="300" r:id="rId19"/>
    <p:sldId id="301" r:id="rId20"/>
    <p:sldId id="288" r:id="rId21"/>
    <p:sldId id="302"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g, Eric van de" initials="WEvd" lastIdx="4" clrIdx="0">
    <p:extLst>
      <p:ext uri="{19B8F6BF-5375-455C-9EA6-DF929625EA0E}">
        <p15:presenceInfo xmlns:p15="http://schemas.microsoft.com/office/powerpoint/2012/main" userId="Weg, Eric van d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4660"/>
  </p:normalViewPr>
  <p:slideViewPr>
    <p:cSldViewPr snapToGrid="0">
      <p:cViewPr varScale="1">
        <p:scale>
          <a:sx n="113" d="100"/>
          <a:sy n="113" d="100"/>
        </p:scale>
        <p:origin x="114" y="6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9818F77-4A82-465D-AC5E-22031E622941}" type="datetimeFigureOut">
              <a:rPr lang="de-DE" smtClean="0"/>
              <a:t>13.01.2021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3253833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9818F77-4A82-465D-AC5E-22031E622941}" type="datetimeFigureOut">
              <a:rPr lang="de-DE" smtClean="0"/>
              <a:t>13.01.2021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1404437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9818F77-4A82-465D-AC5E-22031E622941}" type="datetimeFigureOut">
              <a:rPr lang="de-DE" smtClean="0"/>
              <a:t>13.01.2021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167114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9818F77-4A82-465D-AC5E-22031E622941}" type="datetimeFigureOut">
              <a:rPr lang="de-DE" smtClean="0"/>
              <a:t>13.01.2021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2717505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39818F77-4A82-465D-AC5E-22031E622941}" type="datetimeFigureOut">
              <a:rPr lang="de-DE" smtClean="0"/>
              <a:t>13.01.2021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1602630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9818F77-4A82-465D-AC5E-22031E622941}" type="datetimeFigureOut">
              <a:rPr lang="de-DE" smtClean="0"/>
              <a:t>13.01.2021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3316010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9818F77-4A82-465D-AC5E-22031E622941}" type="datetimeFigureOut">
              <a:rPr lang="de-DE" smtClean="0"/>
              <a:t>13.01.2021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2450631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9818F77-4A82-465D-AC5E-22031E622941}" type="datetimeFigureOut">
              <a:rPr lang="de-DE" smtClean="0"/>
              <a:t>13.01.2021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1429244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9818F77-4A82-465D-AC5E-22031E622941}" type="datetimeFigureOut">
              <a:rPr lang="de-DE" smtClean="0"/>
              <a:t>13.01.2021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1436491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9818F77-4A82-465D-AC5E-22031E622941}" type="datetimeFigureOut">
              <a:rPr lang="de-DE" smtClean="0"/>
              <a:t>13.01.2021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1246703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9818F77-4A82-465D-AC5E-22031E622941}" type="datetimeFigureOut">
              <a:rPr lang="de-DE" smtClean="0"/>
              <a:t>13.01.2021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0916E30-937E-4548-818A-BB3247B42109}" type="slidenum">
              <a:rPr lang="de-DE" smtClean="0"/>
              <a:t>‹#›</a:t>
            </a:fld>
            <a:endParaRPr lang="de-DE"/>
          </a:p>
        </p:txBody>
      </p:sp>
    </p:spTree>
    <p:extLst>
      <p:ext uri="{BB962C8B-B14F-4D97-AF65-F5344CB8AC3E}">
        <p14:creationId xmlns:p14="http://schemas.microsoft.com/office/powerpoint/2010/main" val="321879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818F77-4A82-465D-AC5E-22031E622941}" type="datetimeFigureOut">
              <a:rPr lang="de-DE" smtClean="0"/>
              <a:t>13.01.2021</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916E30-937E-4548-818A-BB3247B42109}" type="slidenum">
              <a:rPr lang="de-DE" smtClean="0"/>
              <a:t>‹#›</a:t>
            </a:fld>
            <a:endParaRPr lang="de-DE"/>
          </a:p>
        </p:txBody>
      </p:sp>
    </p:spTree>
    <p:extLst>
      <p:ext uri="{BB962C8B-B14F-4D97-AF65-F5344CB8AC3E}">
        <p14:creationId xmlns:p14="http://schemas.microsoft.com/office/powerpoint/2010/main" val="631016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046206"/>
            <a:ext cx="9144000" cy="4938958"/>
          </a:xfrm>
        </p:spPr>
        <p:txBody>
          <a:bodyPr>
            <a:normAutofit fontScale="90000"/>
          </a:bodyPr>
          <a:lstStyle/>
          <a:p>
            <a:r>
              <a:rPr lang="en-US"/>
              <a:t>Additional </a:t>
            </a:r>
            <a:r>
              <a:rPr lang="en-US" dirty="0"/>
              <a:t>file 5.</a:t>
            </a:r>
            <a:br>
              <a:rPr lang="en-US" dirty="0"/>
            </a:br>
            <a:r>
              <a:rPr lang="en-US" dirty="0"/>
              <a:t>Cluster plot examples for classifications of incompatible SNPs from Table 3</a:t>
            </a:r>
            <a:br>
              <a:rPr lang="en-US" dirty="0"/>
            </a:br>
            <a:endParaRPr lang="de-DE" dirty="0"/>
          </a:p>
        </p:txBody>
      </p:sp>
    </p:spTree>
    <p:extLst>
      <p:ext uri="{BB962C8B-B14F-4D97-AF65-F5344CB8AC3E}">
        <p14:creationId xmlns:p14="http://schemas.microsoft.com/office/powerpoint/2010/main" val="3912338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M. Inconsistent and irresolvable clustering between platforms</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GB" sz="1800" dirty="0">
                <a:latin typeface="Calibri" panose="020F0502020204030204" pitchFamily="34" charset="0"/>
                <a:ea typeface="Calibri" panose="020F0502020204030204" pitchFamily="34" charset="0"/>
              </a:rPr>
              <a:t>These SNPs had logical SNP allele co-segregation patterns in the Infinium data but not in the Axiom data (as in the example provided)</a:t>
            </a:r>
            <a:endParaRPr lang="en-GB"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24165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7378" y="558466"/>
            <a:ext cx="4864619" cy="4129743"/>
          </a:xfrm>
          <a:prstGeom prst="rect">
            <a:avLst/>
          </a:prstGeom>
        </p:spPr>
      </p:pic>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03390"/>
            <a:ext cx="4260850" cy="4084819"/>
          </a:xfrm>
          <a:prstGeom prst="rect">
            <a:avLst/>
          </a:prstGeom>
        </p:spPr>
      </p:pic>
      <p:sp>
        <p:nvSpPr>
          <p:cNvPr id="19" name="Textfeld 18"/>
          <p:cNvSpPr txBox="1"/>
          <p:nvPr/>
        </p:nvSpPr>
        <p:spPr>
          <a:xfrm>
            <a:off x="0" y="4636401"/>
            <a:ext cx="12192000" cy="2246769"/>
          </a:xfrm>
          <a:prstGeom prst="rect">
            <a:avLst/>
          </a:prstGeom>
          <a:noFill/>
        </p:spPr>
        <p:txBody>
          <a:bodyPr wrap="square" rtlCol="0">
            <a:spAutoFit/>
          </a:bodyPr>
          <a:lstStyle/>
          <a:p>
            <a:r>
              <a:rPr lang="en-US" sz="1400" dirty="0"/>
              <a:t>Highlighted individuals (pink in the Axiom cluster plot, yellow in the Infinium cluster plot, the latter are encircled in black) are part of identical pairs that are clustered as </a:t>
            </a:r>
            <a:r>
              <a:rPr lang="en-US" sz="1400" i="1" dirty="0"/>
              <a:t>BB</a:t>
            </a:r>
            <a:r>
              <a:rPr lang="en-US" sz="1400" dirty="0"/>
              <a:t> in the Axiom array and as </a:t>
            </a:r>
            <a:r>
              <a:rPr lang="en-US" sz="1400" i="1" dirty="0"/>
              <a:t>AB</a:t>
            </a:r>
            <a:r>
              <a:rPr lang="en-US" sz="1400" dirty="0"/>
              <a:t> in the Infinium array. Secondary polymorphisms were found 17 and 25 </a:t>
            </a:r>
            <a:r>
              <a:rPr lang="en-US" sz="1400" dirty="0" err="1"/>
              <a:t>bp</a:t>
            </a:r>
            <a:r>
              <a:rPr lang="en-US" sz="1400" dirty="0"/>
              <a:t> from the target SNP. The second secondary polymorphism has two alternate alleles – T and G nucleotides. The G nucleotide was found in four sequenced individuals but they do not have altered clustering patterns. The T nucleotide is in coupling with the alternate allele from the first SNP. Three individuals that had sequence data available and which were all genotyped only on the Axiom array (circled in green) had both of the alternate alleles at these probe-site SNPs. These individuals seem to have slightly diminished binding affinity in the Axiom array, as they are located at the cluster margin directed towards the center of the x-axis. The cluster position of one of these individuals was immediately next to that of an individual that had a discordant allele call (indicated by the black arrow), suggesting that one or both of these additional polymorphisms are causing the differential clustering observed. The individuals with differential clustering passed marker segregation checks in the Infinium cluster data whereas there were multiple Mendelian inconsistent and consistent errors across Axiom data, so the Illumina clustering was deemed accurate and the Axiom data was deemed inaccurate and thus the SNP was deemed discordant.</a:t>
            </a:r>
          </a:p>
        </p:txBody>
      </p:sp>
      <p:sp>
        <p:nvSpPr>
          <p:cNvPr id="15"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M. Inconsistent and irresolvable clustering between platforms</a:t>
            </a:r>
            <a:endParaRPr lang="de-DE" sz="2800" dirty="0"/>
          </a:p>
        </p:txBody>
      </p:sp>
      <p:sp>
        <p:nvSpPr>
          <p:cNvPr id="16" name="Textfeld 15"/>
          <p:cNvSpPr txBox="1"/>
          <p:nvPr/>
        </p:nvSpPr>
        <p:spPr>
          <a:xfrm>
            <a:off x="7959941" y="3983466"/>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7" name="Textfeld 16"/>
          <p:cNvSpPr txBox="1"/>
          <p:nvPr/>
        </p:nvSpPr>
        <p:spPr>
          <a:xfrm>
            <a:off x="9640719" y="3983466"/>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8" name="Textfeld 17"/>
          <p:cNvSpPr txBox="1"/>
          <p:nvPr/>
        </p:nvSpPr>
        <p:spPr>
          <a:xfrm>
            <a:off x="11339645" y="3983466"/>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4" name="Ellipse 3"/>
          <p:cNvSpPr/>
          <p:nvPr/>
        </p:nvSpPr>
        <p:spPr>
          <a:xfrm>
            <a:off x="3167295" y="3815889"/>
            <a:ext cx="101858" cy="101858"/>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1070877" y="2950899"/>
            <a:ext cx="101858" cy="101858"/>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p:cNvSpPr/>
          <p:nvPr/>
        </p:nvSpPr>
        <p:spPr>
          <a:xfrm>
            <a:off x="946159" y="3223087"/>
            <a:ext cx="101858" cy="101858"/>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 name="Gerade Verbindung mit Pfeil 7"/>
          <p:cNvCxnSpPr/>
          <p:nvPr/>
        </p:nvCxnSpPr>
        <p:spPr>
          <a:xfrm flipH="1" flipV="1">
            <a:off x="1046438" y="3319991"/>
            <a:ext cx="207818" cy="1581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Oval 21">
            <a:extLst>
              <a:ext uri="{FF2B5EF4-FFF2-40B4-BE49-F238E27FC236}">
                <a16:creationId xmlns:a16="http://schemas.microsoft.com/office/drawing/2014/main" id="{35BE979B-3C7F-47E9-A0E5-FD0C0B55A892}"/>
              </a:ext>
            </a:extLst>
          </p:cNvPr>
          <p:cNvSpPr/>
          <p:nvPr/>
        </p:nvSpPr>
        <p:spPr>
          <a:xfrm>
            <a:off x="10121139" y="1847388"/>
            <a:ext cx="305561" cy="333583"/>
          </a:xfrm>
          <a:prstGeom prst="ellipse">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feld 22"/>
          <p:cNvSpPr txBox="1"/>
          <p:nvPr/>
        </p:nvSpPr>
        <p:spPr>
          <a:xfrm>
            <a:off x="997088" y="3745403"/>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err="1"/>
              <a:t>PolyHighResolution</a:t>
            </a:r>
            <a:endParaRPr lang="de-DE" dirty="0"/>
          </a:p>
        </p:txBody>
      </p:sp>
    </p:spTree>
    <p:extLst>
      <p:ext uri="{BB962C8B-B14F-4D97-AF65-F5344CB8AC3E}">
        <p14:creationId xmlns:p14="http://schemas.microsoft.com/office/powerpoint/2010/main" val="904298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N. Extra cluster(s) causing inconsistent clustering and/or illogical co-segregation</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GB" sz="1800" dirty="0">
                <a:effectLst/>
                <a:latin typeface="Calibri" panose="020F0502020204030204" pitchFamily="34" charset="0"/>
                <a:ea typeface="Calibri" panose="020F0502020204030204" pitchFamily="34" charset="0"/>
              </a:rPr>
              <a:t>The extra clusters in the Axiom data resulted in unresolvable clustering between Axiom and Infinium data and caused multiple false Mendelian consistent errors </a:t>
            </a:r>
          </a:p>
          <a:p>
            <a:r>
              <a:rPr lang="en-GB" sz="1800" dirty="0">
                <a:latin typeface="Calibri" panose="020F0502020204030204" pitchFamily="34" charset="0"/>
                <a:ea typeface="Calibri" panose="020F0502020204030204" pitchFamily="34" charset="0"/>
              </a:rPr>
              <a:t>These are likely a more complex version of class K</a:t>
            </a:r>
            <a:endParaRPr lang="en-GB"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866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7673" y="480280"/>
            <a:ext cx="5874326" cy="4986917"/>
          </a:xfrm>
          <a:prstGeom prst="rect">
            <a:avLst/>
          </a:prstGeom>
        </p:spPr>
      </p:pic>
      <p:sp>
        <p:nvSpPr>
          <p:cNvPr id="4" name="Titel 1"/>
          <p:cNvSpPr>
            <a:spLocks noGrp="1"/>
          </p:cNvSpPr>
          <p:nvPr>
            <p:ph type="title"/>
          </p:nvPr>
        </p:nvSpPr>
        <p:spPr>
          <a:xfrm>
            <a:off x="1" y="0"/>
            <a:ext cx="12192000" cy="549338"/>
          </a:xfrm>
        </p:spPr>
        <p:txBody>
          <a:bodyPr>
            <a:normAutofit/>
          </a:bodyPr>
          <a:lstStyle/>
          <a:p>
            <a:pPr algn="ctr"/>
            <a:r>
              <a:rPr lang="en-US" sz="2800" dirty="0"/>
              <a:t>N. Extra cluster(s) causing inconsistent clustering and/or illogical co-segregation</a:t>
            </a:r>
            <a:endParaRPr lang="de-DE" sz="2800" dirty="0"/>
          </a:p>
        </p:txBody>
      </p:sp>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3787"/>
            <a:ext cx="4961725" cy="4756739"/>
          </a:xfrm>
          <a:prstGeom prst="rect">
            <a:avLst/>
          </a:prstGeom>
        </p:spPr>
      </p:pic>
      <p:sp>
        <p:nvSpPr>
          <p:cNvPr id="19" name="Textfeld 18"/>
          <p:cNvSpPr txBox="1"/>
          <p:nvPr/>
        </p:nvSpPr>
        <p:spPr>
          <a:xfrm>
            <a:off x="1" y="5382351"/>
            <a:ext cx="12192000" cy="1477328"/>
          </a:xfrm>
          <a:prstGeom prst="rect">
            <a:avLst/>
          </a:prstGeom>
          <a:noFill/>
        </p:spPr>
        <p:txBody>
          <a:bodyPr wrap="square" rtlCol="0">
            <a:spAutoFit/>
          </a:bodyPr>
          <a:lstStyle/>
          <a:p>
            <a:r>
              <a:rPr lang="en-US" dirty="0"/>
              <a:t>Highlighted individuals are part of identical pairs that are clustered as either </a:t>
            </a:r>
            <a:r>
              <a:rPr lang="en-US" i="1" dirty="0"/>
              <a:t>AA</a:t>
            </a:r>
            <a:r>
              <a:rPr lang="en-US" dirty="0"/>
              <a:t> or </a:t>
            </a:r>
            <a:r>
              <a:rPr lang="en-US" i="1" dirty="0"/>
              <a:t>AB</a:t>
            </a:r>
            <a:r>
              <a:rPr lang="en-US" dirty="0"/>
              <a:t> in the Axiom array and as </a:t>
            </a:r>
            <a:r>
              <a:rPr lang="en-US" i="1" dirty="0"/>
              <a:t>AB</a:t>
            </a:r>
            <a:r>
              <a:rPr lang="en-US" dirty="0"/>
              <a:t> or </a:t>
            </a:r>
            <a:r>
              <a:rPr lang="en-US" i="1" dirty="0"/>
              <a:t>BB</a:t>
            </a:r>
            <a:r>
              <a:rPr lang="en-US" dirty="0"/>
              <a:t> in the </a:t>
            </a:r>
            <a:r>
              <a:rPr lang="en-US" dirty="0" err="1"/>
              <a:t>Infinium</a:t>
            </a:r>
            <a:r>
              <a:rPr lang="en-US" dirty="0"/>
              <a:t> array. The differential clustering observed is due to one or both of two secondary polymorphisms seven and 25 </a:t>
            </a:r>
            <a:r>
              <a:rPr lang="en-US" dirty="0" err="1"/>
              <a:t>bp</a:t>
            </a:r>
            <a:r>
              <a:rPr lang="en-US" dirty="0"/>
              <a:t> from the target SNP. These secondary polymorphisms reduce binding affinity for the associated </a:t>
            </a:r>
            <a:r>
              <a:rPr lang="en-US" i="1" dirty="0"/>
              <a:t>B</a:t>
            </a:r>
            <a:r>
              <a:rPr lang="en-US" dirty="0"/>
              <a:t> allele in the </a:t>
            </a:r>
            <a:r>
              <a:rPr lang="en-US" dirty="0" err="1"/>
              <a:t>Infinium</a:t>
            </a:r>
            <a:r>
              <a:rPr lang="en-US" dirty="0"/>
              <a:t> array (</a:t>
            </a:r>
            <a:r>
              <a:rPr lang="en-US" i="1" dirty="0"/>
              <a:t>b</a:t>
            </a:r>
            <a:r>
              <a:rPr lang="en-US" dirty="0"/>
              <a:t>) and fail in the Axiom array (</a:t>
            </a:r>
            <a:r>
              <a:rPr lang="en-US" i="1" dirty="0"/>
              <a:t>N</a:t>
            </a:r>
            <a:r>
              <a:rPr lang="en-US" dirty="0"/>
              <a:t>). Because </a:t>
            </a:r>
            <a:r>
              <a:rPr lang="en-US" i="1" dirty="0"/>
              <a:t>AN</a:t>
            </a:r>
            <a:r>
              <a:rPr lang="en-US" dirty="0"/>
              <a:t> individuals in the Axiom plot overlap with </a:t>
            </a:r>
            <a:r>
              <a:rPr lang="en-US" i="1" dirty="0"/>
              <a:t>AA</a:t>
            </a:r>
            <a:r>
              <a:rPr lang="en-US" dirty="0"/>
              <a:t> individuals, this SNP was deemed discordant.</a:t>
            </a:r>
          </a:p>
        </p:txBody>
      </p:sp>
      <p:sp>
        <p:nvSpPr>
          <p:cNvPr id="2" name="TextBox 1"/>
          <p:cNvSpPr txBox="1"/>
          <p:nvPr/>
        </p:nvSpPr>
        <p:spPr>
          <a:xfrm>
            <a:off x="7187878" y="1742614"/>
            <a:ext cx="184731" cy="369332"/>
          </a:xfrm>
          <a:prstGeom prst="rect">
            <a:avLst/>
          </a:prstGeom>
          <a:noFill/>
        </p:spPr>
        <p:txBody>
          <a:bodyPr wrap="none" rtlCol="0">
            <a:spAutoFit/>
          </a:bodyPr>
          <a:lstStyle/>
          <a:p>
            <a:endParaRPr lang="nl-NL" dirty="0"/>
          </a:p>
        </p:txBody>
      </p:sp>
      <p:sp>
        <p:nvSpPr>
          <p:cNvPr id="7" name="TextBox 6"/>
          <p:cNvSpPr txBox="1"/>
          <p:nvPr/>
        </p:nvSpPr>
        <p:spPr>
          <a:xfrm>
            <a:off x="10740084" y="2947263"/>
            <a:ext cx="557971" cy="400110"/>
          </a:xfrm>
          <a:prstGeom prst="rect">
            <a:avLst/>
          </a:prstGeom>
          <a:noFill/>
        </p:spPr>
        <p:txBody>
          <a:bodyPr wrap="square" rtlCol="0">
            <a:spAutoFit/>
          </a:bodyPr>
          <a:lstStyle/>
          <a:p>
            <a:r>
              <a:rPr lang="nl-NL" sz="2000" b="1" i="1" dirty="0" err="1">
                <a:solidFill>
                  <a:srgbClr val="0000FF"/>
                </a:solidFill>
                <a:sym typeface="Symbol" panose="05050102010706020507" pitchFamily="18" charset="2"/>
              </a:rPr>
              <a:t>Bb</a:t>
            </a:r>
            <a:endParaRPr lang="nl-NL" sz="2000" b="1" i="1" dirty="0">
              <a:solidFill>
                <a:srgbClr val="0000FF"/>
              </a:solidFill>
            </a:endParaRPr>
          </a:p>
        </p:txBody>
      </p:sp>
      <p:sp>
        <p:nvSpPr>
          <p:cNvPr id="10" name="TextBox 9"/>
          <p:cNvSpPr txBox="1"/>
          <p:nvPr/>
        </p:nvSpPr>
        <p:spPr>
          <a:xfrm flipH="1">
            <a:off x="8596645" y="2451574"/>
            <a:ext cx="563029" cy="400110"/>
          </a:xfrm>
          <a:prstGeom prst="rect">
            <a:avLst/>
          </a:prstGeom>
          <a:noFill/>
        </p:spPr>
        <p:txBody>
          <a:bodyPr wrap="square" rtlCol="0">
            <a:spAutoFit/>
          </a:bodyPr>
          <a:lstStyle/>
          <a:p>
            <a:r>
              <a:rPr lang="nl-NL" sz="2000" b="1" i="1" dirty="0">
                <a:solidFill>
                  <a:srgbClr val="7030A0"/>
                </a:solidFill>
                <a:sym typeface="Symbol" panose="05050102010706020507" pitchFamily="18" charset="2"/>
              </a:rPr>
              <a:t>AB</a:t>
            </a:r>
            <a:endParaRPr lang="nl-NL" sz="2000" b="1" i="1" dirty="0">
              <a:solidFill>
                <a:srgbClr val="7030A0"/>
              </a:solidFill>
            </a:endParaRPr>
          </a:p>
        </p:txBody>
      </p:sp>
      <p:sp>
        <p:nvSpPr>
          <p:cNvPr id="11" name="TextBox 10"/>
          <p:cNvSpPr txBox="1"/>
          <p:nvPr/>
        </p:nvSpPr>
        <p:spPr>
          <a:xfrm flipH="1">
            <a:off x="7979214" y="2448224"/>
            <a:ext cx="563029" cy="400110"/>
          </a:xfrm>
          <a:prstGeom prst="rect">
            <a:avLst/>
          </a:prstGeom>
          <a:noFill/>
        </p:spPr>
        <p:txBody>
          <a:bodyPr wrap="square" rtlCol="0">
            <a:spAutoFit/>
          </a:bodyPr>
          <a:lstStyle/>
          <a:p>
            <a:r>
              <a:rPr lang="nl-NL" sz="2000" b="1" i="1" dirty="0">
                <a:solidFill>
                  <a:srgbClr val="7030A0"/>
                </a:solidFill>
                <a:sym typeface="Symbol" panose="05050102010706020507" pitchFamily="18" charset="2"/>
              </a:rPr>
              <a:t>Ab</a:t>
            </a:r>
            <a:endParaRPr lang="nl-NL" sz="2000" b="1" i="1" dirty="0">
              <a:solidFill>
                <a:srgbClr val="7030A0"/>
              </a:solidFill>
            </a:endParaRPr>
          </a:p>
        </p:txBody>
      </p:sp>
      <p:sp>
        <p:nvSpPr>
          <p:cNvPr id="12" name="TextBox 11"/>
          <p:cNvSpPr txBox="1"/>
          <p:nvPr/>
        </p:nvSpPr>
        <p:spPr>
          <a:xfrm flipH="1">
            <a:off x="6575652" y="2641078"/>
            <a:ext cx="563029" cy="400110"/>
          </a:xfrm>
          <a:prstGeom prst="rect">
            <a:avLst/>
          </a:prstGeom>
          <a:noFill/>
        </p:spPr>
        <p:txBody>
          <a:bodyPr wrap="square" rtlCol="0">
            <a:spAutoFit/>
          </a:bodyPr>
          <a:lstStyle/>
          <a:p>
            <a:r>
              <a:rPr lang="nl-NL" sz="2000" b="1" i="1" dirty="0">
                <a:solidFill>
                  <a:srgbClr val="FF0000"/>
                </a:solidFill>
                <a:sym typeface="Symbol" panose="05050102010706020507" pitchFamily="18" charset="2"/>
              </a:rPr>
              <a:t>AA</a:t>
            </a:r>
            <a:endParaRPr lang="nl-NL" sz="2000" b="1" i="1" dirty="0">
              <a:solidFill>
                <a:srgbClr val="FF0000"/>
              </a:solidFill>
            </a:endParaRPr>
          </a:p>
        </p:txBody>
      </p:sp>
      <p:sp>
        <p:nvSpPr>
          <p:cNvPr id="13" name="TextBox 12"/>
          <p:cNvSpPr txBox="1"/>
          <p:nvPr/>
        </p:nvSpPr>
        <p:spPr>
          <a:xfrm flipH="1">
            <a:off x="2162772" y="4437917"/>
            <a:ext cx="1917544" cy="707886"/>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BN </a:t>
            </a:r>
            <a:r>
              <a:rPr lang="nl-NL" sz="2000" b="1" i="1" dirty="0">
                <a:sym typeface="Symbol" panose="05050102010706020507" pitchFamily="18" charset="2"/>
              </a:rPr>
              <a:t>;</a:t>
            </a:r>
          </a:p>
          <a:p>
            <a:r>
              <a:rPr lang="nl-NL" sz="2000" i="1" dirty="0">
                <a:sym typeface="Symbol" panose="05050102010706020507" pitchFamily="18" charset="2"/>
              </a:rPr>
              <a:t>Infinium </a:t>
            </a:r>
            <a:r>
              <a:rPr lang="nl-NL" sz="2000" i="1" dirty="0" err="1">
                <a:solidFill>
                  <a:srgbClr val="0000FF"/>
                </a:solidFill>
                <a:sym typeface="Symbol" panose="05050102010706020507" pitchFamily="18" charset="2"/>
              </a:rPr>
              <a:t>Bb</a:t>
            </a:r>
            <a:endParaRPr lang="nl-NL" sz="2000" i="1" dirty="0">
              <a:solidFill>
                <a:srgbClr val="0000FF"/>
              </a:solidFill>
            </a:endParaRPr>
          </a:p>
        </p:txBody>
      </p:sp>
      <p:sp>
        <p:nvSpPr>
          <p:cNvPr id="14" name="TextBox 13"/>
          <p:cNvSpPr txBox="1"/>
          <p:nvPr/>
        </p:nvSpPr>
        <p:spPr>
          <a:xfrm flipH="1">
            <a:off x="3121544" y="3461730"/>
            <a:ext cx="1392707" cy="707886"/>
          </a:xfrm>
          <a:prstGeom prst="rect">
            <a:avLst/>
          </a:prstGeom>
          <a:noFill/>
        </p:spPr>
        <p:txBody>
          <a:bodyPr wrap="square" rtlCol="0">
            <a:spAutoFit/>
          </a:bodyPr>
          <a:lstStyle/>
          <a:p>
            <a:r>
              <a:rPr lang="nl-NL" sz="2000" b="1" i="1" dirty="0">
                <a:solidFill>
                  <a:srgbClr val="FF0000"/>
                </a:solidFill>
                <a:sym typeface="Symbol" panose="05050102010706020507" pitchFamily="18" charset="2"/>
              </a:rPr>
              <a:t>AN </a:t>
            </a:r>
            <a:r>
              <a:rPr lang="nl-NL" sz="2000" b="1" i="1" dirty="0">
                <a:sym typeface="Symbol" panose="05050102010706020507" pitchFamily="18" charset="2"/>
              </a:rPr>
              <a:t>;</a:t>
            </a:r>
          </a:p>
          <a:p>
            <a:r>
              <a:rPr lang="nl-NL" sz="2000" i="1" dirty="0">
                <a:sym typeface="Symbol" panose="05050102010706020507" pitchFamily="18" charset="2"/>
              </a:rPr>
              <a:t>Infinium </a:t>
            </a:r>
            <a:r>
              <a:rPr lang="nl-NL" sz="2000" i="1" dirty="0">
                <a:solidFill>
                  <a:srgbClr val="7030A0"/>
                </a:solidFill>
                <a:sym typeface="Symbol" panose="05050102010706020507" pitchFamily="18" charset="2"/>
              </a:rPr>
              <a:t>Ab</a:t>
            </a:r>
            <a:endParaRPr lang="nl-NL" sz="2000" i="1" dirty="0">
              <a:solidFill>
                <a:srgbClr val="7030A0"/>
              </a:solidFill>
            </a:endParaRPr>
          </a:p>
        </p:txBody>
      </p:sp>
      <p:sp>
        <p:nvSpPr>
          <p:cNvPr id="16" name="Textfeld 15"/>
          <p:cNvSpPr txBox="1"/>
          <p:nvPr/>
        </p:nvSpPr>
        <p:spPr>
          <a:xfrm>
            <a:off x="6908160" y="4659242"/>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7" name="Textfeld 16"/>
          <p:cNvSpPr txBox="1"/>
          <p:nvPr/>
        </p:nvSpPr>
        <p:spPr>
          <a:xfrm>
            <a:off x="8573273" y="4663873"/>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8" name="Textfeld 17"/>
          <p:cNvSpPr txBox="1"/>
          <p:nvPr/>
        </p:nvSpPr>
        <p:spPr>
          <a:xfrm>
            <a:off x="11268828" y="4647247"/>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20" name="TextBox 6"/>
          <p:cNvSpPr txBox="1"/>
          <p:nvPr/>
        </p:nvSpPr>
        <p:spPr>
          <a:xfrm>
            <a:off x="10740084" y="2403959"/>
            <a:ext cx="523701"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BB</a:t>
            </a:r>
            <a:endParaRPr lang="nl-NL" sz="2000" b="1" i="1" dirty="0">
              <a:solidFill>
                <a:srgbClr val="0000FF"/>
              </a:solidFill>
            </a:endParaRPr>
          </a:p>
        </p:txBody>
      </p:sp>
      <p:sp>
        <p:nvSpPr>
          <p:cNvPr id="21" name="Textfeld 20"/>
          <p:cNvSpPr txBox="1"/>
          <p:nvPr/>
        </p:nvSpPr>
        <p:spPr>
          <a:xfrm>
            <a:off x="2711334" y="733175"/>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a:t>Other</a:t>
            </a:r>
            <a:endParaRPr lang="de-DE" dirty="0"/>
          </a:p>
        </p:txBody>
      </p:sp>
      <p:sp>
        <p:nvSpPr>
          <p:cNvPr id="22" name="TextBox 11"/>
          <p:cNvSpPr txBox="1"/>
          <p:nvPr/>
        </p:nvSpPr>
        <p:spPr>
          <a:xfrm flipH="1">
            <a:off x="3946728" y="1990765"/>
            <a:ext cx="563029" cy="400110"/>
          </a:xfrm>
          <a:prstGeom prst="rect">
            <a:avLst/>
          </a:prstGeom>
          <a:noFill/>
        </p:spPr>
        <p:txBody>
          <a:bodyPr wrap="square" rtlCol="0">
            <a:spAutoFit/>
          </a:bodyPr>
          <a:lstStyle/>
          <a:p>
            <a:r>
              <a:rPr lang="nl-NL" sz="2000" b="1" i="1" dirty="0">
                <a:solidFill>
                  <a:srgbClr val="FF0000"/>
                </a:solidFill>
                <a:sym typeface="Symbol" panose="05050102010706020507" pitchFamily="18" charset="2"/>
              </a:rPr>
              <a:t>AA</a:t>
            </a:r>
            <a:endParaRPr lang="nl-NL" sz="2000" b="1" i="1" dirty="0">
              <a:solidFill>
                <a:srgbClr val="FF0000"/>
              </a:solidFill>
            </a:endParaRPr>
          </a:p>
        </p:txBody>
      </p:sp>
    </p:spTree>
    <p:extLst>
      <p:ext uri="{BB962C8B-B14F-4D97-AF65-F5344CB8AC3E}">
        <p14:creationId xmlns:p14="http://schemas.microsoft.com/office/powerpoint/2010/main" val="2261657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O. Missing one cluster in Axiom data</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GB" sz="1800" dirty="0">
                <a:effectLst/>
                <a:latin typeface="Calibri" panose="020F0502020204030204" pitchFamily="34" charset="0"/>
                <a:ea typeface="Calibri" panose="020F0502020204030204" pitchFamily="34" charset="0"/>
              </a:rPr>
              <a:t>This issue was simila</a:t>
            </a:r>
            <a:r>
              <a:rPr lang="en-GB" sz="1800" dirty="0">
                <a:latin typeface="Calibri" panose="020F0502020204030204" pitchFamily="34" charset="0"/>
                <a:ea typeface="Calibri" panose="020F0502020204030204" pitchFamily="34" charset="0"/>
              </a:rPr>
              <a:t>r to issue K, but where all (or nearly all) heterozygous individuals were merged with one of the homozygous clusters (as in the example provided)</a:t>
            </a:r>
            <a:endParaRPr lang="en-GB"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43726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0" y="3"/>
            <a:ext cx="12192000" cy="559292"/>
          </a:xfrm>
        </p:spPr>
        <p:txBody>
          <a:bodyPr>
            <a:normAutofit/>
          </a:bodyPr>
          <a:lstStyle/>
          <a:p>
            <a:pPr algn="ctr"/>
            <a:r>
              <a:rPr lang="en-US" sz="2800" dirty="0"/>
              <a:t>O-1. Missing one cluster in Axiom data</a:t>
            </a:r>
            <a:endParaRPr lang="de-DE" sz="2800" dirty="0"/>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229" y="522815"/>
            <a:ext cx="5883769" cy="4994933"/>
          </a:xfrm>
          <a:prstGeom prst="rect">
            <a:avLst/>
          </a:prstGeom>
        </p:spPr>
      </p:pic>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9831"/>
            <a:ext cx="4776254" cy="4578929"/>
          </a:xfrm>
          <a:prstGeom prst="rect">
            <a:avLst/>
          </a:prstGeom>
        </p:spPr>
      </p:pic>
      <p:sp>
        <p:nvSpPr>
          <p:cNvPr id="22" name="Textfeld 21"/>
          <p:cNvSpPr txBox="1"/>
          <p:nvPr/>
        </p:nvSpPr>
        <p:spPr>
          <a:xfrm>
            <a:off x="1" y="5426989"/>
            <a:ext cx="12192000" cy="1200329"/>
          </a:xfrm>
          <a:prstGeom prst="rect">
            <a:avLst/>
          </a:prstGeom>
          <a:noFill/>
        </p:spPr>
        <p:txBody>
          <a:bodyPr wrap="square" rtlCol="0">
            <a:spAutoFit/>
          </a:bodyPr>
          <a:lstStyle/>
          <a:p>
            <a:r>
              <a:rPr lang="en-US" dirty="0"/>
              <a:t>Highlighted individuals are part of identical pairs that are clustered as either </a:t>
            </a:r>
            <a:r>
              <a:rPr lang="en-US" i="1" dirty="0"/>
              <a:t>AB</a:t>
            </a:r>
            <a:r>
              <a:rPr lang="en-US" dirty="0"/>
              <a:t> or </a:t>
            </a:r>
            <a:r>
              <a:rPr lang="en-US" i="1" dirty="0"/>
              <a:t>BB</a:t>
            </a:r>
            <a:r>
              <a:rPr lang="en-US" dirty="0"/>
              <a:t> in the Axiom array and as </a:t>
            </a:r>
            <a:r>
              <a:rPr lang="en-US" i="1" dirty="0"/>
              <a:t>AA</a:t>
            </a:r>
            <a:r>
              <a:rPr lang="en-US" dirty="0"/>
              <a:t> or </a:t>
            </a:r>
            <a:r>
              <a:rPr lang="en-US" i="1" dirty="0"/>
              <a:t>AB </a:t>
            </a:r>
            <a:r>
              <a:rPr lang="en-US" dirty="0"/>
              <a:t>in the </a:t>
            </a:r>
            <a:r>
              <a:rPr lang="en-US" dirty="0" err="1"/>
              <a:t>Infinium</a:t>
            </a:r>
            <a:r>
              <a:rPr lang="en-US" dirty="0"/>
              <a:t> array. This SNP has four additional probe-site SNPs 12, 13, 16, and 24 </a:t>
            </a:r>
            <a:r>
              <a:rPr lang="en-US" dirty="0" err="1"/>
              <a:t>bp</a:t>
            </a:r>
            <a:r>
              <a:rPr lang="en-US" dirty="0"/>
              <a:t> from the target SNP. All of the alternate alleles for these SNPs are in perfect coupling with the probe’s target SNP. These additional SNPs are causing the </a:t>
            </a:r>
            <a:r>
              <a:rPr lang="en-US" i="1" dirty="0"/>
              <a:t>A</a:t>
            </a:r>
            <a:r>
              <a:rPr lang="en-US" dirty="0"/>
              <a:t> probe to fail in the Axiom array and reduced binding affinity for the </a:t>
            </a:r>
            <a:r>
              <a:rPr lang="en-US" i="1" dirty="0"/>
              <a:t>A</a:t>
            </a:r>
            <a:r>
              <a:rPr lang="en-US" dirty="0"/>
              <a:t> probe in the </a:t>
            </a:r>
            <a:r>
              <a:rPr lang="en-US" dirty="0" err="1"/>
              <a:t>Infinium</a:t>
            </a:r>
            <a:r>
              <a:rPr lang="en-US" dirty="0"/>
              <a:t> array.</a:t>
            </a:r>
          </a:p>
        </p:txBody>
      </p:sp>
      <p:sp>
        <p:nvSpPr>
          <p:cNvPr id="6" name="TextBox 5"/>
          <p:cNvSpPr txBox="1"/>
          <p:nvPr/>
        </p:nvSpPr>
        <p:spPr>
          <a:xfrm>
            <a:off x="11232116" y="2630686"/>
            <a:ext cx="649396"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BB</a:t>
            </a:r>
            <a:endParaRPr lang="nl-NL" sz="2000" b="1" i="1" dirty="0">
              <a:solidFill>
                <a:srgbClr val="0000FF"/>
              </a:solidFill>
            </a:endParaRPr>
          </a:p>
        </p:txBody>
      </p:sp>
      <p:sp>
        <p:nvSpPr>
          <p:cNvPr id="7" name="TextBox 6"/>
          <p:cNvSpPr txBox="1"/>
          <p:nvPr/>
        </p:nvSpPr>
        <p:spPr>
          <a:xfrm flipH="1">
            <a:off x="10289972" y="2630686"/>
            <a:ext cx="563029" cy="400110"/>
          </a:xfrm>
          <a:prstGeom prst="rect">
            <a:avLst/>
          </a:prstGeom>
          <a:noFill/>
        </p:spPr>
        <p:txBody>
          <a:bodyPr wrap="square" rtlCol="0">
            <a:spAutoFit/>
          </a:bodyPr>
          <a:lstStyle/>
          <a:p>
            <a:r>
              <a:rPr lang="nl-NL" sz="2000" b="1" i="1" dirty="0" err="1">
                <a:solidFill>
                  <a:srgbClr val="7030A0"/>
                </a:solidFill>
                <a:sym typeface="Symbol" panose="05050102010706020507" pitchFamily="18" charset="2"/>
              </a:rPr>
              <a:t>aB</a:t>
            </a:r>
            <a:endParaRPr lang="nl-NL" sz="2000" b="1" i="1" dirty="0">
              <a:solidFill>
                <a:srgbClr val="7030A0"/>
              </a:solidFill>
            </a:endParaRPr>
          </a:p>
        </p:txBody>
      </p:sp>
      <p:sp>
        <p:nvSpPr>
          <p:cNvPr id="9" name="TextBox 8"/>
          <p:cNvSpPr txBox="1"/>
          <p:nvPr/>
        </p:nvSpPr>
        <p:spPr>
          <a:xfrm flipH="1">
            <a:off x="7375486" y="3327719"/>
            <a:ext cx="563029" cy="400110"/>
          </a:xfrm>
          <a:prstGeom prst="rect">
            <a:avLst/>
          </a:prstGeom>
          <a:noFill/>
        </p:spPr>
        <p:txBody>
          <a:bodyPr wrap="square" rtlCol="0">
            <a:spAutoFit/>
          </a:bodyPr>
          <a:lstStyle/>
          <a:p>
            <a:r>
              <a:rPr lang="nl-NL" sz="2000" b="1" i="1" dirty="0" err="1">
                <a:solidFill>
                  <a:srgbClr val="FF0000"/>
                </a:solidFill>
                <a:sym typeface="Symbol" panose="05050102010706020507" pitchFamily="18" charset="2"/>
              </a:rPr>
              <a:t>aa</a:t>
            </a:r>
            <a:endParaRPr lang="nl-NL" sz="2000" b="1" i="1" dirty="0">
              <a:solidFill>
                <a:srgbClr val="FF0000"/>
              </a:solidFill>
            </a:endParaRPr>
          </a:p>
        </p:txBody>
      </p:sp>
      <p:sp>
        <p:nvSpPr>
          <p:cNvPr id="10" name="TextBox 9"/>
          <p:cNvSpPr txBox="1"/>
          <p:nvPr/>
        </p:nvSpPr>
        <p:spPr>
          <a:xfrm>
            <a:off x="2594727" y="3977244"/>
            <a:ext cx="544714" cy="400110"/>
          </a:xfrm>
          <a:prstGeom prst="rect">
            <a:avLst/>
          </a:prstGeom>
          <a:noFill/>
        </p:spPr>
        <p:txBody>
          <a:bodyPr wrap="square" rtlCol="0">
            <a:spAutoFit/>
          </a:bodyPr>
          <a:lstStyle/>
          <a:p>
            <a:r>
              <a:rPr lang="nl-NL" sz="2000" b="1" i="1" dirty="0">
                <a:sym typeface="Symbol" panose="05050102010706020507" pitchFamily="18" charset="2"/>
              </a:rPr>
              <a:t>NN</a:t>
            </a:r>
            <a:endParaRPr lang="nl-NL" sz="2000" b="1" i="1" dirty="0"/>
          </a:p>
        </p:txBody>
      </p:sp>
      <p:sp>
        <p:nvSpPr>
          <p:cNvPr id="11" name="TextBox 10"/>
          <p:cNvSpPr txBox="1"/>
          <p:nvPr/>
        </p:nvSpPr>
        <p:spPr>
          <a:xfrm>
            <a:off x="1549226" y="1726452"/>
            <a:ext cx="838901" cy="707886"/>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BB + BN</a:t>
            </a:r>
            <a:endParaRPr lang="nl-NL" sz="2000" b="1" i="1" dirty="0">
              <a:solidFill>
                <a:srgbClr val="0000FF"/>
              </a:solidFill>
            </a:endParaRPr>
          </a:p>
        </p:txBody>
      </p:sp>
      <p:sp>
        <p:nvSpPr>
          <p:cNvPr id="15" name="Textfeld 14"/>
          <p:cNvSpPr txBox="1"/>
          <p:nvPr/>
        </p:nvSpPr>
        <p:spPr>
          <a:xfrm>
            <a:off x="6979913" y="4699476"/>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6" name="Textfeld 15"/>
          <p:cNvSpPr txBox="1"/>
          <p:nvPr/>
        </p:nvSpPr>
        <p:spPr>
          <a:xfrm>
            <a:off x="10357732" y="4699476"/>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7" name="Textfeld 16"/>
          <p:cNvSpPr txBox="1"/>
          <p:nvPr/>
        </p:nvSpPr>
        <p:spPr>
          <a:xfrm>
            <a:off x="11204792" y="4699476"/>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18" name="Textfeld 17"/>
          <p:cNvSpPr txBox="1"/>
          <p:nvPr/>
        </p:nvSpPr>
        <p:spPr>
          <a:xfrm>
            <a:off x="291821" y="4507365"/>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a:t>No Minor Homozygous</a:t>
            </a:r>
            <a:endParaRPr lang="de-DE" dirty="0"/>
          </a:p>
        </p:txBody>
      </p:sp>
    </p:spTree>
    <p:extLst>
      <p:ext uri="{BB962C8B-B14F-4D97-AF65-F5344CB8AC3E}">
        <p14:creationId xmlns:p14="http://schemas.microsoft.com/office/powerpoint/2010/main" val="574096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7335" y="607447"/>
            <a:ext cx="6304663" cy="5352245"/>
          </a:xfrm>
          <a:prstGeom prst="rect">
            <a:avLst/>
          </a:prstGeom>
        </p:spPr>
      </p:pic>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76430"/>
            <a:ext cx="5277122" cy="5059106"/>
          </a:xfrm>
          <a:prstGeom prst="rect">
            <a:avLst/>
          </a:prstGeom>
        </p:spPr>
      </p:pic>
      <p:sp>
        <p:nvSpPr>
          <p:cNvPr id="5" name="TextBox 4"/>
          <p:cNvSpPr txBox="1"/>
          <p:nvPr/>
        </p:nvSpPr>
        <p:spPr>
          <a:xfrm>
            <a:off x="11174256" y="3305983"/>
            <a:ext cx="649396"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BB</a:t>
            </a:r>
            <a:endParaRPr lang="nl-NL" sz="2000" b="1" i="1" dirty="0">
              <a:solidFill>
                <a:srgbClr val="0000FF"/>
              </a:solidFill>
            </a:endParaRPr>
          </a:p>
        </p:txBody>
      </p:sp>
      <p:sp>
        <p:nvSpPr>
          <p:cNvPr id="6" name="TextBox 5"/>
          <p:cNvSpPr txBox="1"/>
          <p:nvPr/>
        </p:nvSpPr>
        <p:spPr>
          <a:xfrm flipH="1">
            <a:off x="10482464" y="3397843"/>
            <a:ext cx="563029" cy="400110"/>
          </a:xfrm>
          <a:prstGeom prst="rect">
            <a:avLst/>
          </a:prstGeom>
          <a:noFill/>
        </p:spPr>
        <p:txBody>
          <a:bodyPr wrap="square" rtlCol="0">
            <a:spAutoFit/>
          </a:bodyPr>
          <a:lstStyle/>
          <a:p>
            <a:r>
              <a:rPr lang="nl-NL" sz="2000" b="1" i="1" dirty="0" err="1">
                <a:solidFill>
                  <a:srgbClr val="7030A0"/>
                </a:solidFill>
                <a:sym typeface="Symbol" panose="05050102010706020507" pitchFamily="18" charset="2"/>
              </a:rPr>
              <a:t>aB</a:t>
            </a:r>
            <a:endParaRPr lang="nl-NL" sz="2000" b="1" i="1" dirty="0">
              <a:solidFill>
                <a:srgbClr val="7030A0"/>
              </a:solidFill>
            </a:endParaRPr>
          </a:p>
        </p:txBody>
      </p:sp>
      <p:sp>
        <p:nvSpPr>
          <p:cNvPr id="8" name="TextBox 7"/>
          <p:cNvSpPr txBox="1"/>
          <p:nvPr/>
        </p:nvSpPr>
        <p:spPr>
          <a:xfrm flipH="1">
            <a:off x="6833346" y="4370432"/>
            <a:ext cx="563029" cy="400110"/>
          </a:xfrm>
          <a:prstGeom prst="rect">
            <a:avLst/>
          </a:prstGeom>
          <a:noFill/>
        </p:spPr>
        <p:txBody>
          <a:bodyPr wrap="square" rtlCol="0">
            <a:spAutoFit/>
          </a:bodyPr>
          <a:lstStyle/>
          <a:p>
            <a:r>
              <a:rPr lang="nl-NL" sz="2000" b="1" i="1" dirty="0" err="1">
                <a:solidFill>
                  <a:srgbClr val="FF0000"/>
                </a:solidFill>
                <a:sym typeface="Symbol" panose="05050102010706020507" pitchFamily="18" charset="2"/>
              </a:rPr>
              <a:t>aa</a:t>
            </a:r>
            <a:endParaRPr lang="nl-NL" sz="2000" b="1" i="1" dirty="0">
              <a:solidFill>
                <a:srgbClr val="FF0000"/>
              </a:solidFill>
            </a:endParaRPr>
          </a:p>
        </p:txBody>
      </p:sp>
      <p:sp>
        <p:nvSpPr>
          <p:cNvPr id="10" name="TextBox 9"/>
          <p:cNvSpPr txBox="1"/>
          <p:nvPr/>
        </p:nvSpPr>
        <p:spPr>
          <a:xfrm>
            <a:off x="480617" y="1230676"/>
            <a:ext cx="649396"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BB</a:t>
            </a:r>
            <a:endParaRPr lang="nl-NL" sz="2000" b="1" i="1" dirty="0">
              <a:solidFill>
                <a:srgbClr val="0000FF"/>
              </a:solidFill>
            </a:endParaRPr>
          </a:p>
        </p:txBody>
      </p:sp>
      <p:sp>
        <p:nvSpPr>
          <p:cNvPr id="11" name="TextBox 10"/>
          <p:cNvSpPr txBox="1"/>
          <p:nvPr/>
        </p:nvSpPr>
        <p:spPr>
          <a:xfrm flipH="1">
            <a:off x="1506636" y="1867284"/>
            <a:ext cx="563029" cy="400110"/>
          </a:xfrm>
          <a:prstGeom prst="rect">
            <a:avLst/>
          </a:prstGeom>
          <a:noFill/>
        </p:spPr>
        <p:txBody>
          <a:bodyPr wrap="square" rtlCol="0">
            <a:spAutoFit/>
          </a:bodyPr>
          <a:lstStyle/>
          <a:p>
            <a:r>
              <a:rPr lang="nl-NL" sz="2000" b="1" i="1" dirty="0" err="1">
                <a:solidFill>
                  <a:srgbClr val="7030A0"/>
                </a:solidFill>
                <a:sym typeface="Symbol" panose="05050102010706020507" pitchFamily="18" charset="2"/>
              </a:rPr>
              <a:t>aB</a:t>
            </a:r>
            <a:endParaRPr lang="nl-NL" sz="2000" b="1" i="1" dirty="0">
              <a:solidFill>
                <a:srgbClr val="7030A0"/>
              </a:solidFill>
            </a:endParaRPr>
          </a:p>
        </p:txBody>
      </p:sp>
      <p:sp>
        <p:nvSpPr>
          <p:cNvPr id="13" name="TextBox 12"/>
          <p:cNvSpPr txBox="1"/>
          <p:nvPr/>
        </p:nvSpPr>
        <p:spPr>
          <a:xfrm flipH="1">
            <a:off x="3602192" y="5214615"/>
            <a:ext cx="563029" cy="400110"/>
          </a:xfrm>
          <a:prstGeom prst="rect">
            <a:avLst/>
          </a:prstGeom>
          <a:noFill/>
        </p:spPr>
        <p:txBody>
          <a:bodyPr wrap="square" rtlCol="0">
            <a:spAutoFit/>
          </a:bodyPr>
          <a:lstStyle/>
          <a:p>
            <a:r>
              <a:rPr lang="nl-NL" sz="2000" b="1" i="1" dirty="0" err="1">
                <a:solidFill>
                  <a:srgbClr val="FF0000"/>
                </a:solidFill>
                <a:sym typeface="Symbol" panose="05050102010706020507" pitchFamily="18" charset="2"/>
              </a:rPr>
              <a:t>aa</a:t>
            </a:r>
            <a:endParaRPr lang="nl-NL" sz="2000" b="1" i="1" dirty="0">
              <a:solidFill>
                <a:srgbClr val="FF0000"/>
              </a:solidFill>
            </a:endParaRPr>
          </a:p>
        </p:txBody>
      </p:sp>
      <p:sp>
        <p:nvSpPr>
          <p:cNvPr id="16" name="Textfeld 15"/>
          <p:cNvSpPr txBox="1"/>
          <p:nvPr/>
        </p:nvSpPr>
        <p:spPr>
          <a:xfrm>
            <a:off x="7734160" y="5084366"/>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7" name="Textfeld 16"/>
          <p:cNvSpPr txBox="1"/>
          <p:nvPr/>
        </p:nvSpPr>
        <p:spPr>
          <a:xfrm>
            <a:off x="10482464" y="5084366"/>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8" name="Textfeld 17"/>
          <p:cNvSpPr txBox="1"/>
          <p:nvPr/>
        </p:nvSpPr>
        <p:spPr>
          <a:xfrm>
            <a:off x="11202234" y="5084366"/>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20" name="Textfeld 19"/>
          <p:cNvSpPr txBox="1"/>
          <p:nvPr/>
        </p:nvSpPr>
        <p:spPr>
          <a:xfrm>
            <a:off x="1" y="5959692"/>
            <a:ext cx="12192000" cy="923330"/>
          </a:xfrm>
          <a:prstGeom prst="rect">
            <a:avLst/>
          </a:prstGeom>
          <a:noFill/>
        </p:spPr>
        <p:txBody>
          <a:bodyPr wrap="square" rtlCol="0">
            <a:spAutoFit/>
          </a:bodyPr>
          <a:lstStyle/>
          <a:p>
            <a:r>
              <a:rPr lang="en-US" dirty="0"/>
              <a:t>This clustering is likely caused by a secondary polymorphism 17 </a:t>
            </a:r>
            <a:r>
              <a:rPr lang="en-US" dirty="0" err="1"/>
              <a:t>bp</a:t>
            </a:r>
            <a:r>
              <a:rPr lang="en-US" dirty="0"/>
              <a:t> from the probe’s target SNP. The </a:t>
            </a:r>
            <a:r>
              <a:rPr lang="en-US" i="1" dirty="0"/>
              <a:t>A</a:t>
            </a:r>
            <a:r>
              <a:rPr lang="en-US" dirty="0"/>
              <a:t> allele of the target SNP is in perfect coupling with the secondary polymorphism, rendering the allele at the target SNP less effective (</a:t>
            </a:r>
            <a:r>
              <a:rPr lang="en-US" i="1" dirty="0"/>
              <a:t>a</a:t>
            </a:r>
            <a:r>
              <a:rPr lang="en-US" dirty="0"/>
              <a:t>) and borderline failing. Because the </a:t>
            </a:r>
            <a:r>
              <a:rPr lang="en-US" i="1" dirty="0" err="1"/>
              <a:t>aB</a:t>
            </a:r>
            <a:r>
              <a:rPr lang="en-US" dirty="0"/>
              <a:t> individuals are overlapping with the </a:t>
            </a:r>
            <a:r>
              <a:rPr lang="en-US" i="1" dirty="0"/>
              <a:t>BB</a:t>
            </a:r>
            <a:r>
              <a:rPr lang="en-US" dirty="0"/>
              <a:t> group in the Axiom plot, this SNP was deemed discordant.</a:t>
            </a:r>
          </a:p>
        </p:txBody>
      </p:sp>
      <p:sp>
        <p:nvSpPr>
          <p:cNvPr id="19" name="Titel 1"/>
          <p:cNvSpPr>
            <a:spLocks noGrp="1"/>
          </p:cNvSpPr>
          <p:nvPr>
            <p:ph type="title"/>
          </p:nvPr>
        </p:nvSpPr>
        <p:spPr>
          <a:xfrm>
            <a:off x="0" y="3"/>
            <a:ext cx="12192000" cy="559292"/>
          </a:xfrm>
        </p:spPr>
        <p:txBody>
          <a:bodyPr>
            <a:normAutofit/>
          </a:bodyPr>
          <a:lstStyle/>
          <a:p>
            <a:pPr algn="ctr"/>
            <a:r>
              <a:rPr lang="en-US" sz="2800" dirty="0"/>
              <a:t>O-2. Missing one cluster in Axiom data</a:t>
            </a:r>
            <a:endParaRPr lang="de-DE" sz="2800" dirty="0"/>
          </a:p>
        </p:txBody>
      </p:sp>
      <p:sp>
        <p:nvSpPr>
          <p:cNvPr id="15" name="Textfeld 14"/>
          <p:cNvSpPr txBox="1"/>
          <p:nvPr/>
        </p:nvSpPr>
        <p:spPr>
          <a:xfrm>
            <a:off x="2135816" y="1096797"/>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a:t>Other</a:t>
            </a:r>
            <a:endParaRPr lang="de-DE" dirty="0"/>
          </a:p>
        </p:txBody>
      </p:sp>
    </p:spTree>
    <p:extLst>
      <p:ext uri="{BB962C8B-B14F-4D97-AF65-F5344CB8AC3E}">
        <p14:creationId xmlns:p14="http://schemas.microsoft.com/office/powerpoint/2010/main" val="4251958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4875"/>
            <a:ext cx="4897883" cy="4695534"/>
          </a:xfrm>
          <a:prstGeom prst="rect">
            <a:avLst/>
          </a:prstGeom>
        </p:spPr>
      </p:pic>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7425" y="739833"/>
            <a:ext cx="5774576" cy="4902235"/>
          </a:xfrm>
          <a:prstGeom prst="rect">
            <a:avLst/>
          </a:prstGeom>
        </p:spPr>
      </p:pic>
      <p:sp>
        <p:nvSpPr>
          <p:cNvPr id="6" name="Textfeld 5"/>
          <p:cNvSpPr txBox="1"/>
          <p:nvPr/>
        </p:nvSpPr>
        <p:spPr>
          <a:xfrm>
            <a:off x="6965735" y="4848691"/>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7" name="Textfeld 6"/>
          <p:cNvSpPr txBox="1"/>
          <p:nvPr/>
        </p:nvSpPr>
        <p:spPr>
          <a:xfrm>
            <a:off x="8865273" y="4848691"/>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8" name="Textfeld 7"/>
          <p:cNvSpPr txBox="1"/>
          <p:nvPr/>
        </p:nvSpPr>
        <p:spPr>
          <a:xfrm>
            <a:off x="11240491" y="4848691"/>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9" name="Textfeld 8"/>
          <p:cNvSpPr txBox="1"/>
          <p:nvPr/>
        </p:nvSpPr>
        <p:spPr>
          <a:xfrm>
            <a:off x="1" y="5661163"/>
            <a:ext cx="12192000" cy="1200329"/>
          </a:xfrm>
          <a:prstGeom prst="rect">
            <a:avLst/>
          </a:prstGeom>
          <a:noFill/>
        </p:spPr>
        <p:txBody>
          <a:bodyPr wrap="square" rtlCol="0">
            <a:spAutoFit/>
          </a:bodyPr>
          <a:lstStyle/>
          <a:p>
            <a:r>
              <a:rPr lang="en-US" dirty="0"/>
              <a:t>The lack of the AB cluster in the Axiom array is possibly caused by a difference between the genome used to design the </a:t>
            </a:r>
            <a:r>
              <a:rPr lang="en-US" dirty="0" err="1"/>
              <a:t>Infinium</a:t>
            </a:r>
            <a:r>
              <a:rPr lang="en-US" dirty="0"/>
              <a:t> probes compared to the GDDH13v1.1 genome. The probe has an additional A nucleotide in a series of six A nucleotides in the GDDH13v1.1 genome that starts 22 </a:t>
            </a:r>
            <a:r>
              <a:rPr lang="en-US" dirty="0" err="1"/>
              <a:t>bp</a:t>
            </a:r>
            <a:r>
              <a:rPr lang="en-US" dirty="0"/>
              <a:t> from the target SNP. If this issue is the cause for the observed clustering in the Axiom array, the issue is not negatively impacting probe binding in the </a:t>
            </a:r>
            <a:r>
              <a:rPr lang="en-US" dirty="0" err="1"/>
              <a:t>Infinium</a:t>
            </a:r>
            <a:r>
              <a:rPr lang="en-US" dirty="0"/>
              <a:t> array. </a:t>
            </a:r>
          </a:p>
        </p:txBody>
      </p:sp>
      <p:sp>
        <p:nvSpPr>
          <p:cNvPr id="10" name="Titel 1"/>
          <p:cNvSpPr>
            <a:spLocks noGrp="1"/>
          </p:cNvSpPr>
          <p:nvPr>
            <p:ph type="title"/>
          </p:nvPr>
        </p:nvSpPr>
        <p:spPr>
          <a:xfrm>
            <a:off x="0" y="3"/>
            <a:ext cx="12192000" cy="559292"/>
          </a:xfrm>
        </p:spPr>
        <p:txBody>
          <a:bodyPr>
            <a:normAutofit/>
          </a:bodyPr>
          <a:lstStyle/>
          <a:p>
            <a:pPr algn="ctr"/>
            <a:r>
              <a:rPr lang="en-US" sz="2800" dirty="0"/>
              <a:t>O-3. Missing one cluster in Axiom data</a:t>
            </a:r>
            <a:endParaRPr lang="de-DE" sz="2800" dirty="0"/>
          </a:p>
        </p:txBody>
      </p:sp>
      <p:sp>
        <p:nvSpPr>
          <p:cNvPr id="11" name="Textfeld 10"/>
          <p:cNvSpPr txBox="1"/>
          <p:nvPr/>
        </p:nvSpPr>
        <p:spPr>
          <a:xfrm>
            <a:off x="2215955" y="4525525"/>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err="1"/>
              <a:t>PolyHighResolution</a:t>
            </a:r>
            <a:endParaRPr lang="de-DE" dirty="0"/>
          </a:p>
        </p:txBody>
      </p:sp>
    </p:spTree>
    <p:extLst>
      <p:ext uri="{BB962C8B-B14F-4D97-AF65-F5344CB8AC3E}">
        <p14:creationId xmlns:p14="http://schemas.microsoft.com/office/powerpoint/2010/main" val="2780477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P. Normal clustering but had unresolvable Mendelian inconsistent and/or consistent errors observed in &gt;5 unrelated individuals in Axiom data</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US" sz="1800" dirty="0">
                <a:effectLst/>
                <a:latin typeface="Calibri" panose="020F0502020204030204" pitchFamily="34" charset="0"/>
                <a:ea typeface="Calibri" panose="020F0502020204030204" pitchFamily="34" charset="0"/>
              </a:rPr>
              <a:t>These few SNPs had many Mendelian inconsistent and/or consistent errors in individuals genotyped only on the Axiom array that were not able to be successfully addressed via manual clustering of Axiom data</a:t>
            </a:r>
            <a:endParaRPr lang="en-US" sz="1800" dirty="0">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These were possibly be due to population specific null alleles present in individuals genotyped on the Axiom array that were not present in material genotyped in the Infinium array and that were not able to be differentiated between individuals without null alleles on Axiom cluster plots</a:t>
            </a:r>
          </a:p>
          <a:p>
            <a:r>
              <a:rPr lang="en-US" sz="1800" dirty="0">
                <a:latin typeface="Calibri" panose="020F0502020204030204" pitchFamily="34" charset="0"/>
                <a:ea typeface="Calibri" panose="020F0502020204030204" pitchFamily="34" charset="0"/>
              </a:rPr>
              <a:t>T</a:t>
            </a:r>
            <a:r>
              <a:rPr lang="en-US" sz="1800" dirty="0">
                <a:effectLst/>
                <a:latin typeface="Calibri" panose="020F0502020204030204" pitchFamily="34" charset="0"/>
                <a:ea typeface="Calibri" panose="020F0502020204030204" pitchFamily="34" charset="0"/>
              </a:rPr>
              <a:t>hese issues were also rarely observed in the Infinium curation step and resulted in exclusion of six SNPs</a:t>
            </a:r>
          </a:p>
        </p:txBody>
      </p:sp>
    </p:spTree>
    <p:extLst>
      <p:ext uri="{BB962C8B-B14F-4D97-AF65-F5344CB8AC3E}">
        <p14:creationId xmlns:p14="http://schemas.microsoft.com/office/powerpoint/2010/main" val="207963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Q. Inability to easily identify common null alleles in Axiom data</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US" sz="1800" dirty="0">
                <a:effectLst/>
                <a:latin typeface="Calibri" panose="020F0502020204030204" pitchFamily="34" charset="0"/>
                <a:ea typeface="Calibri" panose="020F0502020204030204" pitchFamily="34" charset="0"/>
              </a:rPr>
              <a:t>This issue was somewhat similar to issue K, but where the merged clusters in Axiom data that were separate in Infinium data were null allele clusters in Infinium data and able to be accurately hand called</a:t>
            </a:r>
          </a:p>
        </p:txBody>
      </p:sp>
    </p:spTree>
    <p:extLst>
      <p:ext uri="{BB962C8B-B14F-4D97-AF65-F5344CB8AC3E}">
        <p14:creationId xmlns:p14="http://schemas.microsoft.com/office/powerpoint/2010/main" val="3793934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J. Poor cluster differentiation with the Axiom array</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GB" sz="1800" dirty="0">
                <a:effectLst/>
                <a:latin typeface="Calibri" panose="020F0502020204030204" pitchFamily="34" charset="0"/>
                <a:ea typeface="Calibri" panose="020F0502020204030204" pitchFamily="34" charset="0"/>
              </a:rPr>
              <a:t>Three clusters were clearly present in Infinium cluster plots, but Axiom cluster plots displayed poor cluster differentiation</a:t>
            </a:r>
          </a:p>
          <a:p>
            <a:r>
              <a:rPr lang="en-GB" sz="1800" dirty="0">
                <a:effectLst/>
                <a:latin typeface="Calibri" panose="020F0502020204030204" pitchFamily="34" charset="0"/>
                <a:ea typeface="Calibri" panose="020F0502020204030204" pitchFamily="34" charset="0"/>
              </a:rPr>
              <a:t>These were similar to class B, but where the clusters were too close together to effectively differentiate them</a:t>
            </a:r>
          </a:p>
        </p:txBody>
      </p:sp>
    </p:spTree>
    <p:extLst>
      <p:ext uri="{BB962C8B-B14F-4D97-AF65-F5344CB8AC3E}">
        <p14:creationId xmlns:p14="http://schemas.microsoft.com/office/powerpoint/2010/main" val="1333530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0" y="2"/>
            <a:ext cx="12192000" cy="739831"/>
          </a:xfrm>
        </p:spPr>
        <p:txBody>
          <a:bodyPr>
            <a:normAutofit/>
          </a:bodyPr>
          <a:lstStyle/>
          <a:p>
            <a:pPr algn="ctr"/>
            <a:r>
              <a:rPr lang="en-US" sz="2800" dirty="0"/>
              <a:t>Q. Inability to easily identify common null alleles in Axiom data</a:t>
            </a:r>
            <a:endParaRPr lang="de-DE" sz="2800" dirty="0"/>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739832"/>
            <a:ext cx="4688378" cy="4494685"/>
          </a:xfrm>
          <a:prstGeom prst="rect">
            <a:avLst/>
          </a:prstGeom>
        </p:spPr>
      </p:pic>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612" y="583187"/>
            <a:ext cx="5562388" cy="4722102"/>
          </a:xfrm>
          <a:prstGeom prst="rect">
            <a:avLst/>
          </a:prstGeom>
        </p:spPr>
      </p:pic>
      <p:sp>
        <p:nvSpPr>
          <p:cNvPr id="19" name="Textfeld 18"/>
          <p:cNvSpPr txBox="1"/>
          <p:nvPr/>
        </p:nvSpPr>
        <p:spPr>
          <a:xfrm>
            <a:off x="1" y="5384550"/>
            <a:ext cx="12192000" cy="1477328"/>
          </a:xfrm>
          <a:prstGeom prst="rect">
            <a:avLst/>
          </a:prstGeom>
          <a:noFill/>
        </p:spPr>
        <p:txBody>
          <a:bodyPr wrap="square" rtlCol="0">
            <a:spAutoFit/>
          </a:bodyPr>
          <a:lstStyle/>
          <a:p>
            <a:r>
              <a:rPr lang="en-US" dirty="0"/>
              <a:t>Highlighted individuals are part of identical pairs. The probe for this SNP has a secondary polymorphism four </a:t>
            </a:r>
            <a:r>
              <a:rPr lang="en-US" dirty="0" err="1"/>
              <a:t>bp</a:t>
            </a:r>
            <a:r>
              <a:rPr lang="en-US" dirty="0"/>
              <a:t> from the target SNP. The alternate allele for this SNP is in coupling with some of the </a:t>
            </a:r>
            <a:r>
              <a:rPr lang="en-US" i="1" dirty="0"/>
              <a:t>B</a:t>
            </a:r>
            <a:r>
              <a:rPr lang="en-US" dirty="0"/>
              <a:t> alleles at the target SNP. Individuals with the alternate allele at this SNP fail to bind, resulting in null alleles (</a:t>
            </a:r>
            <a:r>
              <a:rPr lang="en-US" i="1" dirty="0"/>
              <a:t>N</a:t>
            </a:r>
            <a:r>
              <a:rPr lang="en-US" dirty="0"/>
              <a:t>). The null clusters form distinct clusters in the </a:t>
            </a:r>
            <a:r>
              <a:rPr lang="en-US" dirty="0" err="1"/>
              <a:t>Infinium</a:t>
            </a:r>
            <a:r>
              <a:rPr lang="en-US" dirty="0"/>
              <a:t> cluster plot, allowing for accurate hand calling of this SNP. However, in the Axiom cluster plot, there is no way to differentiate between heterozygous null clusters and homozygous clusters, resulting in this SNP being deemed discordant.</a:t>
            </a:r>
          </a:p>
        </p:txBody>
      </p:sp>
      <p:sp>
        <p:nvSpPr>
          <p:cNvPr id="6" name="Textfeld 5"/>
          <p:cNvSpPr txBox="1"/>
          <p:nvPr/>
        </p:nvSpPr>
        <p:spPr>
          <a:xfrm>
            <a:off x="7200790" y="4521934"/>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7" name="Textfeld 6"/>
          <p:cNvSpPr txBox="1"/>
          <p:nvPr/>
        </p:nvSpPr>
        <p:spPr>
          <a:xfrm>
            <a:off x="9093747" y="4521934"/>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8" name="Textfeld 7"/>
          <p:cNvSpPr txBox="1"/>
          <p:nvPr/>
        </p:nvSpPr>
        <p:spPr>
          <a:xfrm>
            <a:off x="11239497" y="4521934"/>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9" name="TextBox 9"/>
          <p:cNvSpPr txBox="1"/>
          <p:nvPr/>
        </p:nvSpPr>
        <p:spPr>
          <a:xfrm flipH="1">
            <a:off x="9111388" y="2462026"/>
            <a:ext cx="563029" cy="400110"/>
          </a:xfrm>
          <a:prstGeom prst="rect">
            <a:avLst/>
          </a:prstGeom>
          <a:noFill/>
        </p:spPr>
        <p:txBody>
          <a:bodyPr wrap="square" rtlCol="0">
            <a:spAutoFit/>
          </a:bodyPr>
          <a:lstStyle/>
          <a:p>
            <a:r>
              <a:rPr lang="nl-NL" sz="2000" b="1" i="1" dirty="0">
                <a:solidFill>
                  <a:srgbClr val="7030A0"/>
                </a:solidFill>
                <a:sym typeface="Symbol" panose="05050102010706020507" pitchFamily="18" charset="2"/>
              </a:rPr>
              <a:t>AB</a:t>
            </a:r>
            <a:endParaRPr lang="nl-NL" sz="2000" b="1" i="1" dirty="0">
              <a:solidFill>
                <a:srgbClr val="7030A0"/>
              </a:solidFill>
            </a:endParaRPr>
          </a:p>
        </p:txBody>
      </p:sp>
      <p:sp>
        <p:nvSpPr>
          <p:cNvPr id="10" name="TextBox 11"/>
          <p:cNvSpPr txBox="1"/>
          <p:nvPr/>
        </p:nvSpPr>
        <p:spPr>
          <a:xfrm flipH="1">
            <a:off x="7372073" y="2405770"/>
            <a:ext cx="563029" cy="400110"/>
          </a:xfrm>
          <a:prstGeom prst="rect">
            <a:avLst/>
          </a:prstGeom>
          <a:noFill/>
        </p:spPr>
        <p:txBody>
          <a:bodyPr wrap="square" rtlCol="0">
            <a:spAutoFit/>
          </a:bodyPr>
          <a:lstStyle/>
          <a:p>
            <a:r>
              <a:rPr lang="nl-NL" sz="2000" b="1" i="1" dirty="0">
                <a:solidFill>
                  <a:srgbClr val="FF0000"/>
                </a:solidFill>
                <a:sym typeface="Symbol" panose="05050102010706020507" pitchFamily="18" charset="2"/>
              </a:rPr>
              <a:t>AA</a:t>
            </a:r>
            <a:endParaRPr lang="nl-NL" sz="2000" b="1" i="1" dirty="0">
              <a:solidFill>
                <a:srgbClr val="FF0000"/>
              </a:solidFill>
            </a:endParaRPr>
          </a:p>
        </p:txBody>
      </p:sp>
      <p:sp>
        <p:nvSpPr>
          <p:cNvPr id="11" name="TextBox 6"/>
          <p:cNvSpPr txBox="1"/>
          <p:nvPr/>
        </p:nvSpPr>
        <p:spPr>
          <a:xfrm>
            <a:off x="10969333" y="2376015"/>
            <a:ext cx="523701"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BB</a:t>
            </a:r>
            <a:endParaRPr lang="nl-NL" sz="2000" b="1" i="1" dirty="0">
              <a:solidFill>
                <a:srgbClr val="0000FF"/>
              </a:solidFill>
            </a:endParaRPr>
          </a:p>
        </p:txBody>
      </p:sp>
      <p:sp>
        <p:nvSpPr>
          <p:cNvPr id="12" name="TextBox 6"/>
          <p:cNvSpPr txBox="1"/>
          <p:nvPr/>
        </p:nvSpPr>
        <p:spPr>
          <a:xfrm>
            <a:off x="10899019" y="3015810"/>
            <a:ext cx="599206"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BN</a:t>
            </a:r>
            <a:endParaRPr lang="nl-NL" sz="2000" b="1" i="1" dirty="0">
              <a:solidFill>
                <a:srgbClr val="0000FF"/>
              </a:solidFill>
            </a:endParaRPr>
          </a:p>
        </p:txBody>
      </p:sp>
      <p:sp>
        <p:nvSpPr>
          <p:cNvPr id="13" name="TextBox 6"/>
          <p:cNvSpPr txBox="1"/>
          <p:nvPr/>
        </p:nvSpPr>
        <p:spPr>
          <a:xfrm>
            <a:off x="10938693" y="3863379"/>
            <a:ext cx="599206" cy="400110"/>
          </a:xfrm>
          <a:prstGeom prst="rect">
            <a:avLst/>
          </a:prstGeom>
          <a:noFill/>
        </p:spPr>
        <p:txBody>
          <a:bodyPr wrap="square" rtlCol="0">
            <a:spAutoFit/>
          </a:bodyPr>
          <a:lstStyle/>
          <a:p>
            <a:r>
              <a:rPr lang="nl-NL" sz="2000" b="1" i="1" dirty="0">
                <a:sym typeface="Symbol" panose="05050102010706020507" pitchFamily="18" charset="2"/>
              </a:rPr>
              <a:t>NN</a:t>
            </a:r>
            <a:endParaRPr lang="nl-NL" sz="2000" b="1" i="1" dirty="0"/>
          </a:p>
        </p:txBody>
      </p:sp>
      <p:sp>
        <p:nvSpPr>
          <p:cNvPr id="14" name="TextBox 11"/>
          <p:cNvSpPr txBox="1"/>
          <p:nvPr/>
        </p:nvSpPr>
        <p:spPr>
          <a:xfrm flipH="1">
            <a:off x="7589734" y="3297909"/>
            <a:ext cx="563029" cy="400110"/>
          </a:xfrm>
          <a:prstGeom prst="rect">
            <a:avLst/>
          </a:prstGeom>
          <a:noFill/>
        </p:spPr>
        <p:txBody>
          <a:bodyPr wrap="square" rtlCol="0">
            <a:spAutoFit/>
          </a:bodyPr>
          <a:lstStyle/>
          <a:p>
            <a:r>
              <a:rPr lang="nl-NL" sz="2000" b="1" i="1" dirty="0">
                <a:solidFill>
                  <a:srgbClr val="FF0000"/>
                </a:solidFill>
                <a:sym typeface="Symbol" panose="05050102010706020507" pitchFamily="18" charset="2"/>
              </a:rPr>
              <a:t>AN</a:t>
            </a:r>
            <a:endParaRPr lang="nl-NL" sz="2000" b="1" i="1" dirty="0">
              <a:solidFill>
                <a:srgbClr val="FF0000"/>
              </a:solidFill>
            </a:endParaRPr>
          </a:p>
        </p:txBody>
      </p:sp>
      <p:sp>
        <p:nvSpPr>
          <p:cNvPr id="15" name="TextBox 11"/>
          <p:cNvSpPr txBox="1"/>
          <p:nvPr/>
        </p:nvSpPr>
        <p:spPr>
          <a:xfrm flipH="1">
            <a:off x="3236576" y="3182117"/>
            <a:ext cx="563029" cy="400110"/>
          </a:xfrm>
          <a:prstGeom prst="rect">
            <a:avLst/>
          </a:prstGeom>
          <a:noFill/>
        </p:spPr>
        <p:txBody>
          <a:bodyPr wrap="square" rtlCol="0">
            <a:spAutoFit/>
          </a:bodyPr>
          <a:lstStyle/>
          <a:p>
            <a:r>
              <a:rPr lang="nl-NL" sz="2000" b="1" i="1" dirty="0">
                <a:solidFill>
                  <a:srgbClr val="FF0000"/>
                </a:solidFill>
                <a:sym typeface="Symbol" panose="05050102010706020507" pitchFamily="18" charset="2"/>
              </a:rPr>
              <a:t>AA</a:t>
            </a:r>
            <a:endParaRPr lang="nl-NL" sz="2000" b="1" i="1" dirty="0">
              <a:solidFill>
                <a:srgbClr val="FF0000"/>
              </a:solidFill>
            </a:endParaRPr>
          </a:p>
        </p:txBody>
      </p:sp>
      <p:sp>
        <p:nvSpPr>
          <p:cNvPr id="16" name="TextBox 11"/>
          <p:cNvSpPr txBox="1"/>
          <p:nvPr/>
        </p:nvSpPr>
        <p:spPr>
          <a:xfrm flipH="1">
            <a:off x="2710212" y="3290435"/>
            <a:ext cx="563029" cy="400110"/>
          </a:xfrm>
          <a:prstGeom prst="rect">
            <a:avLst/>
          </a:prstGeom>
          <a:noFill/>
        </p:spPr>
        <p:txBody>
          <a:bodyPr wrap="square" rtlCol="0">
            <a:spAutoFit/>
          </a:bodyPr>
          <a:lstStyle/>
          <a:p>
            <a:r>
              <a:rPr lang="nl-NL" sz="2000" b="1" i="1" dirty="0">
                <a:solidFill>
                  <a:srgbClr val="FF0000"/>
                </a:solidFill>
                <a:sym typeface="Symbol" panose="05050102010706020507" pitchFamily="18" charset="2"/>
              </a:rPr>
              <a:t>AN</a:t>
            </a:r>
            <a:endParaRPr lang="nl-NL" sz="2000" b="1" i="1" dirty="0">
              <a:solidFill>
                <a:srgbClr val="FF0000"/>
              </a:solidFill>
            </a:endParaRPr>
          </a:p>
        </p:txBody>
      </p:sp>
      <p:sp>
        <p:nvSpPr>
          <p:cNvPr id="17" name="TextBox 9"/>
          <p:cNvSpPr txBox="1"/>
          <p:nvPr/>
        </p:nvSpPr>
        <p:spPr>
          <a:xfrm flipH="1">
            <a:off x="1805801" y="2462026"/>
            <a:ext cx="563029" cy="400110"/>
          </a:xfrm>
          <a:prstGeom prst="rect">
            <a:avLst/>
          </a:prstGeom>
          <a:noFill/>
        </p:spPr>
        <p:txBody>
          <a:bodyPr wrap="square" rtlCol="0">
            <a:spAutoFit/>
          </a:bodyPr>
          <a:lstStyle/>
          <a:p>
            <a:r>
              <a:rPr lang="nl-NL" sz="2000" b="1" i="1" dirty="0">
                <a:solidFill>
                  <a:srgbClr val="7030A0"/>
                </a:solidFill>
                <a:sym typeface="Symbol" panose="05050102010706020507" pitchFamily="18" charset="2"/>
              </a:rPr>
              <a:t>AB</a:t>
            </a:r>
            <a:endParaRPr lang="nl-NL" sz="2000" b="1" i="1" dirty="0">
              <a:solidFill>
                <a:srgbClr val="7030A0"/>
              </a:solidFill>
            </a:endParaRPr>
          </a:p>
        </p:txBody>
      </p:sp>
      <p:sp>
        <p:nvSpPr>
          <p:cNvPr id="18" name="TextBox 6"/>
          <p:cNvSpPr txBox="1"/>
          <p:nvPr/>
        </p:nvSpPr>
        <p:spPr>
          <a:xfrm>
            <a:off x="1014365" y="2030718"/>
            <a:ext cx="523701"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BB</a:t>
            </a:r>
            <a:endParaRPr lang="nl-NL" sz="2000" b="1" i="1" dirty="0">
              <a:solidFill>
                <a:srgbClr val="0000FF"/>
              </a:solidFill>
            </a:endParaRPr>
          </a:p>
        </p:txBody>
      </p:sp>
      <p:sp>
        <p:nvSpPr>
          <p:cNvPr id="20" name="TextBox 6"/>
          <p:cNvSpPr txBox="1"/>
          <p:nvPr/>
        </p:nvSpPr>
        <p:spPr>
          <a:xfrm>
            <a:off x="1106835" y="2598688"/>
            <a:ext cx="599206" cy="400110"/>
          </a:xfrm>
          <a:prstGeom prst="rect">
            <a:avLst/>
          </a:prstGeom>
          <a:noFill/>
        </p:spPr>
        <p:txBody>
          <a:bodyPr wrap="square" rtlCol="0">
            <a:spAutoFit/>
          </a:bodyPr>
          <a:lstStyle/>
          <a:p>
            <a:r>
              <a:rPr lang="nl-NL" sz="2000" b="1" i="1" dirty="0">
                <a:solidFill>
                  <a:srgbClr val="0000FF"/>
                </a:solidFill>
                <a:sym typeface="Symbol" panose="05050102010706020507" pitchFamily="18" charset="2"/>
              </a:rPr>
              <a:t>BN</a:t>
            </a:r>
            <a:endParaRPr lang="nl-NL" sz="2000" b="1" i="1" dirty="0">
              <a:solidFill>
                <a:srgbClr val="0000FF"/>
              </a:solidFill>
            </a:endParaRPr>
          </a:p>
        </p:txBody>
      </p:sp>
      <p:sp>
        <p:nvSpPr>
          <p:cNvPr id="21" name="TextBox 6"/>
          <p:cNvSpPr txBox="1"/>
          <p:nvPr/>
        </p:nvSpPr>
        <p:spPr>
          <a:xfrm>
            <a:off x="1529674" y="3928027"/>
            <a:ext cx="599206" cy="400110"/>
          </a:xfrm>
          <a:prstGeom prst="rect">
            <a:avLst/>
          </a:prstGeom>
          <a:noFill/>
        </p:spPr>
        <p:txBody>
          <a:bodyPr wrap="square" rtlCol="0">
            <a:spAutoFit/>
          </a:bodyPr>
          <a:lstStyle/>
          <a:p>
            <a:r>
              <a:rPr lang="nl-NL" sz="2000" b="1" i="1" dirty="0">
                <a:sym typeface="Symbol" panose="05050102010706020507" pitchFamily="18" charset="2"/>
              </a:rPr>
              <a:t>NN</a:t>
            </a:r>
            <a:endParaRPr lang="nl-NL" sz="2000" b="1" i="1" dirty="0"/>
          </a:p>
        </p:txBody>
      </p:sp>
      <p:sp>
        <p:nvSpPr>
          <p:cNvPr id="22" name="Textfeld 21"/>
          <p:cNvSpPr txBox="1"/>
          <p:nvPr/>
        </p:nvSpPr>
        <p:spPr>
          <a:xfrm>
            <a:off x="2374352" y="4319180"/>
            <a:ext cx="1945143" cy="646331"/>
          </a:xfrm>
          <a:prstGeom prst="rect">
            <a:avLst/>
          </a:prstGeom>
          <a:noFill/>
        </p:spPr>
        <p:txBody>
          <a:bodyPr wrap="square" rtlCol="0">
            <a:spAutoFit/>
          </a:bodyPr>
          <a:lstStyle/>
          <a:p>
            <a:r>
              <a:rPr lang="en-US" dirty="0" err="1"/>
              <a:t>Affymetrix</a:t>
            </a:r>
            <a:r>
              <a:rPr lang="en-US" dirty="0"/>
              <a:t> class: </a:t>
            </a:r>
            <a:br>
              <a:rPr lang="en-US" dirty="0"/>
            </a:br>
            <a:r>
              <a:rPr lang="en-US" dirty="0" err="1"/>
              <a:t>BBvarianceY</a:t>
            </a:r>
            <a:endParaRPr lang="de-DE" dirty="0"/>
          </a:p>
        </p:txBody>
      </p:sp>
    </p:spTree>
    <p:extLst>
      <p:ext uri="{BB962C8B-B14F-4D97-AF65-F5344CB8AC3E}">
        <p14:creationId xmlns:p14="http://schemas.microsoft.com/office/powerpoint/2010/main" val="716045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R. SNP not in Axiom array</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US" sz="1800" dirty="0">
                <a:effectLst/>
                <a:latin typeface="Calibri" panose="020F0502020204030204" pitchFamily="34" charset="0"/>
                <a:ea typeface="Calibri" panose="020F0502020204030204" pitchFamily="34" charset="0"/>
              </a:rPr>
              <a:t>The authors are unsure why these two SNPs were excluded from the Axiom array</a:t>
            </a:r>
          </a:p>
        </p:txBody>
      </p:sp>
    </p:spTree>
    <p:extLst>
      <p:ext uri="{BB962C8B-B14F-4D97-AF65-F5344CB8AC3E}">
        <p14:creationId xmlns:p14="http://schemas.microsoft.com/office/powerpoint/2010/main" val="454616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7889534" y="375718"/>
            <a:ext cx="4310392" cy="3641142"/>
          </a:xfrm>
          <a:prstGeom prst="rect">
            <a:avLst/>
          </a:prstGeom>
        </p:spPr>
      </p:pic>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J-1. Poor cluster differentiation with the Axiom array</a:t>
            </a:r>
            <a:endParaRPr lang="de-DE" sz="2800" dirty="0"/>
          </a:p>
        </p:txBody>
      </p:sp>
      <p:sp>
        <p:nvSpPr>
          <p:cNvPr id="9" name="Textfeld 8"/>
          <p:cNvSpPr txBox="1"/>
          <p:nvPr/>
        </p:nvSpPr>
        <p:spPr>
          <a:xfrm>
            <a:off x="9034115" y="3380293"/>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0" name="Textfeld 9"/>
          <p:cNvSpPr txBox="1"/>
          <p:nvPr/>
        </p:nvSpPr>
        <p:spPr>
          <a:xfrm>
            <a:off x="10503894" y="3380293"/>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1" name="Textfeld 10"/>
          <p:cNvSpPr txBox="1"/>
          <p:nvPr/>
        </p:nvSpPr>
        <p:spPr>
          <a:xfrm>
            <a:off x="11419473" y="3380293"/>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12" name="Textfeld 11"/>
          <p:cNvSpPr txBox="1"/>
          <p:nvPr/>
        </p:nvSpPr>
        <p:spPr>
          <a:xfrm>
            <a:off x="0" y="3962003"/>
            <a:ext cx="12192000" cy="2585323"/>
          </a:xfrm>
          <a:prstGeom prst="rect">
            <a:avLst/>
          </a:prstGeom>
          <a:noFill/>
        </p:spPr>
        <p:txBody>
          <a:bodyPr wrap="square" rtlCol="0">
            <a:spAutoFit/>
          </a:bodyPr>
          <a:lstStyle/>
          <a:p>
            <a:r>
              <a:rPr lang="en-US" dirty="0"/>
              <a:t>Highlighted individuals (pink in the Axiom cluster plot, yellow in the </a:t>
            </a:r>
            <a:r>
              <a:rPr lang="en-US" dirty="0" err="1"/>
              <a:t>Infinium</a:t>
            </a:r>
            <a:r>
              <a:rPr lang="en-US" dirty="0"/>
              <a:t> cluster plot) are part of identical pairs with discordant allele calls. This SNP has 22 significant BLAST hits. These additional BLAST hits may represent homologous sites on the genome that the probe can bind to. It is possible that these homologous sites have differing binding affinity between the arrays more severely impacting the Axiom probe. </a:t>
            </a:r>
          </a:p>
          <a:p>
            <a:r>
              <a:rPr lang="en-US" dirty="0"/>
              <a:t>These differences are relative to where differences are present between the target sequence and its paralogous regions. </a:t>
            </a:r>
          </a:p>
          <a:p>
            <a:r>
              <a:rPr lang="en-US" dirty="0"/>
              <a:t>The </a:t>
            </a:r>
            <a:r>
              <a:rPr lang="en-US" dirty="0" err="1"/>
              <a:t>Infinium</a:t>
            </a:r>
            <a:r>
              <a:rPr lang="en-US" dirty="0"/>
              <a:t> sites are also likely impacted, resulting in the observed Norm Theta values for </a:t>
            </a:r>
            <a:r>
              <a:rPr lang="en-US" i="1" dirty="0"/>
              <a:t>AA</a:t>
            </a:r>
            <a:r>
              <a:rPr lang="en-US" dirty="0"/>
              <a:t> in the </a:t>
            </a:r>
            <a:r>
              <a:rPr lang="en-US" dirty="0" err="1"/>
              <a:t>Infinium</a:t>
            </a:r>
            <a:r>
              <a:rPr lang="en-US" dirty="0"/>
              <a:t> cluster plot that are away from zero. There is also a secondary polymorphism 17 </a:t>
            </a:r>
            <a:r>
              <a:rPr lang="en-US" dirty="0" err="1"/>
              <a:t>bp</a:t>
            </a:r>
            <a:r>
              <a:rPr lang="en-US" dirty="0"/>
              <a:t> away from the target SNP and 24% of the individuals whose sequence data has been evaluated in this study have the alternate allele (</a:t>
            </a:r>
            <a:r>
              <a:rPr lang="en-US" i="1" dirty="0"/>
              <a:t>a</a:t>
            </a:r>
            <a:r>
              <a:rPr lang="en-US" dirty="0"/>
              <a:t>). There is not a clear difference between individuals that are </a:t>
            </a:r>
            <a:r>
              <a:rPr lang="en-US" i="1" dirty="0"/>
              <a:t>AA</a:t>
            </a:r>
            <a:r>
              <a:rPr lang="en-US" dirty="0"/>
              <a:t>, </a:t>
            </a:r>
            <a:r>
              <a:rPr lang="en-US" i="1" dirty="0"/>
              <a:t>Aa</a:t>
            </a:r>
            <a:r>
              <a:rPr lang="en-US" dirty="0"/>
              <a:t>, or </a:t>
            </a:r>
            <a:r>
              <a:rPr lang="en-US" i="1" dirty="0"/>
              <a:t>aa</a:t>
            </a:r>
            <a:r>
              <a:rPr lang="en-US" dirty="0"/>
              <a:t>, but those that are </a:t>
            </a:r>
            <a:r>
              <a:rPr lang="en-US" i="1" dirty="0" err="1"/>
              <a:t>aB</a:t>
            </a:r>
            <a:r>
              <a:rPr lang="en-US" dirty="0"/>
              <a:t> form a distinct cluster in the </a:t>
            </a:r>
            <a:r>
              <a:rPr lang="en-US" dirty="0" err="1"/>
              <a:t>Infinium</a:t>
            </a:r>
            <a:r>
              <a:rPr lang="en-US" dirty="0"/>
              <a:t> cluster plot. </a:t>
            </a:r>
          </a:p>
        </p:txBody>
      </p:sp>
      <p:sp>
        <p:nvSpPr>
          <p:cNvPr id="13" name="TextBox 10"/>
          <p:cNvSpPr txBox="1"/>
          <p:nvPr/>
        </p:nvSpPr>
        <p:spPr>
          <a:xfrm flipH="1">
            <a:off x="10729830" y="2414884"/>
            <a:ext cx="482874" cy="400110"/>
          </a:xfrm>
          <a:prstGeom prst="rect">
            <a:avLst/>
          </a:prstGeom>
          <a:noFill/>
        </p:spPr>
        <p:txBody>
          <a:bodyPr wrap="square" rtlCol="0">
            <a:spAutoFit/>
          </a:bodyPr>
          <a:lstStyle/>
          <a:p>
            <a:r>
              <a:rPr lang="nl-NL" sz="2000" b="1" i="1" dirty="0">
                <a:solidFill>
                  <a:srgbClr val="9900CC"/>
                </a:solidFill>
                <a:sym typeface="Symbol" panose="05050102010706020507" pitchFamily="18" charset="2"/>
              </a:rPr>
              <a:t>aB</a:t>
            </a:r>
            <a:endParaRPr lang="nl-NL" sz="2000" b="1" i="1" dirty="0">
              <a:solidFill>
                <a:srgbClr val="9900CC"/>
              </a:solidFill>
            </a:endParaRPr>
          </a:p>
        </p:txBody>
      </p:sp>
      <p:sp>
        <p:nvSpPr>
          <p:cNvPr id="14" name="TextBox 10"/>
          <p:cNvSpPr txBox="1"/>
          <p:nvPr/>
        </p:nvSpPr>
        <p:spPr>
          <a:xfrm flipH="1">
            <a:off x="10269627" y="1948007"/>
            <a:ext cx="482874" cy="400110"/>
          </a:xfrm>
          <a:prstGeom prst="rect">
            <a:avLst/>
          </a:prstGeom>
          <a:noFill/>
        </p:spPr>
        <p:txBody>
          <a:bodyPr wrap="square" rtlCol="0">
            <a:spAutoFit/>
          </a:bodyPr>
          <a:lstStyle/>
          <a:p>
            <a:r>
              <a:rPr lang="nl-NL" sz="2000" b="1" i="1" dirty="0">
                <a:solidFill>
                  <a:srgbClr val="9900CC"/>
                </a:solidFill>
                <a:sym typeface="Symbol" panose="05050102010706020507" pitchFamily="18" charset="2"/>
              </a:rPr>
              <a:t>AB</a:t>
            </a:r>
            <a:endParaRPr lang="nl-NL" sz="2000" b="1" i="1" dirty="0">
              <a:solidFill>
                <a:srgbClr val="9900CC"/>
              </a:solidFill>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60777"/>
            <a:ext cx="3876754" cy="3434959"/>
          </a:xfrm>
          <a:prstGeom prst="rect">
            <a:avLst/>
          </a:prstGeom>
        </p:spPr>
      </p:pic>
      <p:sp>
        <p:nvSpPr>
          <p:cNvPr id="16" name="Textfeld 15"/>
          <p:cNvSpPr txBox="1"/>
          <p:nvPr/>
        </p:nvSpPr>
        <p:spPr>
          <a:xfrm>
            <a:off x="325879" y="3125965"/>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err="1"/>
              <a:t>CallRateBelowThreshold</a:t>
            </a:r>
            <a:endParaRPr lang="de-DE" dirty="0"/>
          </a:p>
        </p:txBody>
      </p:sp>
    </p:spTree>
    <p:extLst>
      <p:ext uri="{BB962C8B-B14F-4D97-AF65-F5344CB8AC3E}">
        <p14:creationId xmlns:p14="http://schemas.microsoft.com/office/powerpoint/2010/main" val="2828522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0" y="3998156"/>
            <a:ext cx="12192000" cy="2862322"/>
          </a:xfrm>
          <a:prstGeom prst="rect">
            <a:avLst/>
          </a:prstGeom>
          <a:noFill/>
        </p:spPr>
        <p:txBody>
          <a:bodyPr wrap="square" rtlCol="0">
            <a:spAutoFit/>
          </a:bodyPr>
          <a:lstStyle/>
          <a:p>
            <a:r>
              <a:rPr lang="en-US" dirty="0"/>
              <a:t>Highlighted individuals (pink in the Axiom cluster plot, yellow in the </a:t>
            </a:r>
            <a:r>
              <a:rPr lang="en-US" dirty="0" err="1"/>
              <a:t>Infinium</a:t>
            </a:r>
            <a:r>
              <a:rPr lang="en-US" dirty="0"/>
              <a:t> cluster plot) are part of identical pairs with discordant allele calls. This SNP has two significant BLAST hits: one is on the target area of chromosome 15 and the other is on chromosome 16. There are also secondary polymorphisms nine and 13 </a:t>
            </a:r>
            <a:r>
              <a:rPr lang="en-US" dirty="0" err="1"/>
              <a:t>bp</a:t>
            </a:r>
            <a:r>
              <a:rPr lang="en-US" dirty="0"/>
              <a:t> from the probe’s target SNP that are polymorphic in 62% and 47% of the sequenced individuals, respectively. There is no consistency between the presence of the alternate alleles at these polymorphisms and the additional </a:t>
            </a:r>
            <a:r>
              <a:rPr lang="en-US" i="1" dirty="0"/>
              <a:t>BB</a:t>
            </a:r>
            <a:r>
              <a:rPr lang="en-US" dirty="0"/>
              <a:t> cluster in the </a:t>
            </a:r>
            <a:r>
              <a:rPr lang="en-US" dirty="0" err="1"/>
              <a:t>Infinium</a:t>
            </a:r>
            <a:r>
              <a:rPr lang="en-US" dirty="0"/>
              <a:t> cluster plot. However, evaluation of sub clustering within the </a:t>
            </a:r>
            <a:r>
              <a:rPr lang="en-US" i="1" dirty="0"/>
              <a:t>AB</a:t>
            </a:r>
            <a:r>
              <a:rPr lang="en-US" dirty="0"/>
              <a:t> and </a:t>
            </a:r>
            <a:r>
              <a:rPr lang="en-US" i="1" dirty="0"/>
              <a:t>BB</a:t>
            </a:r>
            <a:r>
              <a:rPr lang="en-US" dirty="0"/>
              <a:t> classes from biparental families </a:t>
            </a:r>
            <a:r>
              <a:rPr lang="en-US" dirty="0" err="1"/>
              <a:t>TeBr</a:t>
            </a:r>
            <a:r>
              <a:rPr lang="en-US" dirty="0"/>
              <a:t> and </a:t>
            </a:r>
            <a:r>
              <a:rPr lang="en-US" dirty="0" err="1"/>
              <a:t>DiPr</a:t>
            </a:r>
            <a:r>
              <a:rPr lang="en-US" dirty="0"/>
              <a:t> (data not shown) and subsequent evaluation of marker co-segregation patterns revealed that this probe is segregating for both the target SNP on chromosome 15 and a polymorphism at the significant BLAST hit on chromosome 16. The additional positional variance from binding of the non-target BLAST hit on the cluster positions for individuals at the target SNP is small enough in Infinium data that the accuracy of the SNP calls for the target SNP was not negatively impacted.</a:t>
            </a:r>
          </a:p>
        </p:txBody>
      </p:sp>
      <p:pic>
        <p:nvPicPr>
          <p:cNvPr id="5" name="Grafik 4"/>
          <p:cNvPicPr>
            <a:picLocks noChangeAspect="1"/>
          </p:cNvPicPr>
          <p:nvPr/>
        </p:nvPicPr>
        <p:blipFill>
          <a:blip r:embed="rId2"/>
          <a:stretch>
            <a:fillRect/>
          </a:stretch>
        </p:blipFill>
        <p:spPr>
          <a:xfrm>
            <a:off x="8033117" y="532797"/>
            <a:ext cx="4150570" cy="3506135"/>
          </a:xfrm>
          <a:prstGeom prst="rect">
            <a:avLst/>
          </a:prstGeom>
        </p:spPr>
      </p:pic>
      <p:sp>
        <p:nvSpPr>
          <p:cNvPr id="20"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J-2. Poor cluster differentiation with the Axiom array</a:t>
            </a:r>
            <a:endParaRPr lang="de-DE" sz="2800" dirty="0"/>
          </a:p>
        </p:txBody>
      </p:sp>
      <p:sp>
        <p:nvSpPr>
          <p:cNvPr id="22" name="Textfeld 21"/>
          <p:cNvSpPr txBox="1"/>
          <p:nvPr/>
        </p:nvSpPr>
        <p:spPr>
          <a:xfrm>
            <a:off x="9423058" y="3413287"/>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23" name="Textfeld 22"/>
          <p:cNvSpPr txBox="1"/>
          <p:nvPr/>
        </p:nvSpPr>
        <p:spPr>
          <a:xfrm>
            <a:off x="10565674" y="3428322"/>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24" name="Textfeld 23"/>
          <p:cNvSpPr txBox="1"/>
          <p:nvPr/>
        </p:nvSpPr>
        <p:spPr>
          <a:xfrm>
            <a:off x="11443618" y="3413287"/>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8387"/>
            <a:ext cx="3961186" cy="3509769"/>
          </a:xfrm>
          <a:prstGeom prst="rect">
            <a:avLst/>
          </a:prstGeom>
        </p:spPr>
      </p:pic>
      <p:sp>
        <p:nvSpPr>
          <p:cNvPr id="6" name="TextBox 5">
            <a:extLst>
              <a:ext uri="{FF2B5EF4-FFF2-40B4-BE49-F238E27FC236}">
                <a16:creationId xmlns:a16="http://schemas.microsoft.com/office/drawing/2014/main" id="{29F27656-B10E-4EB6-B8FA-FAF46762DD7B}"/>
              </a:ext>
            </a:extLst>
          </p:cNvPr>
          <p:cNvSpPr txBox="1"/>
          <p:nvPr/>
        </p:nvSpPr>
        <p:spPr>
          <a:xfrm>
            <a:off x="1878873" y="2716016"/>
            <a:ext cx="667657" cy="369332"/>
          </a:xfrm>
          <a:prstGeom prst="rect">
            <a:avLst/>
          </a:prstGeom>
          <a:noFill/>
        </p:spPr>
        <p:txBody>
          <a:bodyPr wrap="square" rtlCol="0">
            <a:spAutoFit/>
          </a:bodyPr>
          <a:lstStyle/>
          <a:p>
            <a:r>
              <a:rPr lang="en-US" b="1" i="1" dirty="0">
                <a:solidFill>
                  <a:srgbClr val="FF0000"/>
                </a:solidFill>
              </a:rPr>
              <a:t>AA</a:t>
            </a:r>
            <a:endParaRPr lang="nl-NL" b="1" i="1" dirty="0">
              <a:solidFill>
                <a:srgbClr val="FF0000"/>
              </a:solidFill>
            </a:endParaRPr>
          </a:p>
        </p:txBody>
      </p:sp>
      <p:sp>
        <p:nvSpPr>
          <p:cNvPr id="12" name="TextBox 11">
            <a:extLst>
              <a:ext uri="{FF2B5EF4-FFF2-40B4-BE49-F238E27FC236}">
                <a16:creationId xmlns:a16="http://schemas.microsoft.com/office/drawing/2014/main" id="{99E5CE19-2B66-4ECF-9688-F73A87DBC938}"/>
              </a:ext>
            </a:extLst>
          </p:cNvPr>
          <p:cNvSpPr txBox="1"/>
          <p:nvPr/>
        </p:nvSpPr>
        <p:spPr>
          <a:xfrm>
            <a:off x="1253888" y="1599531"/>
            <a:ext cx="667657" cy="369332"/>
          </a:xfrm>
          <a:prstGeom prst="rect">
            <a:avLst/>
          </a:prstGeom>
          <a:noFill/>
        </p:spPr>
        <p:txBody>
          <a:bodyPr wrap="square" rtlCol="0">
            <a:spAutoFit/>
          </a:bodyPr>
          <a:lstStyle/>
          <a:p>
            <a:r>
              <a:rPr lang="en-US" b="1" i="1" dirty="0">
                <a:solidFill>
                  <a:srgbClr val="7030A0"/>
                </a:solidFill>
              </a:rPr>
              <a:t>AB</a:t>
            </a:r>
            <a:endParaRPr lang="nl-NL" b="1" i="1" dirty="0">
              <a:solidFill>
                <a:srgbClr val="7030A0"/>
              </a:solidFill>
            </a:endParaRPr>
          </a:p>
        </p:txBody>
      </p:sp>
      <p:sp>
        <p:nvSpPr>
          <p:cNvPr id="13" name="TextBox 12">
            <a:extLst>
              <a:ext uri="{FF2B5EF4-FFF2-40B4-BE49-F238E27FC236}">
                <a16:creationId xmlns:a16="http://schemas.microsoft.com/office/drawing/2014/main" id="{4B988656-D2D0-4C5A-A8CB-3EC19C7F9708}"/>
              </a:ext>
            </a:extLst>
          </p:cNvPr>
          <p:cNvSpPr txBox="1"/>
          <p:nvPr/>
        </p:nvSpPr>
        <p:spPr>
          <a:xfrm>
            <a:off x="460030" y="700087"/>
            <a:ext cx="667657" cy="369332"/>
          </a:xfrm>
          <a:prstGeom prst="rect">
            <a:avLst/>
          </a:prstGeom>
          <a:noFill/>
        </p:spPr>
        <p:txBody>
          <a:bodyPr wrap="square" rtlCol="0">
            <a:spAutoFit/>
          </a:bodyPr>
          <a:lstStyle/>
          <a:p>
            <a:r>
              <a:rPr lang="en-US" b="1" i="1" dirty="0">
                <a:solidFill>
                  <a:srgbClr val="0000FF"/>
                </a:solidFill>
              </a:rPr>
              <a:t>BB</a:t>
            </a:r>
            <a:endParaRPr lang="nl-NL" b="1" i="1" dirty="0">
              <a:solidFill>
                <a:srgbClr val="0000FF"/>
              </a:solidFill>
            </a:endParaRPr>
          </a:p>
        </p:txBody>
      </p:sp>
      <p:sp>
        <p:nvSpPr>
          <p:cNvPr id="14" name="Textfeld 13"/>
          <p:cNvSpPr txBox="1"/>
          <p:nvPr/>
        </p:nvSpPr>
        <p:spPr>
          <a:xfrm>
            <a:off x="1587717" y="700087"/>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a:t>No Minor Homozygous</a:t>
            </a:r>
            <a:endParaRPr lang="de-DE" dirty="0"/>
          </a:p>
        </p:txBody>
      </p:sp>
    </p:spTree>
    <p:extLst>
      <p:ext uri="{BB962C8B-B14F-4D97-AF65-F5344CB8AC3E}">
        <p14:creationId xmlns:p14="http://schemas.microsoft.com/office/powerpoint/2010/main" val="250163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K. One or more heterozygous cluster overlapping with homozygous cluster in Axiom data</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GB" sz="1800" dirty="0">
                <a:effectLst/>
                <a:latin typeface="Calibri" panose="020F0502020204030204" pitchFamily="34" charset="0"/>
                <a:ea typeface="Calibri" panose="020F0502020204030204" pitchFamily="34" charset="0"/>
              </a:rPr>
              <a:t>These were similar to class C of the compatible SNPs, but here the  boundaries of the overlapping clusters were not clear enough to manually </a:t>
            </a:r>
            <a:r>
              <a:rPr lang="en-GB" sz="1800" dirty="0" err="1">
                <a:effectLst/>
                <a:latin typeface="Calibri" panose="020F0502020204030204" pitchFamily="34" charset="0"/>
                <a:ea typeface="Calibri" panose="020F0502020204030204" pitchFamily="34" charset="0"/>
              </a:rPr>
              <a:t>recluster</a:t>
            </a:r>
            <a:r>
              <a:rPr lang="en-GB" sz="1800" dirty="0">
                <a:effectLst/>
                <a:latin typeface="Calibri" panose="020F0502020204030204" pitchFamily="34" charset="0"/>
                <a:ea typeface="Calibri" panose="020F0502020204030204" pitchFamily="34" charset="0"/>
              </a:rPr>
              <a:t> them</a:t>
            </a:r>
          </a:p>
        </p:txBody>
      </p:sp>
    </p:spTree>
    <p:extLst>
      <p:ext uri="{BB962C8B-B14F-4D97-AF65-F5344CB8AC3E}">
        <p14:creationId xmlns:p14="http://schemas.microsoft.com/office/powerpoint/2010/main" val="4086735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a:stretch>
            <a:fillRect/>
          </a:stretch>
        </p:blipFill>
        <p:spPr>
          <a:xfrm>
            <a:off x="6324600" y="548854"/>
            <a:ext cx="5816530" cy="4913431"/>
          </a:xfrm>
          <a:prstGeom prst="rect">
            <a:avLst/>
          </a:prstGeom>
        </p:spPr>
      </p:pic>
      <p:sp>
        <p:nvSpPr>
          <p:cNvPr id="8" name="Titel 1"/>
          <p:cNvSpPr txBox="1">
            <a:spLocks/>
          </p:cNvSpPr>
          <p:nvPr/>
        </p:nvSpPr>
        <p:spPr>
          <a:xfrm>
            <a:off x="1" y="0"/>
            <a:ext cx="12192000" cy="73983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K. One or more heterozygous cluster overlapping with homozygous cluster in Axiom data</a:t>
            </a:r>
            <a:endParaRPr lang="de-DE" sz="2800" dirty="0"/>
          </a:p>
        </p:txBody>
      </p:sp>
      <p:sp>
        <p:nvSpPr>
          <p:cNvPr id="9" name="Textfeld 8"/>
          <p:cNvSpPr txBox="1"/>
          <p:nvPr/>
        </p:nvSpPr>
        <p:spPr>
          <a:xfrm>
            <a:off x="7271963" y="4634508"/>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0" name="Textfeld 9"/>
          <p:cNvSpPr txBox="1"/>
          <p:nvPr/>
        </p:nvSpPr>
        <p:spPr>
          <a:xfrm>
            <a:off x="8554370" y="4634508"/>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1" name="Textfeld 10"/>
          <p:cNvSpPr txBox="1"/>
          <p:nvPr/>
        </p:nvSpPr>
        <p:spPr>
          <a:xfrm>
            <a:off x="11172925" y="4634508"/>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12" name="Textfeld 11"/>
          <p:cNvSpPr txBox="1"/>
          <p:nvPr/>
        </p:nvSpPr>
        <p:spPr>
          <a:xfrm>
            <a:off x="0" y="5377990"/>
            <a:ext cx="12192000" cy="1200329"/>
          </a:xfrm>
          <a:prstGeom prst="rect">
            <a:avLst/>
          </a:prstGeom>
          <a:noFill/>
        </p:spPr>
        <p:txBody>
          <a:bodyPr wrap="square" rtlCol="0">
            <a:spAutoFit/>
          </a:bodyPr>
          <a:lstStyle/>
          <a:p>
            <a:r>
              <a:rPr lang="en-US" dirty="0"/>
              <a:t>This SNP has a secondary polymorphism 15 </a:t>
            </a:r>
            <a:r>
              <a:rPr lang="en-US" dirty="0" err="1"/>
              <a:t>bp</a:t>
            </a:r>
            <a:r>
              <a:rPr lang="en-US" dirty="0"/>
              <a:t> from the target SNP. The alternate allele at this secondary polymorphism is in perfect coupling with the </a:t>
            </a:r>
            <a:r>
              <a:rPr lang="en-US" i="1" dirty="0"/>
              <a:t>B</a:t>
            </a:r>
            <a:r>
              <a:rPr lang="en-US" dirty="0"/>
              <a:t> allele. This is causing reduced probe binding affinity for the </a:t>
            </a:r>
            <a:r>
              <a:rPr lang="en-US" i="1" dirty="0"/>
              <a:t>B</a:t>
            </a:r>
            <a:r>
              <a:rPr lang="en-US" dirty="0"/>
              <a:t> allele probe, resulting in overlapping </a:t>
            </a:r>
            <a:r>
              <a:rPr lang="en-US" i="1" dirty="0"/>
              <a:t>AA</a:t>
            </a:r>
            <a:r>
              <a:rPr lang="en-US" dirty="0"/>
              <a:t> and </a:t>
            </a:r>
            <a:r>
              <a:rPr lang="en-US" i="1" dirty="0"/>
              <a:t>AB</a:t>
            </a:r>
            <a:r>
              <a:rPr lang="en-US" dirty="0"/>
              <a:t> cluster positions in the Axiom array and in a shifted </a:t>
            </a:r>
            <a:r>
              <a:rPr lang="en-US" i="1" dirty="0"/>
              <a:t>AB</a:t>
            </a:r>
            <a:r>
              <a:rPr lang="en-US" dirty="0"/>
              <a:t> cluster position in the </a:t>
            </a:r>
            <a:r>
              <a:rPr lang="en-US" dirty="0" err="1"/>
              <a:t>Infinium</a:t>
            </a:r>
            <a:r>
              <a:rPr lang="en-US" dirty="0"/>
              <a:t> cluster plot. Because there is not clear resolution between the </a:t>
            </a:r>
            <a:r>
              <a:rPr lang="en-US" i="1" dirty="0"/>
              <a:t>AA</a:t>
            </a:r>
            <a:r>
              <a:rPr lang="en-US" dirty="0"/>
              <a:t> and </a:t>
            </a:r>
            <a:r>
              <a:rPr lang="en-US" i="1" dirty="0"/>
              <a:t>AB</a:t>
            </a:r>
            <a:r>
              <a:rPr lang="en-US" dirty="0"/>
              <a:t> cluster positions in the Axiom cluster plot, this SNP was deemed discordant.</a:t>
            </a:r>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81" y="697708"/>
            <a:ext cx="5265412" cy="4665365"/>
          </a:xfrm>
          <a:prstGeom prst="rect">
            <a:avLst/>
          </a:prstGeom>
        </p:spPr>
      </p:pic>
      <p:sp>
        <p:nvSpPr>
          <p:cNvPr id="3" name="Textfeld 2"/>
          <p:cNvSpPr txBox="1"/>
          <p:nvPr/>
        </p:nvSpPr>
        <p:spPr>
          <a:xfrm>
            <a:off x="2240777" y="3873730"/>
            <a:ext cx="2019993" cy="646331"/>
          </a:xfrm>
          <a:prstGeom prst="rect">
            <a:avLst/>
          </a:prstGeom>
          <a:noFill/>
        </p:spPr>
        <p:txBody>
          <a:bodyPr wrap="square" rtlCol="0">
            <a:spAutoFit/>
          </a:bodyPr>
          <a:lstStyle/>
          <a:p>
            <a:r>
              <a:rPr lang="en-US" dirty="0" err="1"/>
              <a:t>Affymetrix</a:t>
            </a:r>
            <a:r>
              <a:rPr lang="en-US" dirty="0"/>
              <a:t> class: </a:t>
            </a:r>
            <a:br>
              <a:rPr lang="en-US" dirty="0"/>
            </a:br>
            <a:r>
              <a:rPr lang="en-US" dirty="0" err="1"/>
              <a:t>PolyHighResolution</a:t>
            </a:r>
            <a:endParaRPr lang="de-DE" dirty="0"/>
          </a:p>
        </p:txBody>
      </p:sp>
    </p:spTree>
    <p:extLst>
      <p:ext uri="{BB962C8B-B14F-4D97-AF65-F5344CB8AC3E}">
        <p14:creationId xmlns:p14="http://schemas.microsoft.com/office/powerpoint/2010/main" val="3774084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L. All clusters overlap, with no clear cluster differentiation in Axiom data</a:t>
            </a:r>
            <a:endParaRPr lang="de-DE" sz="2800" dirty="0"/>
          </a:p>
        </p:txBody>
      </p:sp>
      <p:sp>
        <p:nvSpPr>
          <p:cNvPr id="15" name="Content Placeholder 2">
            <a:extLst>
              <a:ext uri="{FF2B5EF4-FFF2-40B4-BE49-F238E27FC236}">
                <a16:creationId xmlns:a16="http://schemas.microsoft.com/office/drawing/2014/main" id="{A50F7C16-17E6-41F5-A902-D8D1DE007A44}"/>
              </a:ext>
            </a:extLst>
          </p:cNvPr>
          <p:cNvSpPr>
            <a:spLocks noGrp="1"/>
          </p:cNvSpPr>
          <p:nvPr>
            <p:ph idx="1"/>
          </p:nvPr>
        </p:nvSpPr>
        <p:spPr>
          <a:xfrm>
            <a:off x="838200" y="1033670"/>
            <a:ext cx="10515600" cy="5143293"/>
          </a:xfrm>
        </p:spPr>
        <p:txBody>
          <a:bodyPr/>
          <a:lstStyle/>
          <a:p>
            <a:r>
              <a:rPr lang="en-GB" sz="1800" dirty="0">
                <a:effectLst/>
                <a:latin typeface="Calibri" panose="020F0502020204030204" pitchFamily="34" charset="0"/>
                <a:ea typeface="Calibri" panose="020F0502020204030204" pitchFamily="34" charset="0"/>
              </a:rPr>
              <a:t>These SNPs were either monomorphic or dimorphic in Axiom cluster plots but all three clusters were present in Infinium data</a:t>
            </a:r>
          </a:p>
        </p:txBody>
      </p:sp>
    </p:spTree>
    <p:extLst>
      <p:ext uri="{BB962C8B-B14F-4D97-AF65-F5344CB8AC3E}">
        <p14:creationId xmlns:p14="http://schemas.microsoft.com/office/powerpoint/2010/main" val="3315947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7257" y="785370"/>
            <a:ext cx="5034741" cy="4363125"/>
          </a:xfrm>
          <a:prstGeom prst="rect">
            <a:avLst/>
          </a:prstGeom>
        </p:spPr>
      </p:pic>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75126"/>
            <a:ext cx="4445456" cy="4261799"/>
          </a:xfrm>
          <a:prstGeom prst="rect">
            <a:avLst/>
          </a:prstGeom>
        </p:spPr>
      </p:pic>
      <p:sp>
        <p:nvSpPr>
          <p:cNvPr id="17" name="Textfeld 16"/>
          <p:cNvSpPr txBox="1"/>
          <p:nvPr/>
        </p:nvSpPr>
        <p:spPr>
          <a:xfrm>
            <a:off x="7674893" y="4414826"/>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8" name="Textfeld 17"/>
          <p:cNvSpPr txBox="1"/>
          <p:nvPr/>
        </p:nvSpPr>
        <p:spPr>
          <a:xfrm>
            <a:off x="9247810" y="4414826"/>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9" name="Textfeld 18"/>
          <p:cNvSpPr txBox="1"/>
          <p:nvPr/>
        </p:nvSpPr>
        <p:spPr>
          <a:xfrm>
            <a:off x="11331042" y="4414826"/>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20"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L-1. All clusters overlap, with no clear cluster differentiation in Axiom data</a:t>
            </a:r>
            <a:endParaRPr lang="de-DE" sz="2800" dirty="0"/>
          </a:p>
        </p:txBody>
      </p:sp>
      <p:sp>
        <p:nvSpPr>
          <p:cNvPr id="8" name="Textfeld 7"/>
          <p:cNvSpPr txBox="1"/>
          <p:nvPr/>
        </p:nvSpPr>
        <p:spPr>
          <a:xfrm>
            <a:off x="0" y="5136925"/>
            <a:ext cx="12192000" cy="1754326"/>
          </a:xfrm>
          <a:prstGeom prst="rect">
            <a:avLst/>
          </a:prstGeom>
          <a:noFill/>
        </p:spPr>
        <p:txBody>
          <a:bodyPr wrap="square" rtlCol="0">
            <a:spAutoFit/>
          </a:bodyPr>
          <a:lstStyle/>
          <a:p>
            <a:r>
              <a:rPr lang="en-US" dirty="0"/>
              <a:t>No secondary polymorphisms were found on the probe site for this SNP. Also, there were no additional BLAST hits found that met the E-value threshold used in this study (E&lt;1.0*10^-12). However, there is a BLAST hit for this SNP on the homoeologous chromosome three (target SNP is on chromosome 11), that has mismatches on bp 1 (an indel in a series of four T nucleotides), 13 (indel in a series of seven T nucleotides), 30, and there are some mismatches in the final five bp that would not be present on the Axiom probe. It is possible that this region of chromosome three is binding to probes, resulting in the monomorphic Axiom cluster plot and the extra clusters observed in the Infinium cluster plot. </a:t>
            </a:r>
          </a:p>
        </p:txBody>
      </p:sp>
      <p:sp>
        <p:nvSpPr>
          <p:cNvPr id="21" name="Textfeld 20"/>
          <p:cNvSpPr txBox="1"/>
          <p:nvPr/>
        </p:nvSpPr>
        <p:spPr>
          <a:xfrm>
            <a:off x="299244" y="3953161"/>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err="1"/>
              <a:t>MonoHighResolution</a:t>
            </a:r>
            <a:endParaRPr lang="de-DE" dirty="0"/>
          </a:p>
        </p:txBody>
      </p:sp>
    </p:spTree>
    <p:extLst>
      <p:ext uri="{BB962C8B-B14F-4D97-AF65-F5344CB8AC3E}">
        <p14:creationId xmlns:p14="http://schemas.microsoft.com/office/powerpoint/2010/main" val="3158431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39834"/>
            <a:ext cx="5090160" cy="4879868"/>
          </a:xfrm>
          <a:prstGeom prst="rect">
            <a:avLst/>
          </a:prstGeom>
        </p:spPr>
      </p:pic>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9380" y="739833"/>
            <a:ext cx="5722620" cy="4945208"/>
          </a:xfrm>
          <a:prstGeom prst="rect">
            <a:avLst/>
          </a:prstGeom>
        </p:spPr>
      </p:pic>
      <p:sp>
        <p:nvSpPr>
          <p:cNvPr id="7" name="Titel 1"/>
          <p:cNvSpPr txBox="1">
            <a:spLocks/>
          </p:cNvSpPr>
          <p:nvPr/>
        </p:nvSpPr>
        <p:spPr>
          <a:xfrm>
            <a:off x="0" y="5602790"/>
            <a:ext cx="12192000" cy="12552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dirty="0"/>
              <a:t>The </a:t>
            </a:r>
            <a:r>
              <a:rPr lang="en-US" sz="2000" i="1" dirty="0"/>
              <a:t>A</a:t>
            </a:r>
            <a:r>
              <a:rPr lang="en-US" sz="2000" dirty="0"/>
              <a:t> allele in the Axiom array failed for this SNP but works in the Infinium array. A likely cause for this failure was not identified. There was only one BLAST hit (even when considering higher E-values). A secondary polymorphism was identified 20 </a:t>
            </a:r>
            <a:r>
              <a:rPr lang="en-US" sz="2000" dirty="0" err="1"/>
              <a:t>bp</a:t>
            </a:r>
            <a:r>
              <a:rPr lang="en-US" sz="2000" dirty="0"/>
              <a:t> from the target SNP, with the alternate allele present in 64% of the sequenced individuals, but this secondary polymorphism does not explain the clustering observed in the Axiom cluster plot.</a:t>
            </a:r>
            <a:endParaRPr lang="de-DE" sz="2000" dirty="0"/>
          </a:p>
        </p:txBody>
      </p:sp>
      <p:sp>
        <p:nvSpPr>
          <p:cNvPr id="13" name="Titel 1"/>
          <p:cNvSpPr txBox="1">
            <a:spLocks/>
          </p:cNvSpPr>
          <p:nvPr/>
        </p:nvSpPr>
        <p:spPr>
          <a:xfrm>
            <a:off x="1" y="0"/>
            <a:ext cx="12192000" cy="7398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L-2. All clusters overlap, with no clear cluster differentiation in Axiom data</a:t>
            </a:r>
            <a:endParaRPr lang="de-DE" sz="2800" dirty="0"/>
          </a:p>
        </p:txBody>
      </p:sp>
      <p:sp>
        <p:nvSpPr>
          <p:cNvPr id="14" name="Textfeld 13"/>
          <p:cNvSpPr txBox="1"/>
          <p:nvPr/>
        </p:nvSpPr>
        <p:spPr>
          <a:xfrm>
            <a:off x="7136998" y="4875318"/>
            <a:ext cx="450764" cy="369332"/>
          </a:xfrm>
          <a:prstGeom prst="rect">
            <a:avLst/>
          </a:prstGeom>
          <a:noFill/>
        </p:spPr>
        <p:txBody>
          <a:bodyPr wrap="none" rtlCol="0">
            <a:spAutoFit/>
          </a:bodyPr>
          <a:lstStyle/>
          <a:p>
            <a:r>
              <a:rPr lang="en-US" i="1" dirty="0">
                <a:solidFill>
                  <a:srgbClr val="FF0000"/>
                </a:solidFill>
              </a:rPr>
              <a:t>AA</a:t>
            </a:r>
            <a:endParaRPr lang="de-DE" i="1" dirty="0">
              <a:solidFill>
                <a:srgbClr val="FF0000"/>
              </a:solidFill>
            </a:endParaRPr>
          </a:p>
        </p:txBody>
      </p:sp>
      <p:sp>
        <p:nvSpPr>
          <p:cNvPr id="15" name="Textfeld 14"/>
          <p:cNvSpPr txBox="1"/>
          <p:nvPr/>
        </p:nvSpPr>
        <p:spPr>
          <a:xfrm>
            <a:off x="9731862" y="4875318"/>
            <a:ext cx="442750" cy="369332"/>
          </a:xfrm>
          <a:prstGeom prst="rect">
            <a:avLst/>
          </a:prstGeom>
          <a:noFill/>
        </p:spPr>
        <p:txBody>
          <a:bodyPr wrap="none" rtlCol="0">
            <a:spAutoFit/>
          </a:bodyPr>
          <a:lstStyle/>
          <a:p>
            <a:r>
              <a:rPr lang="en-US" i="1" dirty="0">
                <a:solidFill>
                  <a:srgbClr val="9900CC"/>
                </a:solidFill>
              </a:rPr>
              <a:t>AB</a:t>
            </a:r>
            <a:endParaRPr lang="de-DE" i="1" dirty="0">
              <a:solidFill>
                <a:srgbClr val="9900CC"/>
              </a:solidFill>
            </a:endParaRPr>
          </a:p>
        </p:txBody>
      </p:sp>
      <p:sp>
        <p:nvSpPr>
          <p:cNvPr id="16" name="Textfeld 15"/>
          <p:cNvSpPr txBox="1"/>
          <p:nvPr/>
        </p:nvSpPr>
        <p:spPr>
          <a:xfrm>
            <a:off x="11438077" y="4875318"/>
            <a:ext cx="434734" cy="369332"/>
          </a:xfrm>
          <a:prstGeom prst="rect">
            <a:avLst/>
          </a:prstGeom>
          <a:noFill/>
        </p:spPr>
        <p:txBody>
          <a:bodyPr wrap="none" rtlCol="0">
            <a:spAutoFit/>
          </a:bodyPr>
          <a:lstStyle/>
          <a:p>
            <a:r>
              <a:rPr lang="en-US" i="1" dirty="0">
                <a:solidFill>
                  <a:srgbClr val="0000FF"/>
                </a:solidFill>
              </a:rPr>
              <a:t>BB</a:t>
            </a:r>
            <a:endParaRPr lang="de-DE" i="1" dirty="0">
              <a:solidFill>
                <a:srgbClr val="0000FF"/>
              </a:solidFill>
            </a:endParaRPr>
          </a:p>
        </p:txBody>
      </p:sp>
      <p:sp>
        <p:nvSpPr>
          <p:cNvPr id="11" name="Textfeld 10"/>
          <p:cNvSpPr txBox="1"/>
          <p:nvPr/>
        </p:nvSpPr>
        <p:spPr>
          <a:xfrm>
            <a:off x="1985591" y="935641"/>
            <a:ext cx="2522364" cy="646331"/>
          </a:xfrm>
          <a:prstGeom prst="rect">
            <a:avLst/>
          </a:prstGeom>
          <a:noFill/>
        </p:spPr>
        <p:txBody>
          <a:bodyPr wrap="square" rtlCol="0">
            <a:spAutoFit/>
          </a:bodyPr>
          <a:lstStyle/>
          <a:p>
            <a:r>
              <a:rPr lang="en-US" dirty="0" err="1"/>
              <a:t>Affymetrix</a:t>
            </a:r>
            <a:r>
              <a:rPr lang="en-US" dirty="0"/>
              <a:t> class: </a:t>
            </a:r>
            <a:br>
              <a:rPr lang="en-US" dirty="0"/>
            </a:br>
            <a:r>
              <a:rPr lang="en-US" dirty="0"/>
              <a:t>Other</a:t>
            </a:r>
            <a:endParaRPr lang="de-DE" dirty="0"/>
          </a:p>
        </p:txBody>
      </p:sp>
    </p:spTree>
    <p:extLst>
      <p:ext uri="{BB962C8B-B14F-4D97-AF65-F5344CB8AC3E}">
        <p14:creationId xmlns:p14="http://schemas.microsoft.com/office/powerpoint/2010/main" val="200410152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2141</Words>
  <Application>Microsoft Office PowerPoint</Application>
  <PresentationFormat>Widescreen</PresentationFormat>
  <Paragraphs>129</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vt:lpstr>
      <vt:lpstr>Additional file 5. Cluster plot examples for classifications of incompatible SNPs from Table 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 Extra cluster(s) causing inconsistent clustering and/or illogical co-segregation</vt:lpstr>
      <vt:lpstr>PowerPoint Presentation</vt:lpstr>
      <vt:lpstr>O-1. Missing one cluster in Axiom data</vt:lpstr>
      <vt:lpstr>O-2. Missing one cluster in Axiom data</vt:lpstr>
      <vt:lpstr>O-3. Missing one cluster in Axiom data</vt:lpstr>
      <vt:lpstr>PowerPoint Presentation</vt:lpstr>
      <vt:lpstr>PowerPoint Presentation</vt:lpstr>
      <vt:lpstr>Q. Inability to easily identify common null alleles in Axiom data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20K &lt;&gt; 480K compatibility research cluster difference examples</dc:title>
  <dc:creator>Nicholas Howard</dc:creator>
  <cp:lastModifiedBy>Nick Howard</cp:lastModifiedBy>
  <cp:revision>213</cp:revision>
  <dcterms:created xsi:type="dcterms:W3CDTF">2018-11-15T11:09:12Z</dcterms:created>
  <dcterms:modified xsi:type="dcterms:W3CDTF">2021-01-13T15:41:33Z</dcterms:modified>
</cp:coreProperties>
</file>