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p:scale>
          <a:sx n="400" d="100"/>
          <a:sy n="400" d="100"/>
        </p:scale>
        <p:origin x="-36" y="-49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1461649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2623257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364413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2263701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290201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1131645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595152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1012795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3850576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1967341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9A11389-EEB7-4C1A-84D7-C2ECF99C8C08}" type="datetimeFigureOut">
              <a:rPr kumimoji="1" lang="ja-JP" altLang="en-US" smtClean="0"/>
              <a:t>2021/4/23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1804375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A11389-EEB7-4C1A-84D7-C2ECF99C8C08}" type="datetimeFigureOut">
              <a:rPr kumimoji="1" lang="ja-JP" altLang="en-US" smtClean="0"/>
              <a:t>2021/4/23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852DBC-1F1C-471B-A075-92699577EE95}" type="slidenum">
              <a:rPr kumimoji="1" lang="ja-JP" altLang="en-US" smtClean="0"/>
              <a:t>‹#›</a:t>
            </a:fld>
            <a:endParaRPr kumimoji="1" lang="ja-JP" altLang="en-US"/>
          </a:p>
        </p:txBody>
      </p:sp>
    </p:spTree>
    <p:extLst>
      <p:ext uri="{BB962C8B-B14F-4D97-AF65-F5344CB8AC3E}">
        <p14:creationId xmlns:p14="http://schemas.microsoft.com/office/powerpoint/2010/main" val="37415368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5B6F381-0263-4284-8AB4-A4FBE35516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8105" y="2559822"/>
            <a:ext cx="2167882" cy="1625912"/>
          </a:xfrm>
          <a:prstGeom prst="rect">
            <a:avLst/>
          </a:prstGeom>
        </p:spPr>
      </p:pic>
      <p:pic>
        <p:nvPicPr>
          <p:cNvPr id="7" name="図 6">
            <a:extLst>
              <a:ext uri="{FF2B5EF4-FFF2-40B4-BE49-F238E27FC236}">
                <a16:creationId xmlns:a16="http://schemas.microsoft.com/office/drawing/2014/main" id="{B9851636-D79B-4FBD-B453-1CF4FEE2D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9459" y="2514241"/>
            <a:ext cx="2566987" cy="1711324"/>
          </a:xfrm>
          <a:prstGeom prst="rect">
            <a:avLst/>
          </a:prstGeom>
        </p:spPr>
      </p:pic>
      <p:pic>
        <p:nvPicPr>
          <p:cNvPr id="9" name="図 8">
            <a:extLst>
              <a:ext uri="{FF2B5EF4-FFF2-40B4-BE49-F238E27FC236}">
                <a16:creationId xmlns:a16="http://schemas.microsoft.com/office/drawing/2014/main" id="{D5F283EF-1881-4DB6-9F51-C29D2D74F9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0903" y="2514241"/>
            <a:ext cx="2566987" cy="1711324"/>
          </a:xfrm>
          <a:prstGeom prst="rect">
            <a:avLst/>
          </a:prstGeom>
        </p:spPr>
      </p:pic>
      <p:sp>
        <p:nvSpPr>
          <p:cNvPr id="10" name="正方形/長方形 9">
            <a:extLst>
              <a:ext uri="{FF2B5EF4-FFF2-40B4-BE49-F238E27FC236}">
                <a16:creationId xmlns:a16="http://schemas.microsoft.com/office/drawing/2014/main" id="{1E60C069-3E0E-489D-B07A-0445E2D7C6D8}"/>
              </a:ext>
            </a:extLst>
          </p:cNvPr>
          <p:cNvSpPr/>
          <p:nvPr/>
        </p:nvSpPr>
        <p:spPr>
          <a:xfrm>
            <a:off x="7262347" y="2514241"/>
            <a:ext cx="2566800" cy="1710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D69414E4-01A2-4804-A7D3-40079A05B6D4}"/>
              </a:ext>
            </a:extLst>
          </p:cNvPr>
          <p:cNvSpPr/>
          <p:nvPr/>
        </p:nvSpPr>
        <p:spPr>
          <a:xfrm>
            <a:off x="7262347" y="2514241"/>
            <a:ext cx="2566800" cy="1710000"/>
          </a:xfrm>
          <a:prstGeom prst="rect">
            <a:avLst/>
          </a:prstGeom>
          <a:blipFill dpi="0" rotWithShape="1">
            <a:blip r:embed="rId4">
              <a:alphaModFix amt="6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3C4DD063-4D5E-43B5-963D-F2F894AB4602}"/>
              </a:ext>
            </a:extLst>
          </p:cNvPr>
          <p:cNvSpPr txBox="1"/>
          <p:nvPr/>
        </p:nvSpPr>
        <p:spPr>
          <a:xfrm rot="19200000">
            <a:off x="656605" y="2270167"/>
            <a:ext cx="452047"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 latifolia</a:t>
            </a:r>
            <a:endParaRPr kumimoji="1" lang="ja-JP" altLang="en-US"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6" name="テキスト ボックス 15">
            <a:extLst>
              <a:ext uri="{FF2B5EF4-FFF2-40B4-BE49-F238E27FC236}">
                <a16:creationId xmlns:a16="http://schemas.microsoft.com/office/drawing/2014/main" id="{CE6B359E-FCA7-41E2-9998-E0D6766BE881}"/>
              </a:ext>
            </a:extLst>
          </p:cNvPr>
          <p:cNvSpPr txBox="1"/>
          <p:nvPr/>
        </p:nvSpPr>
        <p:spPr>
          <a:xfrm rot="19200000">
            <a:off x="980890" y="2231012"/>
            <a:ext cx="573875"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 capitulata</a:t>
            </a:r>
            <a:endParaRPr kumimoji="1" lang="ja-JP" altLang="en-US" sz="1800" b="0" i="1" u="none" strike="noStrike" kern="0" cap="none" spc="0" normalizeH="0" baseline="0" noProof="0" dirty="0">
              <a:ln>
                <a:noFill/>
              </a:ln>
              <a:solidFill>
                <a:prstClr val="black"/>
              </a:solidFill>
              <a:effectLst/>
              <a:uLnTx/>
              <a:uFillTx/>
              <a:latin typeface="游ゴシック" panose="020F0502020204030204"/>
            </a:endParaRPr>
          </a:p>
        </p:txBody>
      </p:sp>
      <p:sp>
        <p:nvSpPr>
          <p:cNvPr id="17" name="テキスト ボックス 16">
            <a:extLst>
              <a:ext uri="{FF2B5EF4-FFF2-40B4-BE49-F238E27FC236}">
                <a16:creationId xmlns:a16="http://schemas.microsoft.com/office/drawing/2014/main" id="{B71E899F-3A34-4BC1-BAA3-11B77B1949A1}"/>
              </a:ext>
            </a:extLst>
          </p:cNvPr>
          <p:cNvSpPr txBox="1"/>
          <p:nvPr/>
        </p:nvSpPr>
        <p:spPr>
          <a:xfrm>
            <a:off x="93679" y="2308718"/>
            <a:ext cx="367408"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0" u="none" strike="noStrike" kern="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kDa</a:t>
            </a:r>
            <a:endParaRPr kumimoji="1" lang="ja-JP" altLang="en-US" sz="8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0A36C07C-1482-440F-9A94-02941C141936}"/>
              </a:ext>
            </a:extLst>
          </p:cNvPr>
          <p:cNvSpPr txBox="1"/>
          <p:nvPr/>
        </p:nvSpPr>
        <p:spPr>
          <a:xfrm>
            <a:off x="98105" y="1962673"/>
            <a:ext cx="361950" cy="246221"/>
          </a:xfrm>
          <a:prstGeom prst="rect">
            <a:avLst/>
          </a:prstGeom>
          <a:noFill/>
        </p:spPr>
        <p:txBody>
          <a:bodyPr wrap="square">
            <a:spAutoFit/>
          </a:bodyPr>
          <a:lstStyle/>
          <a:p>
            <a:r>
              <a:rPr kumimoji="1" lang="en-US" altLang="ja-JP" sz="1000" dirty="0">
                <a:latin typeface="Arial" panose="020B0604020202020204" pitchFamily="34" charset="0"/>
                <a:cs typeface="Arial" panose="020B0604020202020204" pitchFamily="34" charset="0"/>
              </a:rPr>
              <a:t>(a) </a:t>
            </a:r>
            <a:endParaRPr lang="ja-JP" altLang="en-US" sz="1000" dirty="0"/>
          </a:p>
        </p:txBody>
      </p:sp>
      <p:sp>
        <p:nvSpPr>
          <p:cNvPr id="19" name="テキスト ボックス 18">
            <a:extLst>
              <a:ext uri="{FF2B5EF4-FFF2-40B4-BE49-F238E27FC236}">
                <a16:creationId xmlns:a16="http://schemas.microsoft.com/office/drawing/2014/main" id="{7DFD809D-EB42-4A94-82C5-C5423AA8868D}"/>
              </a:ext>
            </a:extLst>
          </p:cNvPr>
          <p:cNvSpPr txBox="1"/>
          <p:nvPr/>
        </p:nvSpPr>
        <p:spPr>
          <a:xfrm rot="19200000">
            <a:off x="392261" y="2312928"/>
            <a:ext cx="318998"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Marker</a:t>
            </a:r>
            <a:endParaRPr kumimoji="1" lang="ja-JP" altLang="en-US" sz="800" b="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5B4387F6-A7FC-4D3E-A9DE-AF214AC4CCE4}"/>
              </a:ext>
            </a:extLst>
          </p:cNvPr>
          <p:cNvSpPr txBox="1"/>
          <p:nvPr/>
        </p:nvSpPr>
        <p:spPr>
          <a:xfrm>
            <a:off x="244739" y="3414837"/>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20</a:t>
            </a:r>
            <a:endParaRPr kumimoji="1" lang="ja-JP" altLang="en-US"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2FD45586-0F35-49F1-8891-16378806E055}"/>
              </a:ext>
            </a:extLst>
          </p:cNvPr>
          <p:cNvSpPr txBox="1"/>
          <p:nvPr/>
        </p:nvSpPr>
        <p:spPr>
          <a:xfrm>
            <a:off x="244739" y="3307278"/>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25</a:t>
            </a:r>
            <a:endParaRPr kumimoji="1" lang="ja-JP" altLang="en-US"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6" name="テキスト ボックス 35">
            <a:extLst>
              <a:ext uri="{FF2B5EF4-FFF2-40B4-BE49-F238E27FC236}">
                <a16:creationId xmlns:a16="http://schemas.microsoft.com/office/drawing/2014/main" id="{D23A6502-053B-4BB9-98DF-BCDFECAD405F}"/>
              </a:ext>
            </a:extLst>
          </p:cNvPr>
          <p:cNvSpPr txBox="1"/>
          <p:nvPr/>
        </p:nvSpPr>
        <p:spPr>
          <a:xfrm>
            <a:off x="244739" y="3588307"/>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15</a:t>
            </a:r>
            <a:endParaRPr kumimoji="1" lang="ja-JP" altLang="en-US"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7" name="テキスト ボックス 36">
            <a:extLst>
              <a:ext uri="{FF2B5EF4-FFF2-40B4-BE49-F238E27FC236}">
                <a16:creationId xmlns:a16="http://schemas.microsoft.com/office/drawing/2014/main" id="{1B617DF1-C2DA-404C-ACC6-004C22FDB91C}"/>
              </a:ext>
            </a:extLst>
          </p:cNvPr>
          <p:cNvSpPr txBox="1"/>
          <p:nvPr/>
        </p:nvSpPr>
        <p:spPr>
          <a:xfrm>
            <a:off x="244739" y="3823784"/>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10</a:t>
            </a:r>
            <a:endParaRPr kumimoji="1" lang="ja-JP" altLang="en-US"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8" name="テキスト ボックス 37">
            <a:extLst>
              <a:ext uri="{FF2B5EF4-FFF2-40B4-BE49-F238E27FC236}">
                <a16:creationId xmlns:a16="http://schemas.microsoft.com/office/drawing/2014/main" id="{872E8C5B-F6BC-45F6-A867-37C101ED5D77}"/>
              </a:ext>
            </a:extLst>
          </p:cNvPr>
          <p:cNvSpPr txBox="1"/>
          <p:nvPr/>
        </p:nvSpPr>
        <p:spPr>
          <a:xfrm>
            <a:off x="244739" y="3124310"/>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37</a:t>
            </a:r>
            <a:endParaRPr kumimoji="1" lang="ja-JP" altLang="en-US"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9" name="テキスト ボックス 38">
            <a:extLst>
              <a:ext uri="{FF2B5EF4-FFF2-40B4-BE49-F238E27FC236}">
                <a16:creationId xmlns:a16="http://schemas.microsoft.com/office/drawing/2014/main" id="{4AE7F110-19BC-4B44-8BF5-B644F7908218}"/>
              </a:ext>
            </a:extLst>
          </p:cNvPr>
          <p:cNvSpPr txBox="1"/>
          <p:nvPr/>
        </p:nvSpPr>
        <p:spPr>
          <a:xfrm>
            <a:off x="244739" y="3016648"/>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50</a:t>
            </a:r>
            <a:endParaRPr kumimoji="1" lang="ja-JP" altLang="en-US"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0" name="テキスト ボックス 39">
            <a:extLst>
              <a:ext uri="{FF2B5EF4-FFF2-40B4-BE49-F238E27FC236}">
                <a16:creationId xmlns:a16="http://schemas.microsoft.com/office/drawing/2014/main" id="{EACBA9EC-2DE6-4CF5-B071-101B3D58C95B}"/>
              </a:ext>
            </a:extLst>
          </p:cNvPr>
          <p:cNvSpPr txBox="1"/>
          <p:nvPr/>
        </p:nvSpPr>
        <p:spPr>
          <a:xfrm>
            <a:off x="244739" y="2931211"/>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75</a:t>
            </a:r>
            <a:endParaRPr kumimoji="1" lang="ja-JP" altLang="en-US"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1" name="テキスト ボックス 40">
            <a:extLst>
              <a:ext uri="{FF2B5EF4-FFF2-40B4-BE49-F238E27FC236}">
                <a16:creationId xmlns:a16="http://schemas.microsoft.com/office/drawing/2014/main" id="{DC3FA0B4-8C9B-4775-B7C6-D05AA3158057}"/>
              </a:ext>
            </a:extLst>
          </p:cNvPr>
          <p:cNvSpPr txBox="1"/>
          <p:nvPr/>
        </p:nvSpPr>
        <p:spPr>
          <a:xfrm>
            <a:off x="215885" y="2869961"/>
            <a:ext cx="105798"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100</a:t>
            </a:r>
            <a:endParaRPr kumimoji="1" lang="ja-JP" altLang="en-US"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A49B6B08-956A-4671-B977-4A438085B6F0}"/>
              </a:ext>
            </a:extLst>
          </p:cNvPr>
          <p:cNvSpPr txBox="1"/>
          <p:nvPr/>
        </p:nvSpPr>
        <p:spPr>
          <a:xfrm>
            <a:off x="215885" y="2816207"/>
            <a:ext cx="105798"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150</a:t>
            </a:r>
            <a:endParaRPr kumimoji="1" lang="ja-JP" altLang="en-US"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8D9849B8-9145-4046-96AA-FA10EB868F1D}"/>
              </a:ext>
            </a:extLst>
          </p:cNvPr>
          <p:cNvSpPr txBox="1"/>
          <p:nvPr/>
        </p:nvSpPr>
        <p:spPr>
          <a:xfrm>
            <a:off x="215885" y="2767140"/>
            <a:ext cx="105798"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250</a:t>
            </a:r>
            <a:endParaRPr kumimoji="1" lang="ja-JP" altLang="en-US" sz="5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4" name="テキスト ボックス 43">
            <a:extLst>
              <a:ext uri="{FF2B5EF4-FFF2-40B4-BE49-F238E27FC236}">
                <a16:creationId xmlns:a16="http://schemas.microsoft.com/office/drawing/2014/main" id="{D8E917C5-D89E-4434-8367-03543D7BEA46}"/>
              </a:ext>
            </a:extLst>
          </p:cNvPr>
          <p:cNvSpPr txBox="1"/>
          <p:nvPr/>
        </p:nvSpPr>
        <p:spPr>
          <a:xfrm>
            <a:off x="2342356" y="3433890"/>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20</a:t>
            </a:r>
            <a:endParaRPr kumimoji="1" lang="ja-JP" alt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45" name="テキスト ボックス 44">
            <a:extLst>
              <a:ext uri="{FF2B5EF4-FFF2-40B4-BE49-F238E27FC236}">
                <a16:creationId xmlns:a16="http://schemas.microsoft.com/office/drawing/2014/main" id="{BCBCD8F3-ACD7-40A4-BE21-F6F1E09AC1A1}"/>
              </a:ext>
            </a:extLst>
          </p:cNvPr>
          <p:cNvSpPr txBox="1"/>
          <p:nvPr/>
        </p:nvSpPr>
        <p:spPr>
          <a:xfrm>
            <a:off x="2342356" y="3326331"/>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25</a:t>
            </a:r>
            <a:endParaRPr kumimoji="1" lang="ja-JP" alt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46" name="テキスト ボックス 45">
            <a:extLst>
              <a:ext uri="{FF2B5EF4-FFF2-40B4-BE49-F238E27FC236}">
                <a16:creationId xmlns:a16="http://schemas.microsoft.com/office/drawing/2014/main" id="{3C584C9E-DBA5-41F8-AECA-47E9D3EC2A33}"/>
              </a:ext>
            </a:extLst>
          </p:cNvPr>
          <p:cNvSpPr txBox="1"/>
          <p:nvPr/>
        </p:nvSpPr>
        <p:spPr>
          <a:xfrm>
            <a:off x="2342356" y="3560790"/>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15</a:t>
            </a:r>
            <a:endParaRPr kumimoji="1" lang="ja-JP" alt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5E829579-6ADC-4BA2-A48A-D6A04E8F348A}"/>
              </a:ext>
            </a:extLst>
          </p:cNvPr>
          <p:cNvSpPr txBox="1"/>
          <p:nvPr/>
        </p:nvSpPr>
        <p:spPr>
          <a:xfrm>
            <a:off x="2342356" y="3823784"/>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10</a:t>
            </a:r>
            <a:endParaRPr kumimoji="1" lang="ja-JP" alt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C99EDF6B-14B4-4DAB-8F29-CDD6A44051BA}"/>
              </a:ext>
            </a:extLst>
          </p:cNvPr>
          <p:cNvSpPr txBox="1"/>
          <p:nvPr/>
        </p:nvSpPr>
        <p:spPr>
          <a:xfrm>
            <a:off x="2342356" y="3156057"/>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37</a:t>
            </a:r>
            <a:endParaRPr kumimoji="1" lang="ja-JP" alt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49" name="テキスト ボックス 48">
            <a:extLst>
              <a:ext uri="{FF2B5EF4-FFF2-40B4-BE49-F238E27FC236}">
                <a16:creationId xmlns:a16="http://schemas.microsoft.com/office/drawing/2014/main" id="{730C3143-AF85-4092-92C7-279DCB57223C}"/>
              </a:ext>
            </a:extLst>
          </p:cNvPr>
          <p:cNvSpPr txBox="1"/>
          <p:nvPr/>
        </p:nvSpPr>
        <p:spPr>
          <a:xfrm>
            <a:off x="2342356" y="3056865"/>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50</a:t>
            </a:r>
            <a:endParaRPr kumimoji="1" lang="ja-JP" alt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50" name="テキスト ボックス 49">
            <a:extLst>
              <a:ext uri="{FF2B5EF4-FFF2-40B4-BE49-F238E27FC236}">
                <a16:creationId xmlns:a16="http://schemas.microsoft.com/office/drawing/2014/main" id="{E8A2E166-6225-4F55-801C-50716CD2461D}"/>
              </a:ext>
            </a:extLst>
          </p:cNvPr>
          <p:cNvSpPr txBox="1"/>
          <p:nvPr/>
        </p:nvSpPr>
        <p:spPr>
          <a:xfrm>
            <a:off x="2342356" y="2948147"/>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75</a:t>
            </a:r>
            <a:endParaRPr kumimoji="1" lang="ja-JP" alt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0ED36FFC-4572-41B4-BA98-CF7C362EBB87}"/>
              </a:ext>
            </a:extLst>
          </p:cNvPr>
          <p:cNvSpPr txBox="1"/>
          <p:nvPr/>
        </p:nvSpPr>
        <p:spPr>
          <a:xfrm>
            <a:off x="2313502" y="2886897"/>
            <a:ext cx="105798"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100</a:t>
            </a:r>
            <a:endParaRPr kumimoji="1" lang="ja-JP" alt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52" name="テキスト ボックス 51">
            <a:extLst>
              <a:ext uri="{FF2B5EF4-FFF2-40B4-BE49-F238E27FC236}">
                <a16:creationId xmlns:a16="http://schemas.microsoft.com/office/drawing/2014/main" id="{0EDC996E-2994-4922-8DDD-7FAD7DFBC0EB}"/>
              </a:ext>
            </a:extLst>
          </p:cNvPr>
          <p:cNvSpPr txBox="1"/>
          <p:nvPr/>
        </p:nvSpPr>
        <p:spPr>
          <a:xfrm>
            <a:off x="2313502" y="2831026"/>
            <a:ext cx="105798"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150</a:t>
            </a:r>
            <a:endParaRPr kumimoji="1" lang="ja-JP" alt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53" name="テキスト ボックス 52">
            <a:extLst>
              <a:ext uri="{FF2B5EF4-FFF2-40B4-BE49-F238E27FC236}">
                <a16:creationId xmlns:a16="http://schemas.microsoft.com/office/drawing/2014/main" id="{7E29C254-B266-415E-8FF9-BBC9EB43FD7F}"/>
              </a:ext>
            </a:extLst>
          </p:cNvPr>
          <p:cNvSpPr txBox="1"/>
          <p:nvPr/>
        </p:nvSpPr>
        <p:spPr>
          <a:xfrm>
            <a:off x="2313502" y="2777725"/>
            <a:ext cx="105798"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250</a:t>
            </a:r>
            <a:endParaRPr kumimoji="1" lang="ja-JP" altLang="en-US" sz="5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54" name="テキスト ボックス 53">
            <a:extLst>
              <a:ext uri="{FF2B5EF4-FFF2-40B4-BE49-F238E27FC236}">
                <a16:creationId xmlns:a16="http://schemas.microsoft.com/office/drawing/2014/main" id="{E319B161-09FC-4038-BBB1-0DD6AA60AF1B}"/>
              </a:ext>
            </a:extLst>
          </p:cNvPr>
          <p:cNvSpPr txBox="1"/>
          <p:nvPr/>
        </p:nvSpPr>
        <p:spPr>
          <a:xfrm>
            <a:off x="7557232" y="3433890"/>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20</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59B78A2C-8347-4D44-A08D-BD0F53588735}"/>
              </a:ext>
            </a:extLst>
          </p:cNvPr>
          <p:cNvSpPr txBox="1"/>
          <p:nvPr/>
        </p:nvSpPr>
        <p:spPr>
          <a:xfrm>
            <a:off x="7557232" y="3326331"/>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25</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A0208BEC-03EC-47F9-BCE5-D31EA295109B}"/>
              </a:ext>
            </a:extLst>
          </p:cNvPr>
          <p:cNvSpPr txBox="1"/>
          <p:nvPr/>
        </p:nvSpPr>
        <p:spPr>
          <a:xfrm>
            <a:off x="7557232" y="3560790"/>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15</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57" name="テキスト ボックス 56">
            <a:extLst>
              <a:ext uri="{FF2B5EF4-FFF2-40B4-BE49-F238E27FC236}">
                <a16:creationId xmlns:a16="http://schemas.microsoft.com/office/drawing/2014/main" id="{125F7CE7-A1F3-4A26-9FC2-92D8FA95AD55}"/>
              </a:ext>
            </a:extLst>
          </p:cNvPr>
          <p:cNvSpPr txBox="1"/>
          <p:nvPr/>
        </p:nvSpPr>
        <p:spPr>
          <a:xfrm>
            <a:off x="7557232" y="3823784"/>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10</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58" name="テキスト ボックス 57">
            <a:extLst>
              <a:ext uri="{FF2B5EF4-FFF2-40B4-BE49-F238E27FC236}">
                <a16:creationId xmlns:a16="http://schemas.microsoft.com/office/drawing/2014/main" id="{2E91E53D-59CE-4AFD-89B5-732EE72878E7}"/>
              </a:ext>
            </a:extLst>
          </p:cNvPr>
          <p:cNvSpPr txBox="1"/>
          <p:nvPr/>
        </p:nvSpPr>
        <p:spPr>
          <a:xfrm>
            <a:off x="7557232" y="3156057"/>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37</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59" name="テキスト ボックス 58">
            <a:extLst>
              <a:ext uri="{FF2B5EF4-FFF2-40B4-BE49-F238E27FC236}">
                <a16:creationId xmlns:a16="http://schemas.microsoft.com/office/drawing/2014/main" id="{86B0A527-76F4-4F82-ADF5-9BDCFE465644}"/>
              </a:ext>
            </a:extLst>
          </p:cNvPr>
          <p:cNvSpPr txBox="1"/>
          <p:nvPr/>
        </p:nvSpPr>
        <p:spPr>
          <a:xfrm>
            <a:off x="7557232" y="3056865"/>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50</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60" name="テキスト ボックス 59">
            <a:extLst>
              <a:ext uri="{FF2B5EF4-FFF2-40B4-BE49-F238E27FC236}">
                <a16:creationId xmlns:a16="http://schemas.microsoft.com/office/drawing/2014/main" id="{EDCEE53C-5307-4CB5-8285-8F5ED5B4C83F}"/>
              </a:ext>
            </a:extLst>
          </p:cNvPr>
          <p:cNvSpPr txBox="1"/>
          <p:nvPr/>
        </p:nvSpPr>
        <p:spPr>
          <a:xfrm>
            <a:off x="7557232" y="2948147"/>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75</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61" name="テキスト ボックス 60">
            <a:extLst>
              <a:ext uri="{FF2B5EF4-FFF2-40B4-BE49-F238E27FC236}">
                <a16:creationId xmlns:a16="http://schemas.microsoft.com/office/drawing/2014/main" id="{981C8C5B-75DF-4132-A310-EC378B4B7F09}"/>
              </a:ext>
            </a:extLst>
          </p:cNvPr>
          <p:cNvSpPr txBox="1"/>
          <p:nvPr/>
        </p:nvSpPr>
        <p:spPr>
          <a:xfrm>
            <a:off x="7528378" y="2886897"/>
            <a:ext cx="105798"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100</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62" name="テキスト ボックス 61">
            <a:extLst>
              <a:ext uri="{FF2B5EF4-FFF2-40B4-BE49-F238E27FC236}">
                <a16:creationId xmlns:a16="http://schemas.microsoft.com/office/drawing/2014/main" id="{5F7619D1-FB8A-4F77-B266-232B9FC37CC1}"/>
              </a:ext>
            </a:extLst>
          </p:cNvPr>
          <p:cNvSpPr txBox="1"/>
          <p:nvPr/>
        </p:nvSpPr>
        <p:spPr>
          <a:xfrm>
            <a:off x="7528378" y="2831026"/>
            <a:ext cx="105798"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150</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63" name="テキスト ボックス 62">
            <a:extLst>
              <a:ext uri="{FF2B5EF4-FFF2-40B4-BE49-F238E27FC236}">
                <a16:creationId xmlns:a16="http://schemas.microsoft.com/office/drawing/2014/main" id="{B8E96A6E-09CB-4586-A1F3-63AD63445C89}"/>
              </a:ext>
            </a:extLst>
          </p:cNvPr>
          <p:cNvSpPr txBox="1"/>
          <p:nvPr/>
        </p:nvSpPr>
        <p:spPr>
          <a:xfrm>
            <a:off x="7528378" y="2777725"/>
            <a:ext cx="105798"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250</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64" name="テキスト ボックス 63">
            <a:extLst>
              <a:ext uri="{FF2B5EF4-FFF2-40B4-BE49-F238E27FC236}">
                <a16:creationId xmlns:a16="http://schemas.microsoft.com/office/drawing/2014/main" id="{78E590A9-9F9E-4EB9-B3A4-50CACC306FC8}"/>
              </a:ext>
            </a:extLst>
          </p:cNvPr>
          <p:cNvSpPr txBox="1"/>
          <p:nvPr/>
        </p:nvSpPr>
        <p:spPr>
          <a:xfrm>
            <a:off x="4984369" y="3426821"/>
            <a:ext cx="70532" cy="76944"/>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500" b="0" i="0" u="none" strike="noStrike" kern="0" cap="none" spc="0" normalizeH="0" baseline="0" noProof="0" dirty="0">
                <a:ln>
                  <a:noFill/>
                </a:ln>
                <a:effectLst/>
                <a:uLnTx/>
                <a:uFillTx/>
                <a:latin typeface="Arial" panose="020B0604020202020204" pitchFamily="34" charset="0"/>
                <a:cs typeface="Arial" panose="020B0604020202020204" pitchFamily="34" charset="0"/>
              </a:rPr>
              <a:t>20</a:t>
            </a:r>
            <a:endParaRPr kumimoji="1" lang="ja-JP" altLang="en-US" sz="500" b="0" i="0"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66" name="テキスト ボックス 65">
            <a:extLst>
              <a:ext uri="{FF2B5EF4-FFF2-40B4-BE49-F238E27FC236}">
                <a16:creationId xmlns:a16="http://schemas.microsoft.com/office/drawing/2014/main" id="{6FA41E1C-8221-4C01-AC0F-35F5F93A83D5}"/>
              </a:ext>
            </a:extLst>
          </p:cNvPr>
          <p:cNvSpPr txBox="1"/>
          <p:nvPr/>
        </p:nvSpPr>
        <p:spPr>
          <a:xfrm rot="19200000">
            <a:off x="2866464" y="2270167"/>
            <a:ext cx="452047"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 latifolia</a:t>
            </a:r>
            <a:endParaRPr kumimoji="1" lang="ja-JP" altLang="en-US"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7" name="テキスト ボックス 66">
            <a:extLst>
              <a:ext uri="{FF2B5EF4-FFF2-40B4-BE49-F238E27FC236}">
                <a16:creationId xmlns:a16="http://schemas.microsoft.com/office/drawing/2014/main" id="{EA5B9A75-ACF4-4DD5-9420-467E5C11F52E}"/>
              </a:ext>
            </a:extLst>
          </p:cNvPr>
          <p:cNvSpPr txBox="1"/>
          <p:nvPr/>
        </p:nvSpPr>
        <p:spPr>
          <a:xfrm rot="19200000">
            <a:off x="3190749" y="2231012"/>
            <a:ext cx="573875"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 capitulata</a:t>
            </a:r>
            <a:endParaRPr kumimoji="1" lang="ja-JP" altLang="en-US" sz="1800" b="0" i="1" u="none" strike="noStrike" kern="0" cap="none" spc="0" normalizeH="0" baseline="0" noProof="0" dirty="0">
              <a:ln>
                <a:noFill/>
              </a:ln>
              <a:solidFill>
                <a:prstClr val="black"/>
              </a:solidFill>
              <a:effectLst/>
              <a:uLnTx/>
              <a:uFillTx/>
              <a:latin typeface="游ゴシック" panose="020F0502020204030204"/>
            </a:endParaRPr>
          </a:p>
        </p:txBody>
      </p:sp>
      <p:sp>
        <p:nvSpPr>
          <p:cNvPr id="68" name="テキスト ボックス 67">
            <a:extLst>
              <a:ext uri="{FF2B5EF4-FFF2-40B4-BE49-F238E27FC236}">
                <a16:creationId xmlns:a16="http://schemas.microsoft.com/office/drawing/2014/main" id="{B483A9F8-2AE4-467B-9FF7-EAED5DE8B4B1}"/>
              </a:ext>
            </a:extLst>
          </p:cNvPr>
          <p:cNvSpPr txBox="1"/>
          <p:nvPr/>
        </p:nvSpPr>
        <p:spPr>
          <a:xfrm>
            <a:off x="2185003" y="2308718"/>
            <a:ext cx="367408"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0" u="none" strike="noStrike" kern="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kDa</a:t>
            </a:r>
            <a:endParaRPr kumimoji="1" lang="ja-JP" altLang="en-US" sz="8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9" name="テキスト ボックス 68">
            <a:extLst>
              <a:ext uri="{FF2B5EF4-FFF2-40B4-BE49-F238E27FC236}">
                <a16:creationId xmlns:a16="http://schemas.microsoft.com/office/drawing/2014/main" id="{FCD04BE1-84D9-4696-84E5-39A580029022}"/>
              </a:ext>
            </a:extLst>
          </p:cNvPr>
          <p:cNvSpPr txBox="1"/>
          <p:nvPr/>
        </p:nvSpPr>
        <p:spPr>
          <a:xfrm>
            <a:off x="1960833" y="1962673"/>
            <a:ext cx="361950" cy="246221"/>
          </a:xfrm>
          <a:prstGeom prst="rect">
            <a:avLst/>
          </a:prstGeom>
          <a:noFill/>
        </p:spPr>
        <p:txBody>
          <a:bodyPr wrap="square">
            <a:spAutoFit/>
          </a:bodyPr>
          <a:lstStyle/>
          <a:p>
            <a:r>
              <a:rPr kumimoji="1" lang="en-US" altLang="ja-JP" sz="1000" dirty="0">
                <a:latin typeface="Arial" panose="020B0604020202020204" pitchFamily="34" charset="0"/>
                <a:cs typeface="Arial" panose="020B0604020202020204" pitchFamily="34" charset="0"/>
              </a:rPr>
              <a:t>(b) </a:t>
            </a:r>
            <a:endParaRPr lang="ja-JP" altLang="en-US" sz="1000" dirty="0"/>
          </a:p>
        </p:txBody>
      </p:sp>
      <p:sp>
        <p:nvSpPr>
          <p:cNvPr id="70" name="テキスト ボックス 69">
            <a:extLst>
              <a:ext uri="{FF2B5EF4-FFF2-40B4-BE49-F238E27FC236}">
                <a16:creationId xmlns:a16="http://schemas.microsoft.com/office/drawing/2014/main" id="{17DFAC99-4303-48CF-A0D5-B402ABDB2424}"/>
              </a:ext>
            </a:extLst>
          </p:cNvPr>
          <p:cNvSpPr txBox="1"/>
          <p:nvPr/>
        </p:nvSpPr>
        <p:spPr>
          <a:xfrm rot="19200000">
            <a:off x="2602120" y="2312928"/>
            <a:ext cx="318998"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Marker</a:t>
            </a:r>
            <a:endParaRPr kumimoji="1" lang="ja-JP" altLang="en-US" sz="800" b="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6" name="テキスト ボックス 75">
            <a:extLst>
              <a:ext uri="{FF2B5EF4-FFF2-40B4-BE49-F238E27FC236}">
                <a16:creationId xmlns:a16="http://schemas.microsoft.com/office/drawing/2014/main" id="{E3071CB9-9B6B-41C8-8829-8B9C7A777028}"/>
              </a:ext>
            </a:extLst>
          </p:cNvPr>
          <p:cNvSpPr txBox="1"/>
          <p:nvPr/>
        </p:nvSpPr>
        <p:spPr>
          <a:xfrm rot="19200000">
            <a:off x="5487909" y="2270167"/>
            <a:ext cx="452047"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 latifolia</a:t>
            </a:r>
            <a:endParaRPr kumimoji="1" lang="ja-JP" altLang="en-US"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7" name="テキスト ボックス 76">
            <a:extLst>
              <a:ext uri="{FF2B5EF4-FFF2-40B4-BE49-F238E27FC236}">
                <a16:creationId xmlns:a16="http://schemas.microsoft.com/office/drawing/2014/main" id="{64382530-0AB8-46E6-8F3D-B3AB14A84814}"/>
              </a:ext>
            </a:extLst>
          </p:cNvPr>
          <p:cNvSpPr txBox="1"/>
          <p:nvPr/>
        </p:nvSpPr>
        <p:spPr>
          <a:xfrm rot="19200000">
            <a:off x="5812194" y="2231012"/>
            <a:ext cx="573875"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 capitulata</a:t>
            </a:r>
            <a:endParaRPr kumimoji="1" lang="ja-JP" altLang="en-US" sz="1800" b="0" i="1" u="none" strike="noStrike" kern="0" cap="none" spc="0" normalizeH="0" baseline="0" noProof="0" dirty="0">
              <a:ln>
                <a:noFill/>
              </a:ln>
              <a:solidFill>
                <a:prstClr val="black"/>
              </a:solidFill>
              <a:effectLst/>
              <a:uLnTx/>
              <a:uFillTx/>
              <a:latin typeface="游ゴシック" panose="020F0502020204030204"/>
            </a:endParaRPr>
          </a:p>
        </p:txBody>
      </p:sp>
      <p:sp>
        <p:nvSpPr>
          <p:cNvPr id="78" name="テキスト ボックス 77">
            <a:extLst>
              <a:ext uri="{FF2B5EF4-FFF2-40B4-BE49-F238E27FC236}">
                <a16:creationId xmlns:a16="http://schemas.microsoft.com/office/drawing/2014/main" id="{AFCB9834-F0E0-4799-905D-65E817AAEB1B}"/>
              </a:ext>
            </a:extLst>
          </p:cNvPr>
          <p:cNvSpPr txBox="1"/>
          <p:nvPr/>
        </p:nvSpPr>
        <p:spPr>
          <a:xfrm>
            <a:off x="4827619" y="2308718"/>
            <a:ext cx="367408"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0" u="none" strike="noStrike" kern="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kDa</a:t>
            </a:r>
            <a:endParaRPr kumimoji="1" lang="ja-JP" altLang="en-US" sz="8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9" name="テキスト ボックス 78">
            <a:extLst>
              <a:ext uri="{FF2B5EF4-FFF2-40B4-BE49-F238E27FC236}">
                <a16:creationId xmlns:a16="http://schemas.microsoft.com/office/drawing/2014/main" id="{5F978117-C115-40FE-8C3C-C63E1DF057D0}"/>
              </a:ext>
            </a:extLst>
          </p:cNvPr>
          <p:cNvSpPr txBox="1"/>
          <p:nvPr/>
        </p:nvSpPr>
        <p:spPr>
          <a:xfrm>
            <a:off x="4556880" y="1962673"/>
            <a:ext cx="361950" cy="246221"/>
          </a:xfrm>
          <a:prstGeom prst="rect">
            <a:avLst/>
          </a:prstGeom>
          <a:noFill/>
        </p:spPr>
        <p:txBody>
          <a:bodyPr wrap="square">
            <a:spAutoFit/>
          </a:bodyPr>
          <a:lstStyle/>
          <a:p>
            <a:r>
              <a:rPr kumimoji="1" lang="en-US" altLang="ja-JP" sz="1000" dirty="0">
                <a:latin typeface="Arial" panose="020B0604020202020204" pitchFamily="34" charset="0"/>
                <a:cs typeface="Arial" panose="020B0604020202020204" pitchFamily="34" charset="0"/>
              </a:rPr>
              <a:t>(c) </a:t>
            </a:r>
            <a:endParaRPr lang="ja-JP" altLang="en-US" sz="1000" dirty="0"/>
          </a:p>
        </p:txBody>
      </p:sp>
      <p:sp>
        <p:nvSpPr>
          <p:cNvPr id="80" name="テキスト ボックス 79">
            <a:extLst>
              <a:ext uri="{FF2B5EF4-FFF2-40B4-BE49-F238E27FC236}">
                <a16:creationId xmlns:a16="http://schemas.microsoft.com/office/drawing/2014/main" id="{1C79E88E-B945-4B11-84F3-01264B1FE62D}"/>
              </a:ext>
            </a:extLst>
          </p:cNvPr>
          <p:cNvSpPr txBox="1"/>
          <p:nvPr/>
        </p:nvSpPr>
        <p:spPr>
          <a:xfrm rot="19200000">
            <a:off x="5223565" y="2312928"/>
            <a:ext cx="318998"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Marker</a:t>
            </a:r>
            <a:endParaRPr kumimoji="1" lang="ja-JP" altLang="en-US" sz="800" b="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1" name="テキスト ボックス 80">
            <a:extLst>
              <a:ext uri="{FF2B5EF4-FFF2-40B4-BE49-F238E27FC236}">
                <a16:creationId xmlns:a16="http://schemas.microsoft.com/office/drawing/2014/main" id="{A0C86939-4E6F-40CF-AEBF-04EBA2DAB808}"/>
              </a:ext>
            </a:extLst>
          </p:cNvPr>
          <p:cNvSpPr txBox="1"/>
          <p:nvPr/>
        </p:nvSpPr>
        <p:spPr>
          <a:xfrm rot="19200000">
            <a:off x="8109354" y="2270167"/>
            <a:ext cx="452047"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 latifolia</a:t>
            </a:r>
            <a:endParaRPr kumimoji="1" lang="ja-JP" altLang="en-US"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2" name="テキスト ボックス 81">
            <a:extLst>
              <a:ext uri="{FF2B5EF4-FFF2-40B4-BE49-F238E27FC236}">
                <a16:creationId xmlns:a16="http://schemas.microsoft.com/office/drawing/2014/main" id="{C8EFC996-3214-4E73-BD31-1E90F59052D5}"/>
              </a:ext>
            </a:extLst>
          </p:cNvPr>
          <p:cNvSpPr txBox="1"/>
          <p:nvPr/>
        </p:nvSpPr>
        <p:spPr>
          <a:xfrm rot="19200000">
            <a:off x="8433639" y="2231012"/>
            <a:ext cx="573875"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1"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 capitulata</a:t>
            </a:r>
            <a:endParaRPr kumimoji="1" lang="ja-JP" altLang="en-US" sz="1800" b="0" i="1" u="none" strike="noStrike" kern="0" cap="none" spc="0" normalizeH="0" baseline="0" noProof="0" dirty="0">
              <a:ln>
                <a:noFill/>
              </a:ln>
              <a:solidFill>
                <a:prstClr val="black"/>
              </a:solidFill>
              <a:effectLst/>
              <a:uLnTx/>
              <a:uFillTx/>
              <a:latin typeface="游ゴシック" panose="020F0502020204030204"/>
            </a:endParaRPr>
          </a:p>
        </p:txBody>
      </p:sp>
      <p:sp>
        <p:nvSpPr>
          <p:cNvPr id="83" name="テキスト ボックス 82">
            <a:extLst>
              <a:ext uri="{FF2B5EF4-FFF2-40B4-BE49-F238E27FC236}">
                <a16:creationId xmlns:a16="http://schemas.microsoft.com/office/drawing/2014/main" id="{E1B09843-8A12-44B6-B11A-737995C9D84F}"/>
              </a:ext>
            </a:extLst>
          </p:cNvPr>
          <p:cNvSpPr txBox="1"/>
          <p:nvPr/>
        </p:nvSpPr>
        <p:spPr>
          <a:xfrm>
            <a:off x="7415194" y="2308718"/>
            <a:ext cx="367408" cy="21544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0" u="none" strike="noStrike" kern="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kDa</a:t>
            </a:r>
            <a:endParaRPr kumimoji="1" lang="ja-JP" altLang="en-US" sz="8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4" name="テキスト ボックス 83">
            <a:extLst>
              <a:ext uri="{FF2B5EF4-FFF2-40B4-BE49-F238E27FC236}">
                <a16:creationId xmlns:a16="http://schemas.microsoft.com/office/drawing/2014/main" id="{D4AE9969-2C0C-4E1D-AD33-1A7E5B5DD0AA}"/>
              </a:ext>
            </a:extLst>
          </p:cNvPr>
          <p:cNvSpPr txBox="1"/>
          <p:nvPr/>
        </p:nvSpPr>
        <p:spPr>
          <a:xfrm>
            <a:off x="7199490" y="1962673"/>
            <a:ext cx="361950" cy="246221"/>
          </a:xfrm>
          <a:prstGeom prst="rect">
            <a:avLst/>
          </a:prstGeom>
          <a:noFill/>
        </p:spPr>
        <p:txBody>
          <a:bodyPr wrap="square">
            <a:spAutoFit/>
          </a:bodyPr>
          <a:lstStyle/>
          <a:p>
            <a:r>
              <a:rPr kumimoji="1" lang="en-US" altLang="ja-JP" sz="1000" dirty="0">
                <a:latin typeface="Arial" panose="020B0604020202020204" pitchFamily="34" charset="0"/>
                <a:cs typeface="Arial" panose="020B0604020202020204" pitchFamily="34" charset="0"/>
              </a:rPr>
              <a:t>(d) </a:t>
            </a:r>
            <a:endParaRPr lang="ja-JP" altLang="en-US" sz="1000" dirty="0"/>
          </a:p>
        </p:txBody>
      </p:sp>
      <p:sp>
        <p:nvSpPr>
          <p:cNvPr id="85" name="テキスト ボックス 84">
            <a:extLst>
              <a:ext uri="{FF2B5EF4-FFF2-40B4-BE49-F238E27FC236}">
                <a16:creationId xmlns:a16="http://schemas.microsoft.com/office/drawing/2014/main" id="{25F89957-7BB6-4EA9-932C-2A2A39778548}"/>
              </a:ext>
            </a:extLst>
          </p:cNvPr>
          <p:cNvSpPr txBox="1"/>
          <p:nvPr/>
        </p:nvSpPr>
        <p:spPr>
          <a:xfrm rot="19200000">
            <a:off x="7845010" y="2312928"/>
            <a:ext cx="318998"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Marker</a:t>
            </a:r>
            <a:endParaRPr kumimoji="1" lang="ja-JP" altLang="en-US" sz="800" b="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90" name="直線矢印コネクタ 89">
            <a:extLst>
              <a:ext uri="{FF2B5EF4-FFF2-40B4-BE49-F238E27FC236}">
                <a16:creationId xmlns:a16="http://schemas.microsoft.com/office/drawing/2014/main" id="{8FBD2462-8032-48A3-AC7F-DB80CC39F8AE}"/>
              </a:ext>
            </a:extLst>
          </p:cNvPr>
          <p:cNvCxnSpPr>
            <a:cxnSpLocks/>
          </p:cNvCxnSpPr>
          <p:nvPr/>
        </p:nvCxnSpPr>
        <p:spPr>
          <a:xfrm flipH="1" flipV="1">
            <a:off x="1229880" y="3661644"/>
            <a:ext cx="36000" cy="1"/>
          </a:xfrm>
          <a:prstGeom prst="straightConnector1">
            <a:avLst/>
          </a:prstGeom>
          <a:noFill/>
          <a:ln w="6350" cap="flat" cmpd="sng" algn="ctr">
            <a:solidFill>
              <a:sysClr val="windowText" lastClr="000000"/>
            </a:solidFill>
            <a:prstDash val="solid"/>
            <a:miter lim="800000"/>
            <a:tailEnd type="stealth"/>
          </a:ln>
          <a:effectLst/>
        </p:spPr>
      </p:cxnSp>
      <p:sp>
        <p:nvSpPr>
          <p:cNvPr id="91" name="正方形/長方形 90">
            <a:extLst>
              <a:ext uri="{FF2B5EF4-FFF2-40B4-BE49-F238E27FC236}">
                <a16:creationId xmlns:a16="http://schemas.microsoft.com/office/drawing/2014/main" id="{D006A49C-F5A9-44EC-92D5-486B42B7D9BC}"/>
              </a:ext>
            </a:extLst>
          </p:cNvPr>
          <p:cNvSpPr/>
          <p:nvPr/>
        </p:nvSpPr>
        <p:spPr>
          <a:xfrm>
            <a:off x="1316547" y="3582736"/>
            <a:ext cx="509755" cy="123111"/>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NAS13kDa</a:t>
            </a:r>
            <a:endParaRPr kumimoji="1" lang="ja-JP" altLang="en-US" sz="800" b="0" i="0" u="none" strike="noStrike" kern="0" cap="none" spc="0" normalizeH="0" baseline="0" noProof="0" dirty="0">
              <a:ln>
                <a:noFill/>
              </a:ln>
              <a:solidFill>
                <a:prstClr val="black"/>
              </a:solidFill>
              <a:effectLst/>
              <a:uLnTx/>
              <a:uFillTx/>
              <a:latin typeface="游ゴシック" panose="020F0502020204030204"/>
            </a:endParaRPr>
          </a:p>
        </p:txBody>
      </p:sp>
      <p:sp>
        <p:nvSpPr>
          <p:cNvPr id="92" name="正方形/長方形 91">
            <a:extLst>
              <a:ext uri="{FF2B5EF4-FFF2-40B4-BE49-F238E27FC236}">
                <a16:creationId xmlns:a16="http://schemas.microsoft.com/office/drawing/2014/main" id="{66C8ABE2-626A-44CE-84A5-4F183E390BF3}"/>
              </a:ext>
            </a:extLst>
          </p:cNvPr>
          <p:cNvSpPr/>
          <p:nvPr/>
        </p:nvSpPr>
        <p:spPr>
          <a:xfrm>
            <a:off x="1321308" y="3679471"/>
            <a:ext cx="509755" cy="123111"/>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NBS11kDa</a:t>
            </a:r>
            <a:endParaRPr kumimoji="1" lang="ja-JP" altLang="en-US" sz="800" b="0" i="0" u="none" strike="noStrike" kern="0" cap="none" spc="0" normalizeH="0" baseline="0" noProof="0" dirty="0">
              <a:ln>
                <a:noFill/>
              </a:ln>
              <a:solidFill>
                <a:prstClr val="black"/>
              </a:solidFill>
              <a:effectLst/>
              <a:uLnTx/>
              <a:uFillTx/>
              <a:latin typeface="游ゴシック" panose="020F0502020204030204"/>
            </a:endParaRPr>
          </a:p>
        </p:txBody>
      </p:sp>
      <p:cxnSp>
        <p:nvCxnSpPr>
          <p:cNvPr id="93" name="直線矢印コネクタ 92">
            <a:extLst>
              <a:ext uri="{FF2B5EF4-FFF2-40B4-BE49-F238E27FC236}">
                <a16:creationId xmlns:a16="http://schemas.microsoft.com/office/drawing/2014/main" id="{A3E84D08-14C5-40FF-8EF9-94750C1242FE}"/>
              </a:ext>
            </a:extLst>
          </p:cNvPr>
          <p:cNvCxnSpPr>
            <a:cxnSpLocks/>
          </p:cNvCxnSpPr>
          <p:nvPr/>
        </p:nvCxnSpPr>
        <p:spPr>
          <a:xfrm flipH="1" flipV="1">
            <a:off x="1229880" y="3742635"/>
            <a:ext cx="36000" cy="1"/>
          </a:xfrm>
          <a:prstGeom prst="straightConnector1">
            <a:avLst/>
          </a:prstGeom>
          <a:noFill/>
          <a:ln w="6350" cap="flat" cmpd="sng" algn="ctr">
            <a:solidFill>
              <a:sysClr val="windowText" lastClr="000000"/>
            </a:solidFill>
            <a:prstDash val="solid"/>
            <a:miter lim="800000"/>
            <a:tailEnd type="stealth"/>
          </a:ln>
          <a:effectLst/>
        </p:spPr>
      </p:cxnSp>
      <p:cxnSp>
        <p:nvCxnSpPr>
          <p:cNvPr id="99" name="直線矢印コネクタ 98">
            <a:extLst>
              <a:ext uri="{FF2B5EF4-FFF2-40B4-BE49-F238E27FC236}">
                <a16:creationId xmlns:a16="http://schemas.microsoft.com/office/drawing/2014/main" id="{956FCCE8-0A3C-4617-A80D-5D0BFA59543E}"/>
              </a:ext>
            </a:extLst>
          </p:cNvPr>
          <p:cNvCxnSpPr>
            <a:cxnSpLocks/>
          </p:cNvCxnSpPr>
          <p:nvPr/>
        </p:nvCxnSpPr>
        <p:spPr>
          <a:xfrm flipH="1" flipV="1">
            <a:off x="6060642" y="3670920"/>
            <a:ext cx="36000" cy="1"/>
          </a:xfrm>
          <a:prstGeom prst="straightConnector1">
            <a:avLst/>
          </a:prstGeom>
          <a:noFill/>
          <a:ln w="6350" cap="flat" cmpd="sng" algn="ctr">
            <a:solidFill>
              <a:sysClr val="windowText" lastClr="000000"/>
            </a:solidFill>
            <a:prstDash val="solid"/>
            <a:miter lim="800000"/>
            <a:tailEnd type="stealth"/>
          </a:ln>
          <a:effectLst/>
        </p:spPr>
      </p:cxnSp>
      <p:sp>
        <p:nvSpPr>
          <p:cNvPr id="100" name="正方形/長方形 99">
            <a:extLst>
              <a:ext uri="{FF2B5EF4-FFF2-40B4-BE49-F238E27FC236}">
                <a16:creationId xmlns:a16="http://schemas.microsoft.com/office/drawing/2014/main" id="{9A8E0A91-56E7-4FDF-8D54-9E91CE43FE3F}"/>
              </a:ext>
            </a:extLst>
          </p:cNvPr>
          <p:cNvSpPr/>
          <p:nvPr/>
        </p:nvSpPr>
        <p:spPr>
          <a:xfrm>
            <a:off x="6147309" y="3592012"/>
            <a:ext cx="509755" cy="123111"/>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NAS13kDa</a:t>
            </a:r>
            <a:endParaRPr kumimoji="1" lang="ja-JP" altLang="en-US" sz="800" b="0" i="0" u="none" strike="noStrike" kern="0" cap="none" spc="0" normalizeH="0" baseline="0" noProof="0" dirty="0">
              <a:ln>
                <a:noFill/>
              </a:ln>
              <a:solidFill>
                <a:prstClr val="black"/>
              </a:solidFill>
              <a:effectLst/>
              <a:uLnTx/>
              <a:uFillTx/>
              <a:latin typeface="游ゴシック" panose="020F0502020204030204"/>
            </a:endParaRPr>
          </a:p>
        </p:txBody>
      </p:sp>
      <p:sp>
        <p:nvSpPr>
          <p:cNvPr id="101" name="正方形/長方形 100">
            <a:extLst>
              <a:ext uri="{FF2B5EF4-FFF2-40B4-BE49-F238E27FC236}">
                <a16:creationId xmlns:a16="http://schemas.microsoft.com/office/drawing/2014/main" id="{7F7714AB-62F2-493F-BDE3-5ED09BE47D5F}"/>
              </a:ext>
            </a:extLst>
          </p:cNvPr>
          <p:cNvSpPr/>
          <p:nvPr/>
        </p:nvSpPr>
        <p:spPr>
          <a:xfrm>
            <a:off x="6152070" y="3715743"/>
            <a:ext cx="509755" cy="123111"/>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8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NBS11kDa</a:t>
            </a:r>
            <a:endParaRPr kumimoji="1" lang="ja-JP" altLang="en-US" sz="800" b="0" i="0" u="none" strike="noStrike" kern="0" cap="none" spc="0" normalizeH="0" baseline="0" noProof="0" dirty="0">
              <a:ln>
                <a:noFill/>
              </a:ln>
              <a:solidFill>
                <a:prstClr val="black"/>
              </a:solidFill>
              <a:effectLst/>
              <a:uLnTx/>
              <a:uFillTx/>
              <a:latin typeface="游ゴシック" panose="020F0502020204030204"/>
            </a:endParaRPr>
          </a:p>
        </p:txBody>
      </p:sp>
      <p:cxnSp>
        <p:nvCxnSpPr>
          <p:cNvPr id="102" name="直線矢印コネクタ 101">
            <a:extLst>
              <a:ext uri="{FF2B5EF4-FFF2-40B4-BE49-F238E27FC236}">
                <a16:creationId xmlns:a16="http://schemas.microsoft.com/office/drawing/2014/main" id="{FE10E180-6AAB-4EC3-B47D-E2650A54FD3F}"/>
              </a:ext>
            </a:extLst>
          </p:cNvPr>
          <p:cNvCxnSpPr>
            <a:cxnSpLocks/>
          </p:cNvCxnSpPr>
          <p:nvPr/>
        </p:nvCxnSpPr>
        <p:spPr>
          <a:xfrm flipH="1" flipV="1">
            <a:off x="6060642" y="3778907"/>
            <a:ext cx="36000" cy="1"/>
          </a:xfrm>
          <a:prstGeom prst="straightConnector1">
            <a:avLst/>
          </a:prstGeom>
          <a:noFill/>
          <a:ln w="6350" cap="flat" cmpd="sng" algn="ctr">
            <a:solidFill>
              <a:sysClr val="windowText" lastClr="000000"/>
            </a:solidFill>
            <a:prstDash val="solid"/>
            <a:miter lim="800000"/>
            <a:tailEnd type="stealth"/>
          </a:ln>
          <a:effectLst/>
        </p:spPr>
      </p:cxnSp>
      <p:sp>
        <p:nvSpPr>
          <p:cNvPr id="103" name="テキスト ボックス 102">
            <a:extLst>
              <a:ext uri="{FF2B5EF4-FFF2-40B4-BE49-F238E27FC236}">
                <a16:creationId xmlns:a16="http://schemas.microsoft.com/office/drawing/2014/main" id="{21562B35-A4AC-451D-8F3D-E7B864D4976F}"/>
              </a:ext>
            </a:extLst>
          </p:cNvPr>
          <p:cNvSpPr txBox="1"/>
          <p:nvPr/>
        </p:nvSpPr>
        <p:spPr>
          <a:xfrm>
            <a:off x="448009" y="5185026"/>
            <a:ext cx="9192450"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Original pictures of Fig. 7. (a) CBB staining gel. (b) PVDF membrane after reaction under bright field. (c) Immunoblotting membrane reacted with ECL. The signals were detected at 428 nm with the exposure time of 20 s. (d) Overlay image of (b) and (c).</a:t>
            </a:r>
            <a:endParaRPr kumimoji="1" lang="ja-JP" altLang="en-US" sz="1200" dirty="0">
              <a:latin typeface="Arial" panose="020B0604020202020204" pitchFamily="34" charset="0"/>
              <a:cs typeface="Arial" panose="020B0604020202020204" pitchFamily="34" charset="0"/>
            </a:endParaRPr>
          </a:p>
        </p:txBody>
      </p:sp>
      <p:sp>
        <p:nvSpPr>
          <p:cNvPr id="104" name="テキスト ボックス 103">
            <a:extLst>
              <a:ext uri="{FF2B5EF4-FFF2-40B4-BE49-F238E27FC236}">
                <a16:creationId xmlns:a16="http://schemas.microsoft.com/office/drawing/2014/main" id="{B00527D8-2BFF-4845-BF84-A8380156B3ED}"/>
              </a:ext>
            </a:extLst>
          </p:cNvPr>
          <p:cNvSpPr txBox="1"/>
          <p:nvPr/>
        </p:nvSpPr>
        <p:spPr>
          <a:xfrm>
            <a:off x="495300" y="747218"/>
            <a:ext cx="3236335" cy="276999"/>
          </a:xfrm>
          <a:prstGeom prst="rect">
            <a:avLst/>
          </a:prstGeom>
          <a:noFill/>
        </p:spPr>
        <p:txBody>
          <a:bodyPr wrap="none" rtlCol="0">
            <a:spAutoFit/>
          </a:bodyPr>
          <a:lstStyle/>
          <a:p>
            <a:r>
              <a:rPr kumimoji="1" lang="en-US" altLang="ja-JP" sz="1200" b="1" dirty="0">
                <a:latin typeface="Arial" panose="020B0604020202020204" pitchFamily="34" charset="0"/>
                <a:cs typeface="Arial" panose="020B0604020202020204" pitchFamily="34" charset="0"/>
              </a:rPr>
              <a:t>Additional File 11. Supplemental Figure 6.</a:t>
            </a:r>
            <a:endParaRPr kumimoji="1" lang="ja-JP" altLang="en-US"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950244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TotalTime>
  <Words>149</Words>
  <Application>Microsoft Office PowerPoint</Application>
  <PresentationFormat>A4 210 x 297 mm</PresentationFormat>
  <Paragraphs>57</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Satoshi OKUBO</dc:creator>
  <cp:lastModifiedBy>Satoshi OKUBO</cp:lastModifiedBy>
  <cp:revision>7</cp:revision>
  <dcterms:created xsi:type="dcterms:W3CDTF">2021-04-22T04:49:35Z</dcterms:created>
  <dcterms:modified xsi:type="dcterms:W3CDTF">2021-04-23T12:32:07Z</dcterms:modified>
</cp:coreProperties>
</file>