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62" r:id="rId3"/>
    <p:sldId id="273" r:id="rId4"/>
    <p:sldId id="274" r:id="rId5"/>
    <p:sldId id="275" r:id="rId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61" autoAdjust="0"/>
    <p:restoredTop sz="96429" autoAdjust="0"/>
  </p:normalViewPr>
  <p:slideViewPr>
    <p:cSldViewPr snapToGrid="0">
      <p:cViewPr varScale="1">
        <p:scale>
          <a:sx n="60" d="100"/>
          <a:sy n="60" d="100"/>
        </p:scale>
        <p:origin x="10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28CF785F-9322-4B08-ADC7-7C0DBACE0292}" type="datetimeFigureOut">
              <a:rPr lang="de-DE" smtClean="0"/>
              <a:t>15.12.2021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587137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8CF785F-9322-4B08-ADC7-7C0DBACE0292}" type="datetimeFigureOut">
              <a:rPr lang="de-DE" smtClean="0"/>
              <a:t>15.12.2021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261524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28CF785F-9322-4B08-ADC7-7C0DBACE0292}" type="datetimeFigureOut">
              <a:rPr lang="de-DE" smtClean="0"/>
              <a:t>15.12.2021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121033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28CF785F-9322-4B08-ADC7-7C0DBACE0292}" type="datetimeFigureOut">
              <a:rPr lang="de-DE" smtClean="0"/>
              <a:t>15.12.2021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2145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28CF785F-9322-4B08-ADC7-7C0DBACE0292}" type="datetimeFigureOut">
              <a:rPr lang="de-DE" smtClean="0"/>
              <a:t>15.12.2021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753595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28CF785F-9322-4B08-ADC7-7C0DBACE0292}" type="datetimeFigureOut">
              <a:rPr lang="de-DE" smtClean="0"/>
              <a:t>15.12.2021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186401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8CF785F-9322-4B08-ADC7-7C0DBACE0292}" type="datetimeFigureOut">
              <a:rPr lang="de-DE" smtClean="0"/>
              <a:t>15.12.2021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226314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28CF785F-9322-4B08-ADC7-7C0DBACE0292}" type="datetimeFigureOut">
              <a:rPr lang="de-DE" smtClean="0"/>
              <a:t>15.12.2021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2679952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28CF785F-9322-4B08-ADC7-7C0DBACE0292}" type="datetimeFigureOut">
              <a:rPr lang="de-DE" smtClean="0"/>
              <a:t>15.12.2021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1538479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8CF785F-9322-4B08-ADC7-7C0DBACE0292}" type="datetimeFigureOut">
              <a:rPr lang="de-DE" smtClean="0"/>
              <a:t>15.12.2021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211000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8CF785F-9322-4B08-ADC7-7C0DBACE0292}" type="datetimeFigureOut">
              <a:rPr lang="de-DE" smtClean="0"/>
              <a:t>15.12.2021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8E513A2-F291-4D74-BD8B-7C70315BADF6}" type="slidenum">
              <a:rPr lang="de-DE" smtClean="0"/>
              <a:t>‹Nr.›</a:t>
            </a:fld>
            <a:endParaRPr lang="de-DE"/>
          </a:p>
        </p:txBody>
      </p:sp>
    </p:spTree>
    <p:extLst>
      <p:ext uri="{BB962C8B-B14F-4D97-AF65-F5344CB8AC3E}">
        <p14:creationId xmlns:p14="http://schemas.microsoft.com/office/powerpoint/2010/main" val="2213598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F785F-9322-4B08-ADC7-7C0DBACE0292}" type="datetimeFigureOut">
              <a:rPr lang="de-DE" smtClean="0"/>
              <a:t>15.12.2021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513A2-F291-4D74-BD8B-7C70315BADF6}" type="slidenum">
              <a:rPr lang="de-DE" smtClean="0"/>
              <a:t>‹Nr.›</a:t>
            </a:fld>
            <a:endParaRPr lang="de-DE"/>
          </a:p>
        </p:txBody>
      </p:sp>
    </p:spTree>
    <p:extLst>
      <p:ext uri="{BB962C8B-B14F-4D97-AF65-F5344CB8AC3E}">
        <p14:creationId xmlns:p14="http://schemas.microsoft.com/office/powerpoint/2010/main" val="829755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898530" y="262076"/>
            <a:ext cx="6096000" cy="5909310"/>
          </a:xfrm>
          <a:prstGeom prst="rect">
            <a:avLst/>
          </a:prstGeom>
        </p:spPr>
        <p:txBody>
          <a:bodyPr>
            <a:spAutoFit/>
          </a:bodyPr>
          <a:lstStyle/>
          <a:p>
            <a:pPr algn="ctr">
              <a:lnSpc>
                <a:spcPct val="150000"/>
              </a:lnSpc>
            </a:pPr>
            <a:r>
              <a:rPr lang="en-GB" b="1">
                <a:latin typeface="Calibri" panose="020F0502020204030204" pitchFamily="34" charset="0"/>
                <a:ea typeface="Calibri" panose="020F0502020204030204" pitchFamily="34" charset="0"/>
                <a:cs typeface="Times New Roman" panose="02020603050405020304" pitchFamily="18" charset="0"/>
              </a:rPr>
              <a:t>Supplementary </a:t>
            </a:r>
            <a:r>
              <a:rPr lang="en-GB" b="1" smtClean="0">
                <a:latin typeface="Calibri" panose="020F0502020204030204" pitchFamily="34" charset="0"/>
                <a:ea typeface="Calibri" panose="020F0502020204030204" pitchFamily="34" charset="0"/>
                <a:cs typeface="Times New Roman" panose="02020603050405020304" pitchFamily="18" charset="0"/>
              </a:rPr>
              <a:t>Material</a:t>
            </a:r>
          </a:p>
          <a:p>
            <a:pPr algn="ctr">
              <a:lnSpc>
                <a:spcPct val="150000"/>
              </a:lnSpc>
            </a:pPr>
            <a:r>
              <a:rPr lang="en-GB" b="1" smtClean="0">
                <a:latin typeface="Calibri" panose="020F0502020204030204" pitchFamily="34" charset="0"/>
                <a:ea typeface="Calibri" panose="020F0502020204030204" pitchFamily="34" charset="0"/>
                <a:cs typeface="Times New Roman" panose="02020603050405020304" pitchFamily="18" charset="0"/>
              </a:rPr>
              <a:t>to</a:t>
            </a:r>
            <a:endParaRPr lang="de-DE" b="1">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en-GB" sz="1200" b="1"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1200" b="1" smtClean="0">
                <a:latin typeface="Calibri" panose="020F0502020204030204" pitchFamily="34" charset="0"/>
                <a:ea typeface="Calibri" panose="020F0502020204030204" pitchFamily="34" charset="0"/>
                <a:cs typeface="Times New Roman" panose="02020603050405020304" pitchFamily="18" charset="0"/>
              </a:rPr>
              <a:t>Network </a:t>
            </a:r>
            <a:r>
              <a:rPr lang="en-GB" sz="1200" b="1">
                <a:latin typeface="Calibri" panose="020F0502020204030204" pitchFamily="34" charset="0"/>
                <a:ea typeface="Calibri" panose="020F0502020204030204" pitchFamily="34" charset="0"/>
                <a:cs typeface="Times New Roman" panose="02020603050405020304" pitchFamily="18" charset="0"/>
              </a:rPr>
              <a:t>meta-analysis of transcriptome expression changes in different manifestations of dengue virus infection</a:t>
            </a:r>
            <a:endParaRPr lang="de-DE" sz="1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1200">
                <a:latin typeface="Calibri" panose="020F0502020204030204" pitchFamily="34" charset="0"/>
                <a:ea typeface="Calibri" panose="020F0502020204030204" pitchFamily="34" charset="0"/>
                <a:cs typeface="Times New Roman" panose="02020603050405020304" pitchFamily="18" charset="0"/>
              </a:rPr>
              <a:t> </a:t>
            </a:r>
            <a:endParaRPr lang="de-DE" sz="1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DE" sz="1200">
                <a:latin typeface="Calibri" panose="020F0502020204030204" pitchFamily="34" charset="0"/>
                <a:ea typeface="Calibri" panose="020F0502020204030204" pitchFamily="34" charset="0"/>
                <a:cs typeface="Times New Roman" panose="02020603050405020304" pitchFamily="18" charset="0"/>
              </a:rPr>
              <a:t>Christine Winter</a:t>
            </a:r>
            <a:r>
              <a:rPr lang="de-DE" sz="1200" baseline="30000">
                <a:latin typeface="Calibri" panose="020F0502020204030204" pitchFamily="34" charset="0"/>
                <a:ea typeface="Calibri" panose="020F0502020204030204" pitchFamily="34" charset="0"/>
                <a:cs typeface="Times New Roman" panose="02020603050405020304" pitchFamily="18" charset="0"/>
              </a:rPr>
              <a:t>1</a:t>
            </a:r>
            <a:r>
              <a:rPr lang="de-DE" sz="1200">
                <a:latin typeface="Calibri" panose="020F0502020204030204" pitchFamily="34" charset="0"/>
                <a:ea typeface="Calibri" panose="020F0502020204030204" pitchFamily="34" charset="0"/>
                <a:cs typeface="Times New Roman" panose="02020603050405020304" pitchFamily="18" charset="0"/>
              </a:rPr>
              <a:t>, António A. R. Cama</a:t>
            </a:r>
            <a:r>
              <a:rPr lang="de-DE" sz="1200">
                <a:latin typeface="Calibri" panose="020F0502020204030204" pitchFamily="34" charset="0"/>
                <a:ea typeface="Calibri" panose="020F0502020204030204" pitchFamily="34" charset="0"/>
                <a:cs typeface="Calibri" panose="020F0502020204030204" pitchFamily="34" charset="0"/>
              </a:rPr>
              <a:t>rã</a:t>
            </a:r>
            <a:r>
              <a:rPr lang="de-DE" sz="1200">
                <a:latin typeface="Calibri" panose="020F0502020204030204" pitchFamily="34" charset="0"/>
                <a:ea typeface="Calibri" panose="020F0502020204030204" pitchFamily="34" charset="0"/>
                <a:cs typeface="Times New Roman" panose="02020603050405020304" pitchFamily="18" charset="0"/>
              </a:rPr>
              <a:t>o</a:t>
            </a:r>
            <a:r>
              <a:rPr lang="de-DE" sz="1200" baseline="30000">
                <a:latin typeface="Calibri" panose="020F0502020204030204" pitchFamily="34" charset="0"/>
                <a:ea typeface="Calibri" panose="020F0502020204030204" pitchFamily="34" charset="0"/>
                <a:cs typeface="Times New Roman" panose="02020603050405020304" pitchFamily="18" charset="0"/>
              </a:rPr>
              <a:t>2</a:t>
            </a:r>
            <a:r>
              <a:rPr lang="de-DE" sz="1200">
                <a:latin typeface="Calibri" panose="020F0502020204030204" pitchFamily="34" charset="0"/>
                <a:ea typeface="Calibri" panose="020F0502020204030204" pitchFamily="34" charset="0"/>
                <a:cs typeface="Times New Roman" panose="02020603050405020304" pitchFamily="18" charset="0"/>
              </a:rPr>
              <a:t>, Imke Steffen</a:t>
            </a:r>
            <a:r>
              <a:rPr lang="de-DE" sz="1200" baseline="30000">
                <a:latin typeface="Calibri" panose="020F0502020204030204" pitchFamily="34" charset="0"/>
                <a:ea typeface="Calibri" panose="020F0502020204030204" pitchFamily="34" charset="0"/>
                <a:cs typeface="Times New Roman" panose="02020603050405020304" pitchFamily="18" charset="0"/>
              </a:rPr>
              <a:t>2</a:t>
            </a:r>
            <a:r>
              <a:rPr lang="de-DE" sz="1200">
                <a:latin typeface="Calibri" panose="020F0502020204030204" pitchFamily="34" charset="0"/>
                <a:ea typeface="Calibri" panose="020F0502020204030204" pitchFamily="34" charset="0"/>
                <a:cs typeface="Times New Roman" panose="02020603050405020304" pitchFamily="18" charset="0"/>
              </a:rPr>
              <a:t>, Klaus Jung</a:t>
            </a:r>
            <a:r>
              <a:rPr lang="de-DE" sz="1200" baseline="30000">
                <a:latin typeface="Calibri" panose="020F0502020204030204" pitchFamily="34" charset="0"/>
                <a:ea typeface="Calibri" panose="020F0502020204030204" pitchFamily="34" charset="0"/>
                <a:cs typeface="Times New Roman" panose="02020603050405020304" pitchFamily="18" charset="0"/>
              </a:rPr>
              <a:t>1*</a:t>
            </a:r>
            <a:endParaRPr lang="de-DE" sz="1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de-DE" sz="1200">
                <a:latin typeface="Calibri" panose="020F0502020204030204" pitchFamily="34" charset="0"/>
                <a:ea typeface="Calibri" panose="020F0502020204030204" pitchFamily="34" charset="0"/>
                <a:cs typeface="Times New Roman" panose="02020603050405020304" pitchFamily="18" charset="0"/>
              </a:rPr>
              <a:t> </a:t>
            </a:r>
          </a:p>
          <a:p>
            <a:pPr algn="just">
              <a:lnSpc>
                <a:spcPct val="150000"/>
              </a:lnSpc>
              <a:spcAft>
                <a:spcPts val="0"/>
              </a:spcAft>
            </a:pPr>
            <a:r>
              <a:rPr lang="en-GB" sz="1200">
                <a:latin typeface="Calibri" panose="020F0502020204030204" pitchFamily="34" charset="0"/>
                <a:ea typeface="Calibri" panose="020F0502020204030204" pitchFamily="34" charset="0"/>
                <a:cs typeface="Times New Roman" panose="02020603050405020304" pitchFamily="18" charset="0"/>
              </a:rPr>
              <a:t>1) Institute for Animal Breeding and Genetics, University of Veterinary Medicine Hannover, Hannover, Germany</a:t>
            </a:r>
            <a:endParaRPr lang="de-DE" sz="1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1200">
                <a:latin typeface="Calibri" panose="020F0502020204030204" pitchFamily="34" charset="0"/>
                <a:ea typeface="Calibri" panose="020F0502020204030204" pitchFamily="34" charset="0"/>
                <a:cs typeface="Times New Roman" panose="02020603050405020304" pitchFamily="18" charset="0"/>
              </a:rPr>
              <a:t>2) Department of Biochemistry and Research Center for Emerging Infections and Zoonoses, University of Veterinary Medicine Hannover, Hannover, </a:t>
            </a:r>
            <a:r>
              <a:rPr lang="en-GB" sz="1200" smtClean="0">
                <a:latin typeface="Calibri" panose="020F0502020204030204" pitchFamily="34" charset="0"/>
                <a:ea typeface="Calibri" panose="020F0502020204030204" pitchFamily="34" charset="0"/>
                <a:cs typeface="Times New Roman" panose="02020603050405020304" pitchFamily="18" charset="0"/>
              </a:rPr>
              <a:t>Germany</a:t>
            </a:r>
          </a:p>
          <a:p>
            <a:pPr algn="just">
              <a:lnSpc>
                <a:spcPct val="150000"/>
              </a:lnSpc>
              <a:spcAft>
                <a:spcPts val="0"/>
              </a:spcAft>
            </a:pPr>
            <a:endParaRPr lang="en-GB" sz="1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en-GB" sz="120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en-GB" sz="1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1200" b="1" smtClean="0"/>
              <a:t>Supplementary Figures S4: </a:t>
            </a:r>
            <a:r>
              <a:rPr lang="en-GB" sz="1200" smtClean="0"/>
              <a:t>Sensitivity, Specificity, and positive (PPV) and negative (NPV) predictive values of SVM, LDA and NSC models with respect to the number of top ranked genes used as predictors. As the four measures are defined for two-group designs, we define them here in each scenario for one of the disease groups (DF, DHF and DSS) versus the two other groups.</a:t>
            </a:r>
            <a:endParaRPr lang="en-GB" sz="12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157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a:stretch>
            <a:fillRect/>
          </a:stretch>
        </p:blipFill>
        <p:spPr>
          <a:xfrm>
            <a:off x="750277" y="2158877"/>
            <a:ext cx="2880000" cy="2875714"/>
          </a:xfrm>
          <a:prstGeom prst="rect">
            <a:avLst/>
          </a:prstGeom>
        </p:spPr>
      </p:pic>
      <p:pic>
        <p:nvPicPr>
          <p:cNvPr id="8" name="Grafik 7"/>
          <p:cNvPicPr>
            <a:picLocks noChangeAspect="1"/>
          </p:cNvPicPr>
          <p:nvPr/>
        </p:nvPicPr>
        <p:blipFill>
          <a:blip r:embed="rId3"/>
          <a:stretch>
            <a:fillRect/>
          </a:stretch>
        </p:blipFill>
        <p:spPr>
          <a:xfrm>
            <a:off x="4489938" y="2158877"/>
            <a:ext cx="2880000" cy="2875714"/>
          </a:xfrm>
          <a:prstGeom prst="rect">
            <a:avLst/>
          </a:prstGeom>
        </p:spPr>
      </p:pic>
      <p:pic>
        <p:nvPicPr>
          <p:cNvPr id="9" name="Grafik 8"/>
          <p:cNvPicPr>
            <a:picLocks noChangeAspect="1"/>
          </p:cNvPicPr>
          <p:nvPr/>
        </p:nvPicPr>
        <p:blipFill>
          <a:blip r:embed="rId4"/>
          <a:stretch>
            <a:fillRect/>
          </a:stretch>
        </p:blipFill>
        <p:spPr>
          <a:xfrm>
            <a:off x="8229600" y="2166519"/>
            <a:ext cx="2880000" cy="2875714"/>
          </a:xfrm>
          <a:prstGeom prst="rect">
            <a:avLst/>
          </a:prstGeom>
        </p:spPr>
      </p:pic>
    </p:spTree>
    <p:extLst>
      <p:ext uri="{BB962C8B-B14F-4D97-AF65-F5344CB8AC3E}">
        <p14:creationId xmlns:p14="http://schemas.microsoft.com/office/powerpoint/2010/main" val="12506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750277" y="2158879"/>
            <a:ext cx="2880000" cy="2875714"/>
          </a:xfrm>
          <a:prstGeom prst="rect">
            <a:avLst/>
          </a:prstGeom>
        </p:spPr>
      </p:pic>
      <p:pic>
        <p:nvPicPr>
          <p:cNvPr id="6" name="Grafik 5"/>
          <p:cNvPicPr>
            <a:picLocks noChangeAspect="1"/>
          </p:cNvPicPr>
          <p:nvPr/>
        </p:nvPicPr>
        <p:blipFill>
          <a:blip r:embed="rId3"/>
          <a:stretch>
            <a:fillRect/>
          </a:stretch>
        </p:blipFill>
        <p:spPr>
          <a:xfrm>
            <a:off x="4489940" y="2158879"/>
            <a:ext cx="2880000" cy="2875714"/>
          </a:xfrm>
          <a:prstGeom prst="rect">
            <a:avLst/>
          </a:prstGeom>
        </p:spPr>
      </p:pic>
      <p:pic>
        <p:nvPicPr>
          <p:cNvPr id="7" name="Grafik 6"/>
          <p:cNvPicPr>
            <a:picLocks noChangeAspect="1"/>
          </p:cNvPicPr>
          <p:nvPr/>
        </p:nvPicPr>
        <p:blipFill>
          <a:blip r:embed="rId4"/>
          <a:stretch>
            <a:fillRect/>
          </a:stretch>
        </p:blipFill>
        <p:spPr>
          <a:xfrm>
            <a:off x="8229603" y="2158879"/>
            <a:ext cx="2880000" cy="2875714"/>
          </a:xfrm>
          <a:prstGeom prst="rect">
            <a:avLst/>
          </a:prstGeom>
        </p:spPr>
      </p:pic>
    </p:spTree>
    <p:extLst>
      <p:ext uri="{BB962C8B-B14F-4D97-AF65-F5344CB8AC3E}">
        <p14:creationId xmlns:p14="http://schemas.microsoft.com/office/powerpoint/2010/main" val="712572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750278" y="2166519"/>
            <a:ext cx="2880000" cy="2875714"/>
          </a:xfrm>
          <a:prstGeom prst="rect">
            <a:avLst/>
          </a:prstGeom>
        </p:spPr>
      </p:pic>
      <p:pic>
        <p:nvPicPr>
          <p:cNvPr id="4" name="Grafik 3"/>
          <p:cNvPicPr>
            <a:picLocks noChangeAspect="1"/>
          </p:cNvPicPr>
          <p:nvPr/>
        </p:nvPicPr>
        <p:blipFill>
          <a:blip r:embed="rId3"/>
          <a:stretch>
            <a:fillRect/>
          </a:stretch>
        </p:blipFill>
        <p:spPr>
          <a:xfrm>
            <a:off x="4489939" y="2166519"/>
            <a:ext cx="2880000" cy="2875714"/>
          </a:xfrm>
          <a:prstGeom prst="rect">
            <a:avLst/>
          </a:prstGeom>
        </p:spPr>
      </p:pic>
      <p:pic>
        <p:nvPicPr>
          <p:cNvPr id="6" name="Grafik 5"/>
          <p:cNvPicPr>
            <a:picLocks noChangeAspect="1"/>
          </p:cNvPicPr>
          <p:nvPr/>
        </p:nvPicPr>
        <p:blipFill>
          <a:blip r:embed="rId4"/>
          <a:stretch>
            <a:fillRect/>
          </a:stretch>
        </p:blipFill>
        <p:spPr>
          <a:xfrm>
            <a:off x="8229600" y="2166519"/>
            <a:ext cx="2880000" cy="2875714"/>
          </a:xfrm>
          <a:prstGeom prst="rect">
            <a:avLst/>
          </a:prstGeom>
        </p:spPr>
      </p:pic>
    </p:spTree>
    <p:extLst>
      <p:ext uri="{BB962C8B-B14F-4D97-AF65-F5344CB8AC3E}">
        <p14:creationId xmlns:p14="http://schemas.microsoft.com/office/powerpoint/2010/main" val="3910409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750278" y="2158877"/>
            <a:ext cx="2880000" cy="2875714"/>
          </a:xfrm>
          <a:prstGeom prst="rect">
            <a:avLst/>
          </a:prstGeom>
        </p:spPr>
      </p:pic>
      <p:pic>
        <p:nvPicPr>
          <p:cNvPr id="4" name="Grafik 3"/>
          <p:cNvPicPr>
            <a:picLocks noChangeAspect="1"/>
          </p:cNvPicPr>
          <p:nvPr/>
        </p:nvPicPr>
        <p:blipFill>
          <a:blip r:embed="rId3"/>
          <a:stretch>
            <a:fillRect/>
          </a:stretch>
        </p:blipFill>
        <p:spPr>
          <a:xfrm>
            <a:off x="4489939" y="2158877"/>
            <a:ext cx="2880000" cy="2875714"/>
          </a:xfrm>
          <a:prstGeom prst="rect">
            <a:avLst/>
          </a:prstGeom>
        </p:spPr>
      </p:pic>
      <p:pic>
        <p:nvPicPr>
          <p:cNvPr id="5" name="Grafik 4"/>
          <p:cNvPicPr>
            <a:picLocks noChangeAspect="1"/>
          </p:cNvPicPr>
          <p:nvPr/>
        </p:nvPicPr>
        <p:blipFill>
          <a:blip r:embed="rId4"/>
          <a:stretch>
            <a:fillRect/>
          </a:stretch>
        </p:blipFill>
        <p:spPr>
          <a:xfrm>
            <a:off x="8229600" y="2158877"/>
            <a:ext cx="2880000" cy="2875714"/>
          </a:xfrm>
          <a:prstGeom prst="rect">
            <a:avLst/>
          </a:prstGeom>
        </p:spPr>
      </p:pic>
    </p:spTree>
    <p:extLst>
      <p:ext uri="{BB962C8B-B14F-4D97-AF65-F5344CB8AC3E}">
        <p14:creationId xmlns:p14="http://schemas.microsoft.com/office/powerpoint/2010/main" val="177737908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Words>
  <Application>Microsoft Office PowerPoint</Application>
  <PresentationFormat>Breitbild</PresentationFormat>
  <Paragraphs>13</Paragraphs>
  <Slides>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vt:i4>
      </vt:variant>
    </vt:vector>
  </HeadingPairs>
  <TitlesOfParts>
    <vt:vector size="10" baseType="lpstr">
      <vt:lpstr>Arial</vt:lpstr>
      <vt:lpstr>Calibri</vt:lpstr>
      <vt:lpstr>Calibri Light</vt:lpstr>
      <vt:lpstr>Times New Roman</vt:lpstr>
      <vt:lpstr>Office</vt:lpstr>
      <vt:lpstr>PowerPoint-Präsentation</vt:lpstr>
      <vt:lpstr>PowerPoint-Präsentation</vt:lpstr>
      <vt:lpstr>PowerPoint-Präsentation</vt:lpstr>
      <vt:lpstr>PowerPoint-Präsentation</vt:lpstr>
      <vt:lpstr>PowerPoint-Präsentation</vt:lpstr>
    </vt:vector>
  </TitlesOfParts>
  <Company>TiHo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Jung, Klaus</dc:creator>
  <cp:lastModifiedBy>Jung, Klaus</cp:lastModifiedBy>
  <cp:revision>35</cp:revision>
  <dcterms:created xsi:type="dcterms:W3CDTF">2021-05-27T08:53:18Z</dcterms:created>
  <dcterms:modified xsi:type="dcterms:W3CDTF">2021-12-15T12:57:46Z</dcterms:modified>
</cp:coreProperties>
</file>