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icrosoft Office User" initials="MOU" lastIdx="1" clrIdx="0">
    <p:extLst>
      <p:ext uri="{19B8F6BF-5375-455C-9EA6-DF929625EA0E}">
        <p15:presenceInfo xmlns:p15="http://schemas.microsoft.com/office/powerpoint/2012/main" userId="Microsoft Office User"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84" autoAdjust="0"/>
    <p:restoredTop sz="94660"/>
  </p:normalViewPr>
  <p:slideViewPr>
    <p:cSldViewPr snapToGrid="0">
      <p:cViewPr varScale="1">
        <p:scale>
          <a:sx n="115" d="100"/>
          <a:sy n="115" d="100"/>
        </p:scale>
        <p:origin x="666"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FBC66D8-ED41-4956-BAE2-248AD874E632}"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EBF0E2-E59F-478A-8E62-04EDBEBECA08}" type="slidenum">
              <a:rPr lang="en-US" smtClean="0"/>
              <a:t>‹#›</a:t>
            </a:fld>
            <a:endParaRPr lang="en-US"/>
          </a:p>
        </p:txBody>
      </p:sp>
    </p:spTree>
    <p:extLst>
      <p:ext uri="{BB962C8B-B14F-4D97-AF65-F5344CB8AC3E}">
        <p14:creationId xmlns:p14="http://schemas.microsoft.com/office/powerpoint/2010/main" val="41981201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BC66D8-ED41-4956-BAE2-248AD874E632}"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EBF0E2-E59F-478A-8E62-04EDBEBECA08}" type="slidenum">
              <a:rPr lang="en-US" smtClean="0"/>
              <a:t>‹#›</a:t>
            </a:fld>
            <a:endParaRPr lang="en-US"/>
          </a:p>
        </p:txBody>
      </p:sp>
    </p:spTree>
    <p:extLst>
      <p:ext uri="{BB962C8B-B14F-4D97-AF65-F5344CB8AC3E}">
        <p14:creationId xmlns:p14="http://schemas.microsoft.com/office/powerpoint/2010/main" val="31494055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2"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2"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FBC66D8-ED41-4956-BAE2-248AD874E632}"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EBF0E2-E59F-478A-8E62-04EDBEBECA08}" type="slidenum">
              <a:rPr lang="en-US" smtClean="0"/>
              <a:t>‹#›</a:t>
            </a:fld>
            <a:endParaRPr lang="en-US"/>
          </a:p>
        </p:txBody>
      </p:sp>
    </p:spTree>
    <p:extLst>
      <p:ext uri="{BB962C8B-B14F-4D97-AF65-F5344CB8AC3E}">
        <p14:creationId xmlns:p14="http://schemas.microsoft.com/office/powerpoint/2010/main" val="1114218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1"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FBC66D8-ED41-4956-BAE2-248AD874E632}" type="datetimeFigureOut">
              <a:rPr lang="en-US" smtClean="0"/>
              <a:t>5/13/2022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EBF0E2-E59F-478A-8E62-04EDBEBECA08}" type="slidenum">
              <a:rPr lang="en-US" smtClean="0"/>
              <a:t>‹#›</a:t>
            </a:fld>
            <a:endParaRPr lang="en-US"/>
          </a:p>
        </p:txBody>
      </p:sp>
    </p:spTree>
    <p:extLst>
      <p:ext uri="{BB962C8B-B14F-4D97-AF65-F5344CB8AC3E}">
        <p14:creationId xmlns:p14="http://schemas.microsoft.com/office/powerpoint/2010/main" val="2871288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9"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6"/>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2" y="2505076"/>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FBC66D8-ED41-4956-BAE2-248AD874E632}" type="datetimeFigureOut">
              <a:rPr lang="en-US" smtClean="0"/>
              <a:t>5/13/2022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EBF0E2-E59F-478A-8E62-04EDBEBECA08}" type="slidenum">
              <a:rPr lang="en-US" smtClean="0"/>
              <a:t>‹#›</a:t>
            </a:fld>
            <a:endParaRPr lang="en-US"/>
          </a:p>
        </p:txBody>
      </p:sp>
    </p:spTree>
    <p:extLst>
      <p:ext uri="{BB962C8B-B14F-4D97-AF65-F5344CB8AC3E}">
        <p14:creationId xmlns:p14="http://schemas.microsoft.com/office/powerpoint/2010/main" val="4070667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FBC66D8-ED41-4956-BAE2-248AD874E632}" type="datetimeFigureOut">
              <a:rPr lang="en-US" smtClean="0"/>
              <a:t>5/13/2022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EBF0E2-E59F-478A-8E62-04EDBEBECA08}" type="slidenum">
              <a:rPr lang="en-US" smtClean="0"/>
              <a:t>‹#›</a:t>
            </a:fld>
            <a:endParaRPr lang="en-US"/>
          </a:p>
        </p:txBody>
      </p:sp>
    </p:spTree>
    <p:extLst>
      <p:ext uri="{BB962C8B-B14F-4D97-AF65-F5344CB8AC3E}">
        <p14:creationId xmlns:p14="http://schemas.microsoft.com/office/powerpoint/2010/main" val="30163187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FBC66D8-ED41-4956-BAE2-248AD874E632}" type="datetimeFigureOut">
              <a:rPr lang="en-US" smtClean="0"/>
              <a:t>5/13/2022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EBF0E2-E59F-478A-8E62-04EDBEBECA08}" type="slidenum">
              <a:rPr lang="en-US" smtClean="0"/>
              <a:t>‹#›</a:t>
            </a:fld>
            <a:endParaRPr lang="en-US"/>
          </a:p>
        </p:txBody>
      </p:sp>
    </p:spTree>
    <p:extLst>
      <p:ext uri="{BB962C8B-B14F-4D97-AF65-F5344CB8AC3E}">
        <p14:creationId xmlns:p14="http://schemas.microsoft.com/office/powerpoint/2010/main" val="42325309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6"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90" y="2057400"/>
            <a:ext cx="393223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FBC66D8-ED41-4956-BAE2-248AD874E632}" type="datetimeFigureOut">
              <a:rPr lang="en-US" smtClean="0"/>
              <a:t>5/13/2022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EBF0E2-E59F-478A-8E62-04EDBEBECA08}" type="slidenum">
              <a:rPr lang="en-US" smtClean="0"/>
              <a:t>‹#›</a:t>
            </a:fld>
            <a:endParaRPr lang="en-US"/>
          </a:p>
        </p:txBody>
      </p:sp>
    </p:spTree>
    <p:extLst>
      <p:ext uri="{BB962C8B-B14F-4D97-AF65-F5344CB8AC3E}">
        <p14:creationId xmlns:p14="http://schemas.microsoft.com/office/powerpoint/2010/main" val="4081974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90" y="457200"/>
            <a:ext cx="3932236"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90" y="2057400"/>
            <a:ext cx="3932236"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FBC66D8-ED41-4956-BAE2-248AD874E632}" type="datetimeFigureOut">
              <a:rPr lang="en-US" smtClean="0"/>
              <a:t>5/13/2022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EBF0E2-E59F-478A-8E62-04EDBEBECA08}" type="slidenum">
              <a:rPr lang="en-US" smtClean="0"/>
              <a:t>‹#›</a:t>
            </a:fld>
            <a:endParaRPr lang="en-US"/>
          </a:p>
        </p:txBody>
      </p:sp>
    </p:spTree>
    <p:extLst>
      <p:ext uri="{BB962C8B-B14F-4D97-AF65-F5344CB8AC3E}">
        <p14:creationId xmlns:p14="http://schemas.microsoft.com/office/powerpoint/2010/main" val="37662607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BC66D8-ED41-4956-BAE2-248AD874E632}"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EBF0E2-E59F-478A-8E62-04EDBEBECA08}" type="slidenum">
              <a:rPr lang="en-US" smtClean="0"/>
              <a:t>‹#›</a:t>
            </a:fld>
            <a:endParaRPr lang="en-US"/>
          </a:p>
        </p:txBody>
      </p:sp>
    </p:spTree>
    <p:extLst>
      <p:ext uri="{BB962C8B-B14F-4D97-AF65-F5344CB8AC3E}">
        <p14:creationId xmlns:p14="http://schemas.microsoft.com/office/powerpoint/2010/main" val="17378002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899"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199"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FBC66D8-ED41-4956-BAE2-248AD874E632}" type="datetimeFigureOut">
              <a:rPr lang="en-US" smtClean="0"/>
              <a:t>5/13/2022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EBF0E2-E59F-478A-8E62-04EDBEBECA08}" type="slidenum">
              <a:rPr lang="en-US" smtClean="0"/>
              <a:t>‹#›</a:t>
            </a:fld>
            <a:endParaRPr lang="en-US"/>
          </a:p>
        </p:txBody>
      </p:sp>
    </p:spTree>
    <p:extLst>
      <p:ext uri="{BB962C8B-B14F-4D97-AF65-F5344CB8AC3E}">
        <p14:creationId xmlns:p14="http://schemas.microsoft.com/office/powerpoint/2010/main" val="34843478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BC66D8-ED41-4956-BAE2-248AD874E632}" type="datetimeFigureOut">
              <a:rPr lang="en-US" smtClean="0"/>
              <a:t>5/13/2022</a:t>
            </a:fld>
            <a:endParaRPr lang="en-US"/>
          </a:p>
        </p:txBody>
      </p:sp>
      <p:sp>
        <p:nvSpPr>
          <p:cNvPr id="5" name="Footer Placeholder 4"/>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EBF0E2-E59F-478A-8E62-04EDBEBECA08}" type="slidenum">
              <a:rPr lang="en-US" smtClean="0"/>
              <a:t>‹#›</a:t>
            </a:fld>
            <a:endParaRPr lang="en-US"/>
          </a:p>
        </p:txBody>
      </p:sp>
    </p:spTree>
    <p:extLst>
      <p:ext uri="{BB962C8B-B14F-4D97-AF65-F5344CB8AC3E}">
        <p14:creationId xmlns:p14="http://schemas.microsoft.com/office/powerpoint/2010/main" val="34470622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TextBox 29"/>
          <p:cNvSpPr txBox="1"/>
          <p:nvPr/>
        </p:nvSpPr>
        <p:spPr>
          <a:xfrm>
            <a:off x="322005" y="5353207"/>
            <a:ext cx="11656948" cy="1384995"/>
          </a:xfrm>
          <a:prstGeom prst="rect">
            <a:avLst/>
          </a:prstGeom>
          <a:noFill/>
        </p:spPr>
        <p:txBody>
          <a:bodyPr wrap="square" rtlCol="0">
            <a:spAutoFit/>
          </a:bodyPr>
          <a:lstStyle/>
          <a:p>
            <a:pPr algn="just"/>
            <a:r>
              <a:rPr lang="en-US" sz="1400" b="1" dirty="0">
                <a:latin typeface="Times New Roman" pitchFamily="18" charset="0"/>
                <a:cs typeface="Times New Roman" pitchFamily="18" charset="0"/>
              </a:rPr>
              <a:t>Fig. S1 </a:t>
            </a:r>
            <a:r>
              <a:rPr lang="en-US" sz="1400" dirty="0">
                <a:latin typeface="Times New Roman" pitchFamily="18" charset="0"/>
                <a:cs typeface="Times New Roman" pitchFamily="18" charset="0"/>
              </a:rPr>
              <a:t>A denaturing formaldehyde agarose gel electrophoresis was used to examine the integrity and size distribution of total RNA obtained from 10 days old seedlings of </a:t>
            </a:r>
            <a:r>
              <a:rPr lang="en-US" sz="1400" i="1" dirty="0">
                <a:latin typeface="Times New Roman" pitchFamily="18" charset="0"/>
                <a:cs typeface="Times New Roman" pitchFamily="18" charset="0"/>
              </a:rPr>
              <a:t>Arabidopsis thaliana </a:t>
            </a:r>
            <a:r>
              <a:rPr lang="en-US" sz="1400" dirty="0">
                <a:latin typeface="Times New Roman" pitchFamily="18" charset="0"/>
                <a:cs typeface="Times New Roman" pitchFamily="18" charset="0"/>
              </a:rPr>
              <a:t>(three biological replicates). 3.0 µg of RNA was loaded into each of the three lanes (1, 2, and 3) from three biological replicates. EtBr staining was used to visualize RNA. The cytoplasmic rRNAs are represented by the two higher bands (28S and 18S), whereas the organellar-type rRNAs are represented by the following smaller bands (16S and 23S). The 28S and 18S rRNAs have lengths of around 4,000 and 1,600 nucleotides (</a:t>
            </a:r>
            <a:r>
              <a:rPr lang="en-US" sz="1400" dirty="0" err="1">
                <a:latin typeface="Times New Roman" pitchFamily="18" charset="0"/>
                <a:cs typeface="Times New Roman" pitchFamily="18" charset="0"/>
              </a:rPr>
              <a:t>nts</a:t>
            </a:r>
            <a:r>
              <a:rPr lang="en-US" sz="1400" dirty="0">
                <a:latin typeface="Times New Roman" pitchFamily="18" charset="0"/>
                <a:cs typeface="Times New Roman" pitchFamily="18" charset="0"/>
              </a:rPr>
              <a:t>), respectively whereas organellar 16S rRNAs belong to 1,400 </a:t>
            </a:r>
            <a:r>
              <a:rPr lang="en-US" sz="1400" dirty="0" err="1">
                <a:latin typeface="Times New Roman" pitchFamily="18" charset="0"/>
                <a:cs typeface="Times New Roman" pitchFamily="18" charset="0"/>
              </a:rPr>
              <a:t>nts</a:t>
            </a:r>
            <a:r>
              <a:rPr lang="en-US" sz="1400" dirty="0">
                <a:latin typeface="Times New Roman" pitchFamily="18" charset="0"/>
                <a:cs typeface="Times New Roman" pitchFamily="18" charset="0"/>
              </a:rPr>
              <a:t>. The lower most RNA bands correspond to </a:t>
            </a:r>
            <a:r>
              <a:rPr lang="en-US" sz="1400" dirty="0" smtClean="0">
                <a:latin typeface="Times New Roman" pitchFamily="18" charset="0"/>
                <a:cs typeface="Times New Roman" pitchFamily="18" charset="0"/>
              </a:rPr>
              <a:t>5.8S </a:t>
            </a:r>
            <a:r>
              <a:rPr lang="en-US" sz="1400" dirty="0">
                <a:latin typeface="Times New Roman" pitchFamily="18" charset="0"/>
                <a:cs typeface="Times New Roman" pitchFamily="18" charset="0"/>
              </a:rPr>
              <a:t>rRNA. </a:t>
            </a:r>
            <a:r>
              <a:rPr lang="en-US" sz="1400" dirty="0" smtClean="0">
                <a:latin typeface="Times New Roman" pitchFamily="18" charset="0"/>
                <a:cs typeface="Times New Roman" pitchFamily="18" charset="0"/>
              </a:rPr>
              <a:t>M </a:t>
            </a:r>
            <a:r>
              <a:rPr lang="en-US" sz="1400" dirty="0">
                <a:latin typeface="Times New Roman" pitchFamily="18" charset="0"/>
                <a:cs typeface="Times New Roman" pitchFamily="18" charset="0"/>
              </a:rPr>
              <a:t>represents the RNA ladder 0.2-10 Kb (loaded volume 3 µl).</a:t>
            </a:r>
          </a:p>
        </p:txBody>
      </p:sp>
      <p:grpSp>
        <p:nvGrpSpPr>
          <p:cNvPr id="104" name="Group 103">
            <a:extLst>
              <a:ext uri="{FF2B5EF4-FFF2-40B4-BE49-F238E27FC236}">
                <a16:creationId xmlns:a16="http://schemas.microsoft.com/office/drawing/2014/main" id="{17C3355E-5103-BD76-97F7-0935BDC5C27C}"/>
              </a:ext>
            </a:extLst>
          </p:cNvPr>
          <p:cNvGrpSpPr/>
          <p:nvPr/>
        </p:nvGrpSpPr>
        <p:grpSpPr>
          <a:xfrm>
            <a:off x="3412888" y="421414"/>
            <a:ext cx="4625881" cy="4452736"/>
            <a:chOff x="3412888" y="421414"/>
            <a:chExt cx="4625881" cy="4452736"/>
          </a:xfrm>
        </p:grpSpPr>
        <p:pic>
          <p:nvPicPr>
            <p:cNvPr id="6" name="Picture 5">
              <a:extLst>
                <a:ext uri="{FF2B5EF4-FFF2-40B4-BE49-F238E27FC236}">
                  <a16:creationId xmlns:a16="http://schemas.microsoft.com/office/drawing/2014/main" id="{9F43AC33-5EA7-F38A-1374-0CC043B705D9}"/>
                </a:ext>
              </a:extLst>
            </p:cNvPr>
            <p:cNvPicPr>
              <a:picLocks noChangeAspect="1"/>
            </p:cNvPicPr>
            <p:nvPr/>
          </p:nvPicPr>
          <p:blipFill>
            <a:blip r:embed="rId2"/>
            <a:stretch>
              <a:fillRect/>
            </a:stretch>
          </p:blipFill>
          <p:spPr>
            <a:xfrm>
              <a:off x="4306821" y="437477"/>
              <a:ext cx="3731948" cy="4436673"/>
            </a:xfrm>
            <a:prstGeom prst="rect">
              <a:avLst/>
            </a:prstGeom>
          </p:spPr>
        </p:pic>
        <p:grpSp>
          <p:nvGrpSpPr>
            <p:cNvPr id="57" name="Group 30">
              <a:extLst>
                <a:ext uri="{FF2B5EF4-FFF2-40B4-BE49-F238E27FC236}">
                  <a16:creationId xmlns:a16="http://schemas.microsoft.com/office/drawing/2014/main" id="{E4C3F21D-69D3-4E71-FC9A-D0AF1C92474E}"/>
                </a:ext>
              </a:extLst>
            </p:cNvPr>
            <p:cNvGrpSpPr/>
            <p:nvPr/>
          </p:nvGrpSpPr>
          <p:grpSpPr>
            <a:xfrm>
              <a:off x="5980264" y="2036828"/>
              <a:ext cx="1458025" cy="2480613"/>
              <a:chOff x="6793599" y="3478786"/>
              <a:chExt cx="1319484" cy="1798580"/>
            </a:xfrm>
          </p:grpSpPr>
          <p:cxnSp>
            <p:nvCxnSpPr>
              <p:cNvPr id="73" name="Straight Arrow Connector 72">
                <a:extLst>
                  <a:ext uri="{FF2B5EF4-FFF2-40B4-BE49-F238E27FC236}">
                    <a16:creationId xmlns:a16="http://schemas.microsoft.com/office/drawing/2014/main" id="{E7B00839-31E8-26EA-0294-70B474C23B11}"/>
                  </a:ext>
                </a:extLst>
              </p:cNvPr>
              <p:cNvCxnSpPr>
                <a:cxnSpLocks/>
              </p:cNvCxnSpPr>
              <p:nvPr/>
            </p:nvCxnSpPr>
            <p:spPr>
              <a:xfrm flipH="1" flipV="1">
                <a:off x="6913807" y="3593213"/>
                <a:ext cx="224928" cy="0"/>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43AE96BB-02F3-C8A3-FF93-27A7B57246B2}"/>
                  </a:ext>
                </a:extLst>
              </p:cNvPr>
              <p:cNvCxnSpPr/>
              <p:nvPr/>
            </p:nvCxnSpPr>
            <p:spPr>
              <a:xfrm flipH="1" flipV="1">
                <a:off x="6878280" y="4093345"/>
                <a:ext cx="269913" cy="0"/>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Straight Arrow Connector 75">
                <a:extLst>
                  <a:ext uri="{FF2B5EF4-FFF2-40B4-BE49-F238E27FC236}">
                    <a16:creationId xmlns:a16="http://schemas.microsoft.com/office/drawing/2014/main" id="{E7B7085A-95F1-A58B-B9B4-5FA7D0D60400}"/>
                  </a:ext>
                </a:extLst>
              </p:cNvPr>
              <p:cNvCxnSpPr/>
              <p:nvPr/>
            </p:nvCxnSpPr>
            <p:spPr>
              <a:xfrm flipH="1" flipV="1">
                <a:off x="6793599" y="5198781"/>
                <a:ext cx="314899" cy="0"/>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CD969E8F-9C3D-F38D-ECD2-CC3D459DB586}"/>
                  </a:ext>
                </a:extLst>
              </p:cNvPr>
              <p:cNvSpPr txBox="1"/>
              <p:nvPr/>
            </p:nvSpPr>
            <p:spPr>
              <a:xfrm>
                <a:off x="7107015" y="3478786"/>
                <a:ext cx="796399" cy="178524"/>
              </a:xfrm>
              <a:prstGeom prst="rect">
                <a:avLst/>
              </a:prstGeom>
              <a:noFill/>
            </p:spPr>
            <p:txBody>
              <a:bodyPr wrap="square" rtlCol="0">
                <a:spAutoFit/>
              </a:bodyPr>
              <a:lstStyle/>
              <a:p>
                <a:r>
                  <a:rPr lang="en-US" sz="1000" b="1" dirty="0">
                    <a:solidFill>
                      <a:schemeClr val="bg1">
                        <a:lumMod val="95000"/>
                      </a:schemeClr>
                    </a:solidFill>
                    <a:latin typeface="Times New Roman" panose="02020603050405020304" pitchFamily="18" charset="0"/>
                    <a:cs typeface="Times New Roman" panose="02020603050405020304" pitchFamily="18" charset="0"/>
                  </a:rPr>
                  <a:t>28S </a:t>
                </a:r>
                <a:r>
                  <a:rPr lang="en-US" sz="1000" b="1" dirty="0" err="1">
                    <a:solidFill>
                      <a:schemeClr val="bg1">
                        <a:lumMod val="95000"/>
                      </a:schemeClr>
                    </a:solidFill>
                    <a:latin typeface="Times New Roman" panose="02020603050405020304" pitchFamily="18" charset="0"/>
                    <a:cs typeface="Times New Roman" panose="02020603050405020304" pitchFamily="18" charset="0"/>
                  </a:rPr>
                  <a:t>rRNA</a:t>
                </a:r>
                <a:endParaRPr lang="en-IN" sz="1000" b="1"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78" name="TextBox 77">
                <a:extLst>
                  <a:ext uri="{FF2B5EF4-FFF2-40B4-BE49-F238E27FC236}">
                    <a16:creationId xmlns:a16="http://schemas.microsoft.com/office/drawing/2014/main" id="{1309F4A5-32E0-BAFD-5861-A0D3538DAB7D}"/>
                  </a:ext>
                </a:extLst>
              </p:cNvPr>
              <p:cNvSpPr txBox="1"/>
              <p:nvPr/>
            </p:nvSpPr>
            <p:spPr>
              <a:xfrm>
                <a:off x="7125780" y="3996789"/>
                <a:ext cx="935325" cy="189682"/>
              </a:xfrm>
              <a:prstGeom prst="rect">
                <a:avLst/>
              </a:prstGeom>
              <a:noFill/>
            </p:spPr>
            <p:txBody>
              <a:bodyPr wrap="square" rtlCol="0">
                <a:spAutoFit/>
              </a:bodyPr>
              <a:lstStyle/>
              <a:p>
                <a:r>
                  <a:rPr lang="en-US" sz="1000" b="1" dirty="0">
                    <a:solidFill>
                      <a:schemeClr val="bg1">
                        <a:lumMod val="95000"/>
                      </a:schemeClr>
                    </a:solidFill>
                    <a:latin typeface="Times New Roman" panose="02020603050405020304" pitchFamily="18" charset="0"/>
                    <a:cs typeface="Times New Roman" panose="02020603050405020304" pitchFamily="18" charset="0"/>
                  </a:rPr>
                  <a:t>18S </a:t>
                </a:r>
                <a:r>
                  <a:rPr lang="en-US" sz="1100" b="1" dirty="0" err="1">
                    <a:solidFill>
                      <a:schemeClr val="bg1">
                        <a:lumMod val="95000"/>
                      </a:schemeClr>
                    </a:solidFill>
                    <a:latin typeface="Times New Roman" panose="02020603050405020304" pitchFamily="18" charset="0"/>
                    <a:cs typeface="Times New Roman" panose="02020603050405020304" pitchFamily="18" charset="0"/>
                  </a:rPr>
                  <a:t>rRNA</a:t>
                </a:r>
                <a:endParaRPr lang="en-IN" sz="1000" b="1"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79" name="TextBox 78">
                <a:extLst>
                  <a:ext uri="{FF2B5EF4-FFF2-40B4-BE49-F238E27FC236}">
                    <a16:creationId xmlns:a16="http://schemas.microsoft.com/office/drawing/2014/main" id="{56089224-4F22-0519-6B4C-D7B55DD10EA3}"/>
                  </a:ext>
                </a:extLst>
              </p:cNvPr>
              <p:cNvSpPr txBox="1"/>
              <p:nvPr/>
            </p:nvSpPr>
            <p:spPr>
              <a:xfrm rot="16200000">
                <a:off x="7710852" y="4304142"/>
                <a:ext cx="581637" cy="222825"/>
              </a:xfrm>
              <a:prstGeom prst="rect">
                <a:avLst/>
              </a:prstGeom>
              <a:noFill/>
            </p:spPr>
            <p:txBody>
              <a:bodyPr wrap="square" rtlCol="0">
                <a:spAutoFit/>
              </a:bodyPr>
              <a:lstStyle/>
              <a:p>
                <a:r>
                  <a:rPr lang="en-US" sz="1000" b="1" dirty="0">
                    <a:solidFill>
                      <a:schemeClr val="bg1">
                        <a:lumMod val="95000"/>
                      </a:schemeClr>
                    </a:solidFill>
                    <a:latin typeface="Times New Roman" panose="02020603050405020304" pitchFamily="18" charset="0"/>
                    <a:cs typeface="Times New Roman" panose="02020603050405020304" pitchFamily="18" charset="0"/>
                  </a:rPr>
                  <a:t>Organellar</a:t>
                </a:r>
                <a:endParaRPr lang="en-IN" sz="1200" b="1"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80" name="TextBox 79">
                <a:extLst>
                  <a:ext uri="{FF2B5EF4-FFF2-40B4-BE49-F238E27FC236}">
                    <a16:creationId xmlns:a16="http://schemas.microsoft.com/office/drawing/2014/main" id="{4DF1EFD8-41A3-E691-8FB3-DD5C5D443D4F}"/>
                  </a:ext>
                </a:extLst>
              </p:cNvPr>
              <p:cNvSpPr txBox="1"/>
              <p:nvPr/>
            </p:nvSpPr>
            <p:spPr>
              <a:xfrm>
                <a:off x="7129913" y="5098842"/>
                <a:ext cx="836046" cy="178524"/>
              </a:xfrm>
              <a:prstGeom prst="rect">
                <a:avLst/>
              </a:prstGeom>
              <a:noFill/>
            </p:spPr>
            <p:txBody>
              <a:bodyPr wrap="square" rtlCol="0">
                <a:spAutoFit/>
              </a:bodyPr>
              <a:lstStyle/>
              <a:p>
                <a:r>
                  <a:rPr lang="en-US" sz="1000" b="1" dirty="0">
                    <a:solidFill>
                      <a:schemeClr val="bg1">
                        <a:lumMod val="95000"/>
                      </a:schemeClr>
                    </a:solidFill>
                    <a:latin typeface="Times New Roman" panose="02020603050405020304" pitchFamily="18" charset="0"/>
                    <a:cs typeface="Times New Roman" panose="02020603050405020304" pitchFamily="18" charset="0"/>
                  </a:rPr>
                  <a:t>5.8S </a:t>
                </a:r>
                <a:r>
                  <a:rPr lang="en-US" sz="1000" b="1" dirty="0" err="1">
                    <a:solidFill>
                      <a:schemeClr val="bg1">
                        <a:lumMod val="95000"/>
                      </a:schemeClr>
                    </a:solidFill>
                    <a:latin typeface="Times New Roman" panose="02020603050405020304" pitchFamily="18" charset="0"/>
                    <a:cs typeface="Times New Roman" panose="02020603050405020304" pitchFamily="18" charset="0"/>
                  </a:rPr>
                  <a:t>rRNA</a:t>
                </a:r>
                <a:endParaRPr lang="en-IN" sz="1000" b="1" dirty="0">
                  <a:solidFill>
                    <a:schemeClr val="bg1">
                      <a:lumMod val="95000"/>
                    </a:schemeClr>
                  </a:solidFill>
                  <a:latin typeface="Times New Roman" panose="02020603050405020304" pitchFamily="18" charset="0"/>
                  <a:cs typeface="Times New Roman" panose="02020603050405020304" pitchFamily="18" charset="0"/>
                </a:endParaRPr>
              </a:p>
            </p:txBody>
          </p:sp>
        </p:grpSp>
        <p:grpSp>
          <p:nvGrpSpPr>
            <p:cNvPr id="35" name="Group 34">
              <a:extLst>
                <a:ext uri="{FF2B5EF4-FFF2-40B4-BE49-F238E27FC236}">
                  <a16:creationId xmlns:a16="http://schemas.microsoft.com/office/drawing/2014/main" id="{9EDD5085-0D9C-21AF-657C-04F17D5E6E4C}"/>
                </a:ext>
              </a:extLst>
            </p:cNvPr>
            <p:cNvGrpSpPr/>
            <p:nvPr/>
          </p:nvGrpSpPr>
          <p:grpSpPr>
            <a:xfrm>
              <a:off x="3604198" y="1279644"/>
              <a:ext cx="528113" cy="3496018"/>
              <a:chOff x="3978084" y="1793126"/>
              <a:chExt cx="382468" cy="2289271"/>
            </a:xfrm>
          </p:grpSpPr>
          <p:sp>
            <p:nvSpPr>
              <p:cNvPr id="58" name="TextBox 57">
                <a:extLst>
                  <a:ext uri="{FF2B5EF4-FFF2-40B4-BE49-F238E27FC236}">
                    <a16:creationId xmlns:a16="http://schemas.microsoft.com/office/drawing/2014/main" id="{E1FDFE7F-537F-D3ED-786D-186A7BB871CD}"/>
                  </a:ext>
                </a:extLst>
              </p:cNvPr>
              <p:cNvSpPr txBox="1"/>
              <p:nvPr/>
            </p:nvSpPr>
            <p:spPr>
              <a:xfrm>
                <a:off x="3978084" y="1793126"/>
                <a:ext cx="382467" cy="161231"/>
              </a:xfrm>
              <a:prstGeom prst="rect">
                <a:avLst/>
              </a:prstGeom>
              <a:noFill/>
            </p:spPr>
            <p:txBody>
              <a:bodyPr wrap="square" rtlCol="0">
                <a:spAutoFit/>
              </a:bodyPr>
              <a:lstStyle/>
              <a:p>
                <a:r>
                  <a:rPr lang="en-US" sz="1000" b="1" dirty="0">
                    <a:latin typeface="Times New Roman" panose="02020603050405020304" pitchFamily="18" charset="0"/>
                    <a:cs typeface="Times New Roman" panose="02020603050405020304" pitchFamily="18" charset="0"/>
                  </a:rPr>
                  <a:t>10000</a:t>
                </a:r>
                <a:endParaRPr lang="en-IN" sz="1000" b="1" dirty="0">
                  <a:latin typeface="Times New Roman" panose="02020603050405020304" pitchFamily="18" charset="0"/>
                  <a:cs typeface="Times New Roman" panose="02020603050405020304" pitchFamily="18" charset="0"/>
                </a:endParaRPr>
              </a:p>
            </p:txBody>
          </p:sp>
          <p:sp>
            <p:nvSpPr>
              <p:cNvPr id="59" name="TextBox 58">
                <a:extLst>
                  <a:ext uri="{FF2B5EF4-FFF2-40B4-BE49-F238E27FC236}">
                    <a16:creationId xmlns:a16="http://schemas.microsoft.com/office/drawing/2014/main" id="{10C7FC2B-1529-8994-77F5-F52FCAC34C5F}"/>
                  </a:ext>
                </a:extLst>
              </p:cNvPr>
              <p:cNvSpPr txBox="1"/>
              <p:nvPr/>
            </p:nvSpPr>
            <p:spPr>
              <a:xfrm>
                <a:off x="3986667" y="1990113"/>
                <a:ext cx="373885" cy="161231"/>
              </a:xfrm>
              <a:prstGeom prst="rect">
                <a:avLst/>
              </a:prstGeom>
              <a:noFill/>
            </p:spPr>
            <p:txBody>
              <a:bodyPr wrap="square" rtlCol="0">
                <a:spAutoFit/>
              </a:bodyPr>
              <a:lstStyle/>
              <a:p>
                <a:r>
                  <a:rPr lang="en-US" sz="1000" b="1" dirty="0">
                    <a:latin typeface="Times New Roman" panose="02020603050405020304" pitchFamily="18" charset="0"/>
                    <a:cs typeface="Times New Roman" panose="02020603050405020304" pitchFamily="18" charset="0"/>
                  </a:rPr>
                  <a:t>6000</a:t>
                </a:r>
                <a:endParaRPr lang="en-IN" sz="1000" b="1" dirty="0">
                  <a:latin typeface="Times New Roman" panose="02020603050405020304" pitchFamily="18" charset="0"/>
                  <a:cs typeface="Times New Roman" panose="02020603050405020304" pitchFamily="18" charset="0"/>
                </a:endParaRPr>
              </a:p>
            </p:txBody>
          </p:sp>
          <p:sp>
            <p:nvSpPr>
              <p:cNvPr id="60" name="TextBox 59">
                <a:extLst>
                  <a:ext uri="{FF2B5EF4-FFF2-40B4-BE49-F238E27FC236}">
                    <a16:creationId xmlns:a16="http://schemas.microsoft.com/office/drawing/2014/main" id="{0C37B732-2A5E-E3B1-1A22-89A65EE0B97E}"/>
                  </a:ext>
                </a:extLst>
              </p:cNvPr>
              <p:cNvSpPr txBox="1"/>
              <p:nvPr/>
            </p:nvSpPr>
            <p:spPr>
              <a:xfrm>
                <a:off x="3988124" y="2233513"/>
                <a:ext cx="372428" cy="161231"/>
              </a:xfrm>
              <a:prstGeom prst="rect">
                <a:avLst/>
              </a:prstGeom>
              <a:noFill/>
            </p:spPr>
            <p:txBody>
              <a:bodyPr wrap="square" rtlCol="0">
                <a:spAutoFit/>
              </a:bodyPr>
              <a:lstStyle/>
              <a:p>
                <a:r>
                  <a:rPr lang="en-US" sz="1000" b="1" dirty="0">
                    <a:latin typeface="Times New Roman" panose="02020603050405020304" pitchFamily="18" charset="0"/>
                    <a:cs typeface="Times New Roman" panose="02020603050405020304" pitchFamily="18" charset="0"/>
                  </a:rPr>
                  <a:t>4000</a:t>
                </a:r>
                <a:endParaRPr lang="en-IN" sz="1000" b="1" dirty="0">
                  <a:latin typeface="Times New Roman" panose="02020603050405020304" pitchFamily="18" charset="0"/>
                  <a:cs typeface="Times New Roman" panose="02020603050405020304" pitchFamily="18" charset="0"/>
                </a:endParaRPr>
              </a:p>
            </p:txBody>
          </p:sp>
          <p:sp>
            <p:nvSpPr>
              <p:cNvPr id="61" name="TextBox 60">
                <a:extLst>
                  <a:ext uri="{FF2B5EF4-FFF2-40B4-BE49-F238E27FC236}">
                    <a16:creationId xmlns:a16="http://schemas.microsoft.com/office/drawing/2014/main" id="{9D94EC89-E1EF-9F21-8CF5-DC94971B82C3}"/>
                  </a:ext>
                </a:extLst>
              </p:cNvPr>
              <p:cNvSpPr txBox="1"/>
              <p:nvPr/>
            </p:nvSpPr>
            <p:spPr>
              <a:xfrm>
                <a:off x="3990555" y="2397211"/>
                <a:ext cx="365186" cy="161231"/>
              </a:xfrm>
              <a:prstGeom prst="rect">
                <a:avLst/>
              </a:prstGeom>
              <a:noFill/>
            </p:spPr>
            <p:txBody>
              <a:bodyPr wrap="square" rtlCol="0">
                <a:spAutoFit/>
              </a:bodyPr>
              <a:lstStyle/>
              <a:p>
                <a:r>
                  <a:rPr lang="en-US" sz="1000" b="1" dirty="0">
                    <a:latin typeface="Times New Roman" panose="02020603050405020304" pitchFamily="18" charset="0"/>
                    <a:cs typeface="Times New Roman" panose="02020603050405020304" pitchFamily="18" charset="0"/>
                  </a:rPr>
                  <a:t>3000</a:t>
                </a:r>
                <a:endParaRPr lang="en-IN" sz="1000" b="1" dirty="0">
                  <a:latin typeface="Times New Roman" panose="02020603050405020304" pitchFamily="18" charset="0"/>
                  <a:cs typeface="Times New Roman" panose="02020603050405020304" pitchFamily="18" charset="0"/>
                </a:endParaRPr>
              </a:p>
            </p:txBody>
          </p:sp>
          <p:sp>
            <p:nvSpPr>
              <p:cNvPr id="62" name="TextBox 61">
                <a:extLst>
                  <a:ext uri="{FF2B5EF4-FFF2-40B4-BE49-F238E27FC236}">
                    <a16:creationId xmlns:a16="http://schemas.microsoft.com/office/drawing/2014/main" id="{D702A387-FDA7-C548-EBD3-A0739635D8BD}"/>
                  </a:ext>
                </a:extLst>
              </p:cNvPr>
              <p:cNvSpPr txBox="1"/>
              <p:nvPr/>
            </p:nvSpPr>
            <p:spPr>
              <a:xfrm>
                <a:off x="3997075" y="2781840"/>
                <a:ext cx="363476" cy="161231"/>
              </a:xfrm>
              <a:prstGeom prst="rect">
                <a:avLst/>
              </a:prstGeom>
              <a:noFill/>
            </p:spPr>
            <p:txBody>
              <a:bodyPr wrap="square" rtlCol="0">
                <a:spAutoFit/>
              </a:bodyPr>
              <a:lstStyle/>
              <a:p>
                <a:r>
                  <a:rPr lang="en-US" sz="1000" b="1" dirty="0">
                    <a:latin typeface="Times New Roman" panose="02020603050405020304" pitchFamily="18" charset="0"/>
                    <a:cs typeface="Times New Roman" panose="02020603050405020304" pitchFamily="18" charset="0"/>
                  </a:rPr>
                  <a:t>2000</a:t>
                </a:r>
                <a:endParaRPr lang="en-IN" sz="1000" b="1" dirty="0">
                  <a:latin typeface="Times New Roman" panose="02020603050405020304" pitchFamily="18" charset="0"/>
                  <a:cs typeface="Times New Roman" panose="02020603050405020304" pitchFamily="18" charset="0"/>
                </a:endParaRPr>
              </a:p>
            </p:txBody>
          </p:sp>
          <p:sp>
            <p:nvSpPr>
              <p:cNvPr id="63" name="TextBox 62">
                <a:extLst>
                  <a:ext uri="{FF2B5EF4-FFF2-40B4-BE49-F238E27FC236}">
                    <a16:creationId xmlns:a16="http://schemas.microsoft.com/office/drawing/2014/main" id="{7D6EC205-92C1-4E5A-3A47-00BD9EE73AAE}"/>
                  </a:ext>
                </a:extLst>
              </p:cNvPr>
              <p:cNvSpPr txBox="1"/>
              <p:nvPr/>
            </p:nvSpPr>
            <p:spPr>
              <a:xfrm>
                <a:off x="3991110" y="3002182"/>
                <a:ext cx="369441" cy="161231"/>
              </a:xfrm>
              <a:prstGeom prst="rect">
                <a:avLst/>
              </a:prstGeom>
              <a:noFill/>
            </p:spPr>
            <p:txBody>
              <a:bodyPr wrap="square" rtlCol="0">
                <a:spAutoFit/>
              </a:bodyPr>
              <a:lstStyle/>
              <a:p>
                <a:r>
                  <a:rPr lang="en-US" sz="1000" b="1" dirty="0">
                    <a:latin typeface="Times New Roman" panose="02020603050405020304" pitchFamily="18" charset="0"/>
                    <a:cs typeface="Times New Roman" panose="02020603050405020304" pitchFamily="18" charset="0"/>
                  </a:rPr>
                  <a:t>1500</a:t>
                </a:r>
                <a:endParaRPr lang="en-IN" sz="1000" b="1" dirty="0">
                  <a:latin typeface="Times New Roman" panose="02020603050405020304" pitchFamily="18" charset="0"/>
                  <a:cs typeface="Times New Roman" panose="02020603050405020304" pitchFamily="18" charset="0"/>
                </a:endParaRPr>
              </a:p>
            </p:txBody>
          </p:sp>
          <p:sp>
            <p:nvSpPr>
              <p:cNvPr id="64" name="TextBox 63">
                <a:extLst>
                  <a:ext uri="{FF2B5EF4-FFF2-40B4-BE49-F238E27FC236}">
                    <a16:creationId xmlns:a16="http://schemas.microsoft.com/office/drawing/2014/main" id="{50CA0503-88D8-1016-F6ED-585720C65071}"/>
                  </a:ext>
                </a:extLst>
              </p:cNvPr>
              <p:cNvSpPr txBox="1"/>
              <p:nvPr/>
            </p:nvSpPr>
            <p:spPr>
              <a:xfrm>
                <a:off x="4004008" y="3330514"/>
                <a:ext cx="309171" cy="161231"/>
              </a:xfrm>
              <a:prstGeom prst="rect">
                <a:avLst/>
              </a:prstGeom>
              <a:noFill/>
            </p:spPr>
            <p:txBody>
              <a:bodyPr wrap="square" rtlCol="0">
                <a:spAutoFit/>
              </a:bodyPr>
              <a:lstStyle/>
              <a:p>
                <a:r>
                  <a:rPr lang="en-US" sz="1000" b="1" dirty="0">
                    <a:latin typeface="Times New Roman" panose="02020603050405020304" pitchFamily="18" charset="0"/>
                    <a:cs typeface="Times New Roman" panose="02020603050405020304" pitchFamily="18" charset="0"/>
                  </a:rPr>
                  <a:t>500</a:t>
                </a:r>
                <a:endParaRPr lang="en-IN" sz="1000" b="1" dirty="0">
                  <a:latin typeface="Times New Roman" panose="02020603050405020304" pitchFamily="18" charset="0"/>
                  <a:cs typeface="Times New Roman" panose="02020603050405020304" pitchFamily="18" charset="0"/>
                </a:endParaRPr>
              </a:p>
            </p:txBody>
          </p:sp>
          <p:sp>
            <p:nvSpPr>
              <p:cNvPr id="65" name="TextBox 64">
                <a:extLst>
                  <a:ext uri="{FF2B5EF4-FFF2-40B4-BE49-F238E27FC236}">
                    <a16:creationId xmlns:a16="http://schemas.microsoft.com/office/drawing/2014/main" id="{09CDA07F-EFB4-6364-F1C0-9390A8CD3A39}"/>
                  </a:ext>
                </a:extLst>
              </p:cNvPr>
              <p:cNvSpPr txBox="1"/>
              <p:nvPr/>
            </p:nvSpPr>
            <p:spPr>
              <a:xfrm>
                <a:off x="4004782" y="3921166"/>
                <a:ext cx="308397" cy="161231"/>
              </a:xfrm>
              <a:prstGeom prst="rect">
                <a:avLst/>
              </a:prstGeom>
              <a:noFill/>
            </p:spPr>
            <p:txBody>
              <a:bodyPr wrap="square" rtlCol="0">
                <a:spAutoFit/>
              </a:bodyPr>
              <a:lstStyle/>
              <a:p>
                <a:r>
                  <a:rPr lang="en-US" sz="1000" b="1" dirty="0">
                    <a:latin typeface="Times New Roman" panose="02020603050405020304" pitchFamily="18" charset="0"/>
                    <a:cs typeface="Times New Roman" panose="02020603050405020304" pitchFamily="18" charset="0"/>
                  </a:rPr>
                  <a:t>200</a:t>
                </a:r>
                <a:endParaRPr lang="en-IN" sz="1000" b="1" dirty="0">
                  <a:latin typeface="Times New Roman" panose="02020603050405020304" pitchFamily="18" charset="0"/>
                  <a:cs typeface="Times New Roman" panose="02020603050405020304" pitchFamily="18" charset="0"/>
                </a:endParaRPr>
              </a:p>
            </p:txBody>
          </p:sp>
        </p:grpSp>
        <p:sp>
          <p:nvSpPr>
            <p:cNvPr id="66" name="TextBox 65">
              <a:extLst>
                <a:ext uri="{FF2B5EF4-FFF2-40B4-BE49-F238E27FC236}">
                  <a16:creationId xmlns:a16="http://schemas.microsoft.com/office/drawing/2014/main" id="{E5C20DA1-502A-0C5C-E64D-6CD17AB9D604}"/>
                </a:ext>
              </a:extLst>
            </p:cNvPr>
            <p:cNvSpPr txBox="1"/>
            <p:nvPr/>
          </p:nvSpPr>
          <p:spPr>
            <a:xfrm rot="16200000">
              <a:off x="3081154" y="2719490"/>
              <a:ext cx="909689" cy="246221"/>
            </a:xfrm>
            <a:prstGeom prst="rect">
              <a:avLst/>
            </a:prstGeom>
            <a:noFill/>
          </p:spPr>
          <p:txBody>
            <a:bodyPr wrap="square" rtlCol="0">
              <a:spAutoFit/>
            </a:bodyPr>
            <a:lstStyle/>
            <a:p>
              <a:r>
                <a:rPr lang="en-US" sz="1000" b="1" dirty="0">
                  <a:latin typeface="Times New Roman" panose="02020603050405020304" pitchFamily="18" charset="0"/>
                  <a:cs typeface="Times New Roman" panose="02020603050405020304" pitchFamily="18" charset="0"/>
                </a:rPr>
                <a:t>Size (nts)</a:t>
              </a:r>
            </a:p>
          </p:txBody>
        </p:sp>
        <p:grpSp>
          <p:nvGrpSpPr>
            <p:cNvPr id="67" name="Group 31">
              <a:extLst>
                <a:ext uri="{FF2B5EF4-FFF2-40B4-BE49-F238E27FC236}">
                  <a16:creationId xmlns:a16="http://schemas.microsoft.com/office/drawing/2014/main" id="{22544584-3B46-B7A3-2E0D-1348C23FF274}"/>
                </a:ext>
              </a:extLst>
            </p:cNvPr>
            <p:cNvGrpSpPr/>
            <p:nvPr/>
          </p:nvGrpSpPr>
          <p:grpSpPr>
            <a:xfrm>
              <a:off x="4365359" y="421414"/>
              <a:ext cx="1785120" cy="290553"/>
              <a:chOff x="5233625" y="1346048"/>
              <a:chExt cx="1615499" cy="210668"/>
            </a:xfrm>
          </p:grpSpPr>
          <p:sp>
            <p:nvSpPr>
              <p:cNvPr id="68" name="TextBox 67">
                <a:extLst>
                  <a:ext uri="{FF2B5EF4-FFF2-40B4-BE49-F238E27FC236}">
                    <a16:creationId xmlns:a16="http://schemas.microsoft.com/office/drawing/2014/main" id="{F07E5F49-4C64-739E-0FA6-83B3EBD0F243}"/>
                  </a:ext>
                </a:extLst>
              </p:cNvPr>
              <p:cNvSpPr txBox="1"/>
              <p:nvPr/>
            </p:nvSpPr>
            <p:spPr>
              <a:xfrm>
                <a:off x="5233625" y="1346048"/>
                <a:ext cx="531309" cy="200840"/>
              </a:xfrm>
              <a:prstGeom prst="rect">
                <a:avLst/>
              </a:prstGeom>
              <a:noFill/>
            </p:spPr>
            <p:txBody>
              <a:bodyPr wrap="square" rtlCol="0">
                <a:spAutoFit/>
              </a:bodyPr>
              <a:lstStyle/>
              <a:p>
                <a:r>
                  <a:rPr lang="en-US" sz="1200" b="1" dirty="0">
                    <a:solidFill>
                      <a:schemeClr val="bg1"/>
                    </a:solidFill>
                    <a:latin typeface="Times New Roman" panose="02020603050405020304" pitchFamily="18" charset="0"/>
                    <a:cs typeface="Times New Roman" panose="02020603050405020304" pitchFamily="18" charset="0"/>
                  </a:rPr>
                  <a:t>M</a:t>
                </a:r>
                <a:endParaRPr lang="en-IN" sz="1200" b="1" dirty="0">
                  <a:solidFill>
                    <a:schemeClr val="bg1"/>
                  </a:solidFill>
                  <a:latin typeface="Times New Roman" panose="02020603050405020304" pitchFamily="18" charset="0"/>
                  <a:cs typeface="Times New Roman" panose="02020603050405020304" pitchFamily="18" charset="0"/>
                </a:endParaRPr>
              </a:p>
            </p:txBody>
          </p:sp>
          <p:sp>
            <p:nvSpPr>
              <p:cNvPr id="69" name="TextBox 68">
                <a:extLst>
                  <a:ext uri="{FF2B5EF4-FFF2-40B4-BE49-F238E27FC236}">
                    <a16:creationId xmlns:a16="http://schemas.microsoft.com/office/drawing/2014/main" id="{34EDD2AA-C439-A830-7281-CE26390B34ED}"/>
                  </a:ext>
                </a:extLst>
              </p:cNvPr>
              <p:cNvSpPr txBox="1"/>
              <p:nvPr/>
            </p:nvSpPr>
            <p:spPr>
              <a:xfrm>
                <a:off x="5711090" y="1355876"/>
                <a:ext cx="465785" cy="200840"/>
              </a:xfrm>
              <a:prstGeom prst="rect">
                <a:avLst/>
              </a:prstGeom>
              <a:noFill/>
            </p:spPr>
            <p:txBody>
              <a:bodyPr wrap="square" rtlCol="0">
                <a:spAutoFit/>
              </a:bodyPr>
              <a:lstStyle/>
              <a:p>
                <a:r>
                  <a:rPr lang="en-US" sz="1200" b="1" dirty="0">
                    <a:solidFill>
                      <a:schemeClr val="bg1"/>
                    </a:solidFill>
                    <a:latin typeface="Times New Roman" panose="02020603050405020304" pitchFamily="18" charset="0"/>
                    <a:cs typeface="Times New Roman" panose="02020603050405020304" pitchFamily="18" charset="0"/>
                  </a:rPr>
                  <a:t>1</a:t>
                </a:r>
                <a:endParaRPr lang="en-IN" sz="1200" b="1" dirty="0">
                  <a:solidFill>
                    <a:schemeClr val="bg1"/>
                  </a:solidFill>
                  <a:latin typeface="Times New Roman" panose="02020603050405020304" pitchFamily="18" charset="0"/>
                  <a:cs typeface="Times New Roman" panose="02020603050405020304" pitchFamily="18" charset="0"/>
                </a:endParaRPr>
              </a:p>
            </p:txBody>
          </p:sp>
          <p:sp>
            <p:nvSpPr>
              <p:cNvPr id="70" name="TextBox 69">
                <a:extLst>
                  <a:ext uri="{FF2B5EF4-FFF2-40B4-BE49-F238E27FC236}">
                    <a16:creationId xmlns:a16="http://schemas.microsoft.com/office/drawing/2014/main" id="{1E8A9668-4BF6-2C93-6735-CC27F5FAF6EF}"/>
                  </a:ext>
                </a:extLst>
              </p:cNvPr>
              <p:cNvSpPr txBox="1"/>
              <p:nvPr/>
            </p:nvSpPr>
            <p:spPr>
              <a:xfrm>
                <a:off x="6100295" y="1350991"/>
                <a:ext cx="465785" cy="200840"/>
              </a:xfrm>
              <a:prstGeom prst="rect">
                <a:avLst/>
              </a:prstGeom>
              <a:noFill/>
            </p:spPr>
            <p:txBody>
              <a:bodyPr wrap="square" rtlCol="0">
                <a:spAutoFit/>
              </a:bodyPr>
              <a:lstStyle/>
              <a:p>
                <a:r>
                  <a:rPr lang="en-US" sz="1200" b="1" dirty="0">
                    <a:solidFill>
                      <a:schemeClr val="bg1"/>
                    </a:solidFill>
                    <a:latin typeface="Times New Roman" panose="02020603050405020304" pitchFamily="18" charset="0"/>
                    <a:cs typeface="Times New Roman" panose="02020603050405020304" pitchFamily="18" charset="0"/>
                  </a:rPr>
                  <a:t>2</a:t>
                </a:r>
                <a:endParaRPr lang="en-IN" sz="1200" b="1" dirty="0">
                  <a:solidFill>
                    <a:schemeClr val="bg1"/>
                  </a:solidFill>
                  <a:latin typeface="Times New Roman" panose="02020603050405020304" pitchFamily="18" charset="0"/>
                  <a:cs typeface="Times New Roman" panose="02020603050405020304" pitchFamily="18" charset="0"/>
                </a:endParaRPr>
              </a:p>
            </p:txBody>
          </p:sp>
          <p:sp>
            <p:nvSpPr>
              <p:cNvPr id="71" name="TextBox 70">
                <a:extLst>
                  <a:ext uri="{FF2B5EF4-FFF2-40B4-BE49-F238E27FC236}">
                    <a16:creationId xmlns:a16="http://schemas.microsoft.com/office/drawing/2014/main" id="{54166030-BB86-C3EA-709A-029F281B8001}"/>
                  </a:ext>
                </a:extLst>
              </p:cNvPr>
              <p:cNvSpPr txBox="1"/>
              <p:nvPr/>
            </p:nvSpPr>
            <p:spPr>
              <a:xfrm>
                <a:off x="6521404" y="1351996"/>
                <a:ext cx="327720" cy="200840"/>
              </a:xfrm>
              <a:prstGeom prst="rect">
                <a:avLst/>
              </a:prstGeom>
              <a:noFill/>
            </p:spPr>
            <p:txBody>
              <a:bodyPr wrap="square" rtlCol="0">
                <a:spAutoFit/>
              </a:bodyPr>
              <a:lstStyle/>
              <a:p>
                <a:r>
                  <a:rPr lang="en-US" sz="1200" b="1" dirty="0">
                    <a:solidFill>
                      <a:schemeClr val="bg1"/>
                    </a:solidFill>
                    <a:latin typeface="Times New Roman" panose="02020603050405020304" pitchFamily="18" charset="0"/>
                    <a:cs typeface="Times New Roman" panose="02020603050405020304" pitchFamily="18" charset="0"/>
                  </a:rPr>
                  <a:t>3</a:t>
                </a:r>
                <a:endParaRPr lang="en-IN" sz="1200" b="1" dirty="0">
                  <a:solidFill>
                    <a:schemeClr val="bg1"/>
                  </a:solidFill>
                  <a:latin typeface="Times New Roman" panose="02020603050405020304" pitchFamily="18" charset="0"/>
                  <a:cs typeface="Times New Roman" panose="02020603050405020304" pitchFamily="18" charset="0"/>
                </a:endParaRPr>
              </a:p>
            </p:txBody>
          </p:sp>
        </p:grpSp>
        <p:cxnSp>
          <p:nvCxnSpPr>
            <p:cNvPr id="89" name="Straight Arrow Connector 88">
              <a:extLst>
                <a:ext uri="{FF2B5EF4-FFF2-40B4-BE49-F238E27FC236}">
                  <a16:creationId xmlns:a16="http://schemas.microsoft.com/office/drawing/2014/main" id="{33F79FE7-DFEF-578D-0E60-21640AF68C91}"/>
                </a:ext>
              </a:extLst>
            </p:cNvPr>
            <p:cNvCxnSpPr/>
            <p:nvPr/>
          </p:nvCxnSpPr>
          <p:spPr>
            <a:xfrm flipH="1" flipV="1">
              <a:off x="6073252" y="3197487"/>
              <a:ext cx="298253" cy="0"/>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92" name="TextBox 91">
              <a:extLst>
                <a:ext uri="{FF2B5EF4-FFF2-40B4-BE49-F238E27FC236}">
                  <a16:creationId xmlns:a16="http://schemas.microsoft.com/office/drawing/2014/main" id="{6FC4BC67-D485-2294-811D-E4C147319A50}"/>
                </a:ext>
              </a:extLst>
            </p:cNvPr>
            <p:cNvSpPr txBox="1"/>
            <p:nvPr/>
          </p:nvSpPr>
          <p:spPr>
            <a:xfrm>
              <a:off x="6367364" y="3072452"/>
              <a:ext cx="846029" cy="253916"/>
            </a:xfrm>
            <a:prstGeom prst="rect">
              <a:avLst/>
            </a:prstGeom>
            <a:noFill/>
          </p:spPr>
          <p:txBody>
            <a:bodyPr wrap="square" rtlCol="0">
              <a:spAutoFit/>
            </a:bodyPr>
            <a:lstStyle/>
            <a:p>
              <a:r>
                <a:rPr lang="en-US" sz="1050" b="1" dirty="0">
                  <a:solidFill>
                    <a:schemeClr val="bg1">
                      <a:lumMod val="95000"/>
                    </a:schemeClr>
                  </a:solidFill>
                  <a:latin typeface="Times New Roman" panose="02020603050405020304" pitchFamily="18" charset="0"/>
                  <a:cs typeface="Times New Roman" panose="02020603050405020304" pitchFamily="18" charset="0"/>
                </a:rPr>
                <a:t>16S rRNA</a:t>
              </a:r>
              <a:endParaRPr lang="en-IN" sz="1050" b="1"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93" name="TextBox 92">
              <a:extLst>
                <a:ext uri="{FF2B5EF4-FFF2-40B4-BE49-F238E27FC236}">
                  <a16:creationId xmlns:a16="http://schemas.microsoft.com/office/drawing/2014/main" id="{02CC3273-5679-BDB1-F739-501FFF6AB08C}"/>
                </a:ext>
              </a:extLst>
            </p:cNvPr>
            <p:cNvSpPr txBox="1"/>
            <p:nvPr/>
          </p:nvSpPr>
          <p:spPr>
            <a:xfrm>
              <a:off x="6367364" y="3355291"/>
              <a:ext cx="831005" cy="246221"/>
            </a:xfrm>
            <a:prstGeom prst="rect">
              <a:avLst/>
            </a:prstGeom>
            <a:noFill/>
          </p:spPr>
          <p:txBody>
            <a:bodyPr wrap="square" rtlCol="0">
              <a:spAutoFit/>
            </a:bodyPr>
            <a:lstStyle/>
            <a:p>
              <a:r>
                <a:rPr lang="en-US" sz="1000" b="1" dirty="0">
                  <a:solidFill>
                    <a:schemeClr val="bg1">
                      <a:lumMod val="95000"/>
                    </a:schemeClr>
                  </a:solidFill>
                  <a:latin typeface="Times New Roman" panose="02020603050405020304" pitchFamily="18" charset="0"/>
                  <a:cs typeface="Times New Roman" panose="02020603050405020304" pitchFamily="18" charset="0"/>
                </a:rPr>
                <a:t>23S rRNA</a:t>
              </a:r>
              <a:endParaRPr lang="en-IN" sz="1000" b="1"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31" name="Right Brace 30">
              <a:extLst>
                <a:ext uri="{FF2B5EF4-FFF2-40B4-BE49-F238E27FC236}">
                  <a16:creationId xmlns:a16="http://schemas.microsoft.com/office/drawing/2014/main" id="{3E986A9C-7F05-5878-F5B9-72CD5A79B619}"/>
                </a:ext>
              </a:extLst>
            </p:cNvPr>
            <p:cNvSpPr/>
            <p:nvPr/>
          </p:nvSpPr>
          <p:spPr>
            <a:xfrm>
              <a:off x="6125286" y="3376905"/>
              <a:ext cx="246220" cy="215168"/>
            </a:xfrm>
            <a:prstGeom prst="rightBrace">
              <a:avLst/>
            </a:prstGeom>
            <a:ln w="127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4" name="TextBox 93">
              <a:extLst>
                <a:ext uri="{FF2B5EF4-FFF2-40B4-BE49-F238E27FC236}">
                  <a16:creationId xmlns:a16="http://schemas.microsoft.com/office/drawing/2014/main" id="{3C96C259-0A91-685D-6ED4-F14AFD10C22C}"/>
                </a:ext>
              </a:extLst>
            </p:cNvPr>
            <p:cNvSpPr txBox="1"/>
            <p:nvPr/>
          </p:nvSpPr>
          <p:spPr>
            <a:xfrm rot="16200000">
              <a:off x="6860581" y="2407858"/>
              <a:ext cx="870902" cy="246221"/>
            </a:xfrm>
            <a:prstGeom prst="rect">
              <a:avLst/>
            </a:prstGeom>
            <a:noFill/>
          </p:spPr>
          <p:txBody>
            <a:bodyPr wrap="square" rtlCol="0">
              <a:spAutoFit/>
            </a:bodyPr>
            <a:lstStyle/>
            <a:p>
              <a:r>
                <a:rPr lang="en-US" sz="1000" b="1" dirty="0">
                  <a:solidFill>
                    <a:schemeClr val="bg1">
                      <a:lumMod val="95000"/>
                    </a:schemeClr>
                  </a:solidFill>
                  <a:latin typeface="Times New Roman" panose="02020603050405020304" pitchFamily="18" charset="0"/>
                  <a:cs typeface="Times New Roman" panose="02020603050405020304" pitchFamily="18" charset="0"/>
                </a:rPr>
                <a:t>Cytoplasmic</a:t>
              </a:r>
              <a:endParaRPr lang="en-IN" sz="1200" b="1" dirty="0">
                <a:solidFill>
                  <a:schemeClr val="bg1">
                    <a:lumMod val="95000"/>
                  </a:schemeClr>
                </a:solidFill>
                <a:latin typeface="Times New Roman" panose="02020603050405020304" pitchFamily="18" charset="0"/>
                <a:cs typeface="Times New Roman" panose="02020603050405020304" pitchFamily="18" charset="0"/>
              </a:endParaRPr>
            </a:p>
          </p:txBody>
        </p:sp>
        <p:sp>
          <p:nvSpPr>
            <p:cNvPr id="32" name="Right Bracket 31">
              <a:extLst>
                <a:ext uri="{FF2B5EF4-FFF2-40B4-BE49-F238E27FC236}">
                  <a16:creationId xmlns:a16="http://schemas.microsoft.com/office/drawing/2014/main" id="{EDEAC6BA-341F-E052-27BC-35E099C03043}"/>
                </a:ext>
              </a:extLst>
            </p:cNvPr>
            <p:cNvSpPr/>
            <p:nvPr/>
          </p:nvSpPr>
          <p:spPr>
            <a:xfrm>
              <a:off x="7134632" y="2151590"/>
              <a:ext cx="65068" cy="760067"/>
            </a:xfrm>
            <a:prstGeom prst="rightBracket">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5" name="Right Bracket 94">
              <a:extLst>
                <a:ext uri="{FF2B5EF4-FFF2-40B4-BE49-F238E27FC236}">
                  <a16:creationId xmlns:a16="http://schemas.microsoft.com/office/drawing/2014/main" id="{9B38B3AB-EACB-C7E8-098D-A25922F8E374}"/>
                </a:ext>
              </a:extLst>
            </p:cNvPr>
            <p:cNvSpPr/>
            <p:nvPr/>
          </p:nvSpPr>
          <p:spPr>
            <a:xfrm>
              <a:off x="7134633" y="3139868"/>
              <a:ext cx="64070" cy="413295"/>
            </a:xfrm>
            <a:prstGeom prst="rightBracket">
              <a:avLst/>
            </a:prstGeom>
            <a:ln w="12700">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nvGrpSpPr>
            <p:cNvPr id="33" name="Group 32">
              <a:extLst>
                <a:ext uri="{FF2B5EF4-FFF2-40B4-BE49-F238E27FC236}">
                  <a16:creationId xmlns:a16="http://schemas.microsoft.com/office/drawing/2014/main" id="{FB4034E0-F544-645B-F007-1008854EAAD1}"/>
                </a:ext>
              </a:extLst>
            </p:cNvPr>
            <p:cNvGrpSpPr/>
            <p:nvPr/>
          </p:nvGrpSpPr>
          <p:grpSpPr>
            <a:xfrm>
              <a:off x="4102000" y="1403444"/>
              <a:ext cx="347962" cy="3250558"/>
              <a:chOff x="4579686" y="1903552"/>
              <a:chExt cx="252000" cy="2128539"/>
            </a:xfrm>
          </p:grpSpPr>
          <p:cxnSp>
            <p:nvCxnSpPr>
              <p:cNvPr id="96" name="Straight Arrow Connector 95">
                <a:extLst>
                  <a:ext uri="{FF2B5EF4-FFF2-40B4-BE49-F238E27FC236}">
                    <a16:creationId xmlns:a16="http://schemas.microsoft.com/office/drawing/2014/main" id="{DC271BFD-0451-116E-949C-AF69A089C5A9}"/>
                  </a:ext>
                </a:extLst>
              </p:cNvPr>
              <p:cNvCxnSpPr/>
              <p:nvPr/>
            </p:nvCxnSpPr>
            <p:spPr>
              <a:xfrm>
                <a:off x="4579686" y="1903552"/>
                <a:ext cx="252000" cy="1"/>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97" name="Straight Arrow Connector 96">
                <a:extLst>
                  <a:ext uri="{FF2B5EF4-FFF2-40B4-BE49-F238E27FC236}">
                    <a16:creationId xmlns:a16="http://schemas.microsoft.com/office/drawing/2014/main" id="{1CEB90CF-66D3-4F49-E68D-6869D5374255}"/>
                  </a:ext>
                </a:extLst>
              </p:cNvPr>
              <p:cNvCxnSpPr/>
              <p:nvPr/>
            </p:nvCxnSpPr>
            <p:spPr>
              <a:xfrm>
                <a:off x="4579686" y="2099345"/>
                <a:ext cx="252000" cy="1"/>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98" name="Straight Arrow Connector 97">
                <a:extLst>
                  <a:ext uri="{FF2B5EF4-FFF2-40B4-BE49-F238E27FC236}">
                    <a16:creationId xmlns:a16="http://schemas.microsoft.com/office/drawing/2014/main" id="{30DBFD16-167F-B0B8-4743-1720F6073C45}"/>
                  </a:ext>
                </a:extLst>
              </p:cNvPr>
              <p:cNvCxnSpPr/>
              <p:nvPr/>
            </p:nvCxnSpPr>
            <p:spPr>
              <a:xfrm>
                <a:off x="4579686" y="2345542"/>
                <a:ext cx="252000" cy="1"/>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B3C0FD26-058F-E340-B169-640BFE5A4B4C}"/>
                  </a:ext>
                </a:extLst>
              </p:cNvPr>
              <p:cNvCxnSpPr/>
              <p:nvPr/>
            </p:nvCxnSpPr>
            <p:spPr>
              <a:xfrm>
                <a:off x="4579686" y="2508387"/>
                <a:ext cx="252000" cy="1"/>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FD2A14DB-FF07-7F8B-AF02-4EC2C7A07E63}"/>
                  </a:ext>
                </a:extLst>
              </p:cNvPr>
              <p:cNvCxnSpPr/>
              <p:nvPr/>
            </p:nvCxnSpPr>
            <p:spPr>
              <a:xfrm>
                <a:off x="4579686" y="2892215"/>
                <a:ext cx="252000" cy="1"/>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01" name="Straight Arrow Connector 100">
                <a:extLst>
                  <a:ext uri="{FF2B5EF4-FFF2-40B4-BE49-F238E27FC236}">
                    <a16:creationId xmlns:a16="http://schemas.microsoft.com/office/drawing/2014/main" id="{93072385-E1E2-F738-FAF4-2BA51EE1E2AC}"/>
                  </a:ext>
                </a:extLst>
              </p:cNvPr>
              <p:cNvCxnSpPr/>
              <p:nvPr/>
            </p:nvCxnSpPr>
            <p:spPr>
              <a:xfrm>
                <a:off x="4579686" y="3113212"/>
                <a:ext cx="252000" cy="1"/>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02" name="Straight Arrow Connector 101">
                <a:extLst>
                  <a:ext uri="{FF2B5EF4-FFF2-40B4-BE49-F238E27FC236}">
                    <a16:creationId xmlns:a16="http://schemas.microsoft.com/office/drawing/2014/main" id="{D60CE2C2-11A3-B515-3E5C-18A5C5274CA7}"/>
                  </a:ext>
                </a:extLst>
              </p:cNvPr>
              <p:cNvCxnSpPr/>
              <p:nvPr/>
            </p:nvCxnSpPr>
            <p:spPr>
              <a:xfrm>
                <a:off x="4579686" y="3438889"/>
                <a:ext cx="252000" cy="1"/>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E26B63EA-A3FE-7DC1-1BA3-685B472228B9}"/>
                  </a:ext>
                </a:extLst>
              </p:cNvPr>
              <p:cNvCxnSpPr/>
              <p:nvPr/>
            </p:nvCxnSpPr>
            <p:spPr>
              <a:xfrm>
                <a:off x="4579686" y="4032090"/>
                <a:ext cx="252000" cy="1"/>
              </a:xfrm>
              <a:prstGeom prst="straightConnector1">
                <a:avLst/>
              </a:prstGeom>
              <a:ln w="127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19316203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146</TotalTime>
  <Words>176</Words>
  <Application>Microsoft Office PowerPoint</Application>
  <PresentationFormat>Widescreen</PresentationFormat>
  <Paragraphs>21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Dr.Yogesh Mishra</dc:creator>
  <cp:lastModifiedBy>Dr.Yogesh Mishra</cp:lastModifiedBy>
  <cp:revision>22</cp:revision>
  <dcterms:created xsi:type="dcterms:W3CDTF">2022-04-22T11:03:01Z</dcterms:created>
  <dcterms:modified xsi:type="dcterms:W3CDTF">2022-05-13T05:25:19Z</dcterms:modified>
</cp:coreProperties>
</file>