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53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1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31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9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75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926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802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2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93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005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6C38B-7DD7-4DC4-A91F-5F4B2392C564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45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"/>
          <p:cNvGrpSpPr/>
          <p:nvPr/>
        </p:nvGrpSpPr>
        <p:grpSpPr>
          <a:xfrm>
            <a:off x="635484" y="287847"/>
            <a:ext cx="2671110" cy="607618"/>
            <a:chOff x="0" y="0"/>
            <a:chExt cx="2671108" cy="607616"/>
          </a:xfrm>
        </p:grpSpPr>
        <p:sp>
          <p:nvSpPr>
            <p:cNvPr id="5" name="Group"/>
            <p:cNvSpPr/>
            <p:nvPr/>
          </p:nvSpPr>
          <p:spPr>
            <a:xfrm>
              <a:off x="587614" y="279840"/>
              <a:ext cx="1525353" cy="301979"/>
            </a:xfrm>
            <a:prstGeom prst="rect">
              <a:avLst/>
            </a:prstGeom>
            <a:gradFill flip="none" rotWithShape="1">
              <a:gsLst>
                <a:gs pos="0">
                  <a:srgbClr val="2A869F"/>
                </a:gs>
                <a:gs pos="80000">
                  <a:srgbClr val="37B1D1"/>
                </a:gs>
                <a:gs pos="100000">
                  <a:srgbClr val="34B3D5"/>
                </a:gs>
              </a:gsLst>
              <a:lin ang="16200000" scaled="0"/>
            </a:gradFill>
            <a:ln w="9525" cap="flat">
              <a:solidFill>
                <a:srgbClr val="010303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>
                <a:defRPr sz="900" b="1">
                  <a:solidFill>
                    <a:srgbClr val="FFFFFF"/>
                  </a:solidFill>
                </a:defRPr>
              </a:lvl1pPr>
            </a:lstStyle>
            <a:p>
              <a:pPr algn="ctr"/>
              <a:r>
                <a:rPr dirty="0" smtClean="0">
                  <a:latin typeface="Arial" pitchFamily="34" charset="0"/>
                  <a:cs typeface="Arial" pitchFamily="34" charset="0"/>
                </a:rPr>
                <a:t>At5g03350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 CDS</a:t>
              </a:r>
              <a:endParaRPr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Group"/>
            <p:cNvGrpSpPr/>
            <p:nvPr/>
          </p:nvGrpSpPr>
          <p:grpSpPr>
            <a:xfrm>
              <a:off x="2135454" y="0"/>
              <a:ext cx="535654" cy="589607"/>
              <a:chOff x="0" y="0"/>
              <a:chExt cx="535652" cy="589605"/>
            </a:xfrm>
          </p:grpSpPr>
          <p:sp>
            <p:nvSpPr>
              <p:cNvPr id="10" name="attB2"/>
              <p:cNvSpPr/>
              <p:nvPr/>
            </p:nvSpPr>
            <p:spPr>
              <a:xfrm>
                <a:off x="6736" y="0"/>
                <a:ext cx="522179" cy="3423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>
                  <a:defRPr sz="900" b="1"/>
                </a:lvl1pPr>
              </a:lstStyle>
              <a:p>
                <a:r>
                  <a:rPr dirty="0">
                    <a:latin typeface="Arial" pitchFamily="34" charset="0"/>
                    <a:cs typeface="Arial" panose="020B0604020202020204" pitchFamily="34" charset="0"/>
                  </a:rPr>
                  <a:t>attB2</a:t>
                </a:r>
              </a:p>
            </p:txBody>
          </p:sp>
          <p:sp>
            <p:nvSpPr>
              <p:cNvPr id="11" name="Shape"/>
              <p:cNvSpPr/>
              <p:nvPr/>
            </p:nvSpPr>
            <p:spPr>
              <a:xfrm>
                <a:off x="0" y="250419"/>
                <a:ext cx="535652" cy="3391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858" y="14256"/>
                    </a:moveTo>
                    <a:lnTo>
                      <a:pt x="9858" y="21600"/>
                    </a:lnTo>
                    <a:lnTo>
                      <a:pt x="0" y="10828"/>
                    </a:lnTo>
                    <a:lnTo>
                      <a:pt x="9858" y="0"/>
                    </a:lnTo>
                    <a:lnTo>
                      <a:pt x="9858" y="7344"/>
                    </a:lnTo>
                    <a:lnTo>
                      <a:pt x="21600" y="7344"/>
                    </a:lnTo>
                    <a:lnTo>
                      <a:pt x="21600" y="14256"/>
                    </a:lnTo>
                    <a:lnTo>
                      <a:pt x="9858" y="14256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/>
                </a:pPr>
                <a:endParaRPr b="1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"/>
            <p:cNvGrpSpPr/>
            <p:nvPr/>
          </p:nvGrpSpPr>
          <p:grpSpPr>
            <a:xfrm>
              <a:off x="0" y="0"/>
              <a:ext cx="569747" cy="607616"/>
              <a:chOff x="0" y="0"/>
              <a:chExt cx="569746" cy="607614"/>
            </a:xfrm>
          </p:grpSpPr>
          <p:sp>
            <p:nvSpPr>
              <p:cNvPr id="8" name="attB1"/>
              <p:cNvSpPr/>
              <p:nvPr/>
            </p:nvSpPr>
            <p:spPr>
              <a:xfrm>
                <a:off x="0" y="0"/>
                <a:ext cx="569746" cy="301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>
                  <a:defRPr sz="900" b="1"/>
                </a:lvl1pPr>
              </a:lstStyle>
              <a:p>
                <a:r>
                  <a:rPr dirty="0">
                    <a:latin typeface="Arial" pitchFamily="34" charset="0"/>
                    <a:cs typeface="Arial" panose="020B0604020202020204" pitchFamily="34" charset="0"/>
                  </a:rPr>
                  <a:t>attB1</a:t>
                </a:r>
              </a:p>
            </p:txBody>
          </p:sp>
          <p:sp>
            <p:nvSpPr>
              <p:cNvPr id="9" name="Shape"/>
              <p:cNvSpPr/>
              <p:nvPr/>
            </p:nvSpPr>
            <p:spPr>
              <a:xfrm>
                <a:off x="29925" y="268429"/>
                <a:ext cx="535653" cy="3391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42" y="14256"/>
                    </a:moveTo>
                    <a:lnTo>
                      <a:pt x="11742" y="21600"/>
                    </a:lnTo>
                    <a:lnTo>
                      <a:pt x="21600" y="10828"/>
                    </a:lnTo>
                    <a:lnTo>
                      <a:pt x="11742" y="0"/>
                    </a:lnTo>
                    <a:lnTo>
                      <a:pt x="11742" y="7344"/>
                    </a:lnTo>
                    <a:lnTo>
                      <a:pt x="0" y="7344"/>
                    </a:lnTo>
                    <a:lnTo>
                      <a:pt x="0" y="14256"/>
                    </a:lnTo>
                    <a:lnTo>
                      <a:pt x="11742" y="14256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/>
                </a:pPr>
                <a:endParaRPr b="1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pic>
        <p:nvPicPr>
          <p:cNvPr id="12" name="Picture 3" descr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59080" t="21023" r="28002" b="28714"/>
          <a:stretch/>
        </p:blipFill>
        <p:spPr>
          <a:xfrm flipH="1">
            <a:off x="968886" y="2287189"/>
            <a:ext cx="1182574" cy="275442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1083983" y="1979416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70376" y="4233467"/>
            <a:ext cx="270517" cy="618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flipH="1">
            <a:off x="163753" y="4089606"/>
            <a:ext cx="632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1000</a:t>
            </a:r>
          </a:p>
        </p:txBody>
      </p:sp>
      <p:sp>
        <p:nvSpPr>
          <p:cNvPr id="24" name="TextBox 23"/>
          <p:cNvSpPr txBox="1"/>
          <p:nvPr/>
        </p:nvSpPr>
        <p:spPr>
          <a:xfrm flipH="1">
            <a:off x="223435" y="3389977"/>
            <a:ext cx="5459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3000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682813" y="3527459"/>
            <a:ext cx="270517" cy="618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585429" y="251722"/>
            <a:ext cx="7745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anose="020B0604020202020204" pitchFamily="34" charset="0"/>
              </a:rPr>
              <a:t>(885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8" name="TextBox 13"/>
          <p:cNvSpPr/>
          <p:nvPr/>
        </p:nvSpPr>
        <p:spPr>
          <a:xfrm rot="17236730">
            <a:off x="1424985" y="1530606"/>
            <a:ext cx="1267668" cy="263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 sz="900" b="1"/>
            </a:pPr>
            <a:r>
              <a:rPr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At5g03350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CDS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3592" y="510317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236451" y="2112566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31" name="Rectangle 30"/>
          <p:cNvSpPr/>
          <p:nvPr/>
        </p:nvSpPr>
        <p:spPr>
          <a:xfrm>
            <a:off x="148356" y="5606656"/>
            <a:ext cx="1181566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S2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Generation of </a:t>
            </a:r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At5g03350 overexpression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lines in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Arabidopsis thaliana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Diagrammatic representation of At5g03350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CDS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amplicon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Gateway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cloning compatible attB1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attB2 sequences,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Amplified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At5g03350 CDS with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attB1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attB2 sequences on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agarose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gel (C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Gel image of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 clone (35S::</a:t>
            </a:r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At5g03350-pMDC32)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entry clone (</a:t>
            </a:r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At5g03350-pDONR207)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plasmids and (D) </a:t>
            </a:r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PCR confirmation 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At5g03350 CDS in entry and expression clones generated by BP and LR (E) 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Agrobacterium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mediated transformation of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A. thaliana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(Col-0) plants using floral-dip method, where </a:t>
            </a:r>
            <a:r>
              <a:rPr lang="en-US" sz="1400" i="1" dirty="0" smtClean="0">
                <a:latin typeface="Times New Roman" pitchFamily="18" charset="0"/>
                <a:cs typeface="Times New Roman" panose="02020603050405020304" pitchFamily="18" charset="0"/>
              </a:rPr>
              <a:t>Agrobacterium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cells carrying the 2xCaMV-35S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::AT5g03350:CDS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construct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in the destination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vector pMDC32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. Specific PCR /cloned products are marked by white arrows on the respective gels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667265" y="3129357"/>
            <a:ext cx="270517" cy="618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 flipH="1">
            <a:off x="147911" y="2983429"/>
            <a:ext cx="7060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10000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654824" y="4413860"/>
            <a:ext cx="270517" cy="618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 flipH="1">
            <a:off x="222851" y="4260668"/>
            <a:ext cx="632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750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682811" y="4964365"/>
            <a:ext cx="270517" cy="618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 flipH="1">
            <a:off x="291272" y="4814283"/>
            <a:ext cx="632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250</a:t>
            </a:r>
          </a:p>
        </p:txBody>
      </p:sp>
      <p:sp>
        <p:nvSpPr>
          <p:cNvPr id="60" name="Line"/>
          <p:cNvSpPr/>
          <p:nvPr/>
        </p:nvSpPr>
        <p:spPr>
          <a:xfrm>
            <a:off x="3917142" y="940586"/>
            <a:ext cx="781614" cy="1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square" lIns="45719" tIns="45719" rIns="45719" bIns="45719" numCol="1" anchor="t">
            <a:noAutofit/>
          </a:bodyPr>
          <a:lstStyle/>
          <a:p>
            <a:pPr>
              <a:defRPr sz="1800"/>
            </a:pPr>
            <a:endParaRPr/>
          </a:p>
        </p:txBody>
      </p:sp>
      <p:sp>
        <p:nvSpPr>
          <p:cNvPr id="55" name="M"/>
          <p:cNvSpPr/>
          <p:nvPr/>
        </p:nvSpPr>
        <p:spPr>
          <a:xfrm>
            <a:off x="2992622" y="1998877"/>
            <a:ext cx="349192" cy="4467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noAutofit/>
          </a:bodyPr>
          <a:lstStyle/>
          <a:p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56" name="TextBox 5"/>
          <p:cNvSpPr/>
          <p:nvPr/>
        </p:nvSpPr>
        <p:spPr>
          <a:xfrm rot="17236730">
            <a:off x="3433985" y="824160"/>
            <a:ext cx="2466589" cy="6766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 sz="1200" b="1"/>
            </a:pPr>
            <a:r>
              <a:rPr lang="en-IN" sz="1000" dirty="0" smtClean="0">
                <a:solidFill>
                  <a:srgbClr val="0501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At5g03350 CDS</a:t>
            </a:r>
          </a:p>
          <a:p>
            <a:pPr>
              <a:defRPr sz="1200" b="1"/>
            </a:pPr>
            <a:r>
              <a:rPr lang="en-IN" sz="1000" dirty="0" smtClean="0">
                <a:solidFill>
                  <a:srgbClr val="0501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-pDONR207</a:t>
            </a:r>
            <a:endParaRPr sz="1000" dirty="0">
              <a:solidFill>
                <a:srgbClr val="0500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"/>
          <p:cNvSpPr/>
          <p:nvPr/>
        </p:nvSpPr>
        <p:spPr>
          <a:xfrm rot="17236730">
            <a:off x="5539452" y="847384"/>
            <a:ext cx="2466590" cy="6301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 sz="1200" b="1"/>
            </a:pPr>
            <a:r>
              <a:rPr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PCR-</a:t>
            </a:r>
            <a:r>
              <a:rPr lang="en-IN" sz="1000" dirty="0" smtClean="0">
                <a:solidFill>
                  <a:srgbClr val="0501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At5g03350 CDS</a:t>
            </a:r>
            <a:endParaRPr sz="1000" dirty="0">
              <a:solidFill>
                <a:srgbClr val="05010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200" b="1">
                <a:solidFill>
                  <a:srgbClr val="08110D"/>
                </a:solidFill>
              </a:defRPr>
            </a:pPr>
            <a:r>
              <a:rPr sz="10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Entry Clone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"/>
          <p:cNvSpPr/>
          <p:nvPr/>
        </p:nvSpPr>
        <p:spPr>
          <a:xfrm rot="17236730">
            <a:off x="3188128" y="1162787"/>
            <a:ext cx="1734550" cy="6766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 sz="1200" b="1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35S::</a:t>
            </a:r>
            <a:r>
              <a:rPr lang="en-US" sz="1000" dirty="0" smtClean="0">
                <a:solidFill>
                  <a:srgbClr val="0501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At5g03350 CDS-pMDC32</a:t>
            </a:r>
            <a:endParaRPr sz="1000" dirty="0">
              <a:solidFill>
                <a:srgbClr val="0500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"/>
          <p:cNvSpPr/>
          <p:nvPr/>
        </p:nvSpPr>
        <p:spPr>
          <a:xfrm rot="17236730">
            <a:off x="5170886" y="773085"/>
            <a:ext cx="2466589" cy="6766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 sz="1200" b="1">
                <a:solidFill>
                  <a:srgbClr val="0A0703"/>
                </a:solidFill>
              </a:defRPr>
            </a:pPr>
            <a:r>
              <a:rPr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PCR-</a:t>
            </a:r>
            <a:r>
              <a:rPr lang="en-IN" sz="1000" dirty="0" smtClean="0">
                <a:solidFill>
                  <a:srgbClr val="0501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At5g03350 CDS </a:t>
            </a:r>
          </a:p>
          <a:p>
            <a:pPr>
              <a:defRPr sz="1200" b="1">
                <a:solidFill>
                  <a:srgbClr val="0A0703"/>
                </a:solidFill>
              </a:defRPr>
            </a:pPr>
            <a:r>
              <a:rPr lang="en-IN" sz="1000" dirty="0" smtClean="0">
                <a:solidFill>
                  <a:srgbClr val="0501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Expression clone</a:t>
            </a: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 rotWithShape="1">
          <a:blip r:embed="rId4">
            <a:lum bright="20000" contrast="40000"/>
          </a:blip>
          <a:srcRect t="5051" r="34563"/>
          <a:stretch/>
        </p:blipFill>
        <p:spPr bwMode="auto">
          <a:xfrm>
            <a:off x="2857938" y="2314258"/>
            <a:ext cx="1639140" cy="2727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500 bp"/>
          <p:cNvSpPr/>
          <p:nvPr/>
        </p:nvSpPr>
        <p:spPr>
          <a:xfrm>
            <a:off x="2250455" y="3779324"/>
            <a:ext cx="481147" cy="216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noAutofit/>
          </a:bodyPr>
          <a:lstStyle>
            <a:lvl1pPr>
              <a:defRPr sz="1000" b="1"/>
            </a:lvl1pPr>
          </a:lstStyle>
          <a:p>
            <a:r>
              <a:rPr sz="1200" dirty="0"/>
              <a:t>500 </a:t>
            </a:r>
          </a:p>
        </p:txBody>
      </p:sp>
      <p:sp>
        <p:nvSpPr>
          <p:cNvPr id="53" name="1500 bp"/>
          <p:cNvSpPr/>
          <p:nvPr/>
        </p:nvSpPr>
        <p:spPr>
          <a:xfrm>
            <a:off x="2220375" y="3326769"/>
            <a:ext cx="550875" cy="216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noAutofit/>
          </a:bodyPr>
          <a:lstStyle>
            <a:lvl1pPr>
              <a:defRPr sz="1000" b="1"/>
            </a:lvl1pPr>
          </a:lstStyle>
          <a:p>
            <a:r>
              <a:rPr sz="1200" dirty="0"/>
              <a:t>1500 </a:t>
            </a:r>
          </a:p>
        </p:txBody>
      </p:sp>
      <p:sp>
        <p:nvSpPr>
          <p:cNvPr id="54" name="5000 bp"/>
          <p:cNvSpPr/>
          <p:nvPr/>
        </p:nvSpPr>
        <p:spPr>
          <a:xfrm>
            <a:off x="2184074" y="2940570"/>
            <a:ext cx="550875" cy="216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noAutofit/>
          </a:bodyPr>
          <a:lstStyle>
            <a:lvl1pPr>
              <a:defRPr sz="1000" b="1"/>
            </a:lvl1pPr>
          </a:lstStyle>
          <a:p>
            <a:r>
              <a:rPr sz="1200" dirty="0"/>
              <a:t>5000</a:t>
            </a:r>
            <a:r>
              <a:rPr dirty="0"/>
              <a:t> </a:t>
            </a: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5" cstate="print"/>
          <a:srcRect l="30769" r="29567"/>
          <a:stretch>
            <a:fillRect/>
          </a:stretch>
        </p:blipFill>
        <p:spPr bwMode="auto">
          <a:xfrm>
            <a:off x="8246432" y="72119"/>
            <a:ext cx="1792713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Rectangle 41"/>
          <p:cNvSpPr/>
          <p:nvPr/>
        </p:nvSpPr>
        <p:spPr>
          <a:xfrm>
            <a:off x="6709560" y="3430945"/>
            <a:ext cx="15663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Agrobacterium cells -harbouring the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35S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AT5g03350 overexpression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 </a:t>
            </a: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pMDC32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6810556" y="3386765"/>
            <a:ext cx="1221550" cy="469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2569078" y="3085807"/>
            <a:ext cx="270517" cy="618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2596854" y="3471751"/>
            <a:ext cx="270517" cy="618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2565967" y="3927719"/>
            <a:ext cx="270517" cy="618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452047" y="2075852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7717460" y="296774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>
            <a:off x="10128630" y="3326769"/>
            <a:ext cx="47841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10622191" y="2742686"/>
            <a:ext cx="1584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Collection of </a:t>
            </a:r>
            <a:r>
              <a:rPr lang="en-US" sz="1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seeds </a:t>
            </a:r>
            <a:r>
              <a:rPr lang="en-US" sz="1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screening of putative </a:t>
            </a:r>
            <a:r>
              <a:rPr lang="en-US" sz="1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transformed </a:t>
            </a:r>
            <a:r>
              <a:rPr lang="en-US" sz="1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35S</a:t>
            </a:r>
            <a:r>
              <a:rPr lang="en-US" sz="1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AT5g03350 overexpression lines in Arabidopsis </a:t>
            </a:r>
            <a:endParaRPr lang="en-US" sz="1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B110658-E932-20A2-1E95-6415C269BBD1}"/>
              </a:ext>
            </a:extLst>
          </p:cNvPr>
          <p:cNvCxnSpPr>
            <a:cxnSpLocks/>
          </p:cNvCxnSpPr>
          <p:nvPr/>
        </p:nvCxnSpPr>
        <p:spPr>
          <a:xfrm flipH="1">
            <a:off x="4178795" y="2639964"/>
            <a:ext cx="212287" cy="247959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EAAA2F3B-7770-5624-7176-A889612D8E1F}"/>
              </a:ext>
            </a:extLst>
          </p:cNvPr>
          <p:cNvCxnSpPr>
            <a:cxnSpLocks/>
          </p:cNvCxnSpPr>
          <p:nvPr/>
        </p:nvCxnSpPr>
        <p:spPr>
          <a:xfrm flipH="1">
            <a:off x="3653870" y="2576148"/>
            <a:ext cx="212287" cy="247959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Plasmid"/>
          <p:cNvSpPr/>
          <p:nvPr/>
        </p:nvSpPr>
        <p:spPr>
          <a:xfrm>
            <a:off x="3905663" y="583634"/>
            <a:ext cx="800858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="" xmlns:ma14="http://schemas.microsoft.com/office/mac/drawingml/2011/main" val="1"/>
            </a:ext>
          </a:extLst>
        </p:spPr>
        <p:txBody>
          <a:bodyPr wrap="none" lIns="45719" tIns="45719" rIns="45719" bIns="45719" numCol="1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Plasmid</a:t>
            </a:r>
          </a:p>
        </p:txBody>
      </p:sp>
      <p:sp>
        <p:nvSpPr>
          <p:cNvPr id="127" name="Plasmid">
            <a:extLst>
              <a:ext uri="{FF2B5EF4-FFF2-40B4-BE49-F238E27FC236}">
                <a16:creationId xmlns:a16="http://schemas.microsoft.com/office/drawing/2014/main" id="{AA4F2F42-8FF2-F7DC-9D06-A3FF82D124BF}"/>
              </a:ext>
            </a:extLst>
          </p:cNvPr>
          <p:cNvSpPr/>
          <p:nvPr/>
        </p:nvSpPr>
        <p:spPr>
          <a:xfrm>
            <a:off x="6185044" y="538904"/>
            <a:ext cx="512318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tIns="45719" rIns="45719" bIns="45719" numCol="1" anchor="t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PCR</a:t>
            </a:r>
            <a:endParaRPr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AAA2F3B-7770-5624-7176-A889612D8E1F}"/>
              </a:ext>
            </a:extLst>
          </p:cNvPr>
          <p:cNvCxnSpPr>
            <a:cxnSpLocks/>
          </p:cNvCxnSpPr>
          <p:nvPr/>
        </p:nvCxnSpPr>
        <p:spPr>
          <a:xfrm flipH="1">
            <a:off x="1877772" y="3982690"/>
            <a:ext cx="212287" cy="247959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68">
            <a:extLst>
              <a:ext uri="{FF2B5EF4-FFF2-40B4-BE49-F238E27FC236}">
                <a16:creationId xmlns:a16="http://schemas.microsoft.com/office/drawing/2014/main" id="{B53AB8D9-A870-7C7B-0F00-1F22D3D29B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773" y="2320122"/>
            <a:ext cx="1365791" cy="2663597"/>
          </a:xfrm>
          <a:prstGeom prst="rect">
            <a:avLst/>
          </a:prstGeom>
        </p:spPr>
      </p:pic>
      <p:sp>
        <p:nvSpPr>
          <p:cNvPr id="78" name="500 bp"/>
          <p:cNvSpPr/>
          <p:nvPr/>
        </p:nvSpPr>
        <p:spPr>
          <a:xfrm>
            <a:off x="4638982" y="4139533"/>
            <a:ext cx="481147" cy="216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noAutofit/>
          </a:bodyPr>
          <a:lstStyle>
            <a:lvl1pPr>
              <a:defRPr sz="1000" b="1"/>
            </a:lvl1pPr>
          </a:lstStyle>
          <a:p>
            <a:r>
              <a:rPr sz="1200" dirty="0"/>
              <a:t>500 </a:t>
            </a:r>
          </a:p>
        </p:txBody>
      </p:sp>
      <p:sp>
        <p:nvSpPr>
          <p:cNvPr id="79" name="1500 bp"/>
          <p:cNvSpPr/>
          <p:nvPr/>
        </p:nvSpPr>
        <p:spPr>
          <a:xfrm>
            <a:off x="4608902" y="3578916"/>
            <a:ext cx="550875" cy="216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noAutofit/>
          </a:bodyPr>
          <a:lstStyle>
            <a:lvl1pPr>
              <a:defRPr sz="1000" b="1"/>
            </a:lvl1pPr>
          </a:lstStyle>
          <a:p>
            <a:r>
              <a:rPr sz="1200" dirty="0" smtClean="0"/>
              <a:t>1</a:t>
            </a:r>
            <a:r>
              <a:rPr lang="en-US" sz="1200" dirty="0" smtClean="0"/>
              <a:t>0</a:t>
            </a:r>
            <a:r>
              <a:rPr sz="1200" dirty="0" smtClean="0"/>
              <a:t>00 </a:t>
            </a:r>
            <a:endParaRPr sz="1200" dirty="0"/>
          </a:p>
        </p:txBody>
      </p:sp>
      <p:sp>
        <p:nvSpPr>
          <p:cNvPr id="80" name="5000 bp"/>
          <p:cNvSpPr/>
          <p:nvPr/>
        </p:nvSpPr>
        <p:spPr>
          <a:xfrm>
            <a:off x="4572600" y="2910086"/>
            <a:ext cx="550875" cy="216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noAutofit/>
          </a:bodyPr>
          <a:lstStyle>
            <a:lvl1pPr>
              <a:defRPr sz="1000" b="1"/>
            </a:lvl1pPr>
          </a:lstStyle>
          <a:p>
            <a:r>
              <a:rPr sz="1200" dirty="0"/>
              <a:t>5000</a:t>
            </a:r>
            <a:r>
              <a:rPr dirty="0"/>
              <a:t> </a:t>
            </a:r>
          </a:p>
        </p:txBody>
      </p:sp>
      <p:cxnSp>
        <p:nvCxnSpPr>
          <p:cNvPr id="81" name="Straight Arrow Connector 80"/>
          <p:cNvCxnSpPr/>
          <p:nvPr/>
        </p:nvCxnSpPr>
        <p:spPr>
          <a:xfrm flipV="1">
            <a:off x="4957603" y="3055323"/>
            <a:ext cx="270517" cy="618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V="1">
            <a:off x="4985381" y="3723898"/>
            <a:ext cx="270517" cy="618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V="1">
            <a:off x="4954494" y="4287928"/>
            <a:ext cx="270517" cy="618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M"/>
          <p:cNvSpPr/>
          <p:nvPr/>
        </p:nvSpPr>
        <p:spPr>
          <a:xfrm>
            <a:off x="5356210" y="2059839"/>
            <a:ext cx="349192" cy="4467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noAutofit/>
          </a:bodyPr>
          <a:lstStyle/>
          <a:p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840572" y="2086932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</a:t>
            </a:r>
          </a:p>
        </p:txBody>
      </p:sp>
      <p:sp>
        <p:nvSpPr>
          <p:cNvPr id="86" name="500 bp"/>
          <p:cNvSpPr/>
          <p:nvPr/>
        </p:nvSpPr>
        <p:spPr>
          <a:xfrm>
            <a:off x="4666692" y="3809794"/>
            <a:ext cx="481147" cy="216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noAutofit/>
          </a:bodyPr>
          <a:lstStyle>
            <a:lvl1pPr>
              <a:defRPr sz="1000" b="1"/>
            </a:lvl1pPr>
          </a:lstStyle>
          <a:p>
            <a:r>
              <a:rPr lang="en-US" sz="1200" dirty="0" smtClean="0"/>
              <a:t>7</a:t>
            </a:r>
            <a:r>
              <a:rPr lang="en-US" sz="1200" dirty="0"/>
              <a:t>5</a:t>
            </a:r>
            <a:r>
              <a:rPr sz="1200" dirty="0" smtClean="0"/>
              <a:t>0 </a:t>
            </a:r>
            <a:endParaRPr sz="1200" dirty="0"/>
          </a:p>
        </p:txBody>
      </p:sp>
      <p:cxnSp>
        <p:nvCxnSpPr>
          <p:cNvPr id="87" name="Straight Arrow Connector 86"/>
          <p:cNvCxnSpPr/>
          <p:nvPr/>
        </p:nvCxnSpPr>
        <p:spPr>
          <a:xfrm flipV="1">
            <a:off x="4982204" y="3958189"/>
            <a:ext cx="270517" cy="618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500 bp"/>
          <p:cNvSpPr/>
          <p:nvPr/>
        </p:nvSpPr>
        <p:spPr>
          <a:xfrm>
            <a:off x="4666688" y="4649380"/>
            <a:ext cx="481147" cy="216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noAutofit/>
          </a:bodyPr>
          <a:lstStyle>
            <a:lvl1pPr>
              <a:defRPr sz="1000" b="1"/>
            </a:lvl1pPr>
          </a:lstStyle>
          <a:p>
            <a:r>
              <a:rPr lang="en-US" sz="1200" dirty="0" smtClean="0"/>
              <a:t>250</a:t>
            </a:r>
            <a:r>
              <a:rPr sz="1200" dirty="0" smtClean="0"/>
              <a:t> </a:t>
            </a:r>
            <a:endParaRPr sz="1200" dirty="0"/>
          </a:p>
        </p:txBody>
      </p:sp>
      <p:cxnSp>
        <p:nvCxnSpPr>
          <p:cNvPr id="89" name="Straight Arrow Connector 88"/>
          <p:cNvCxnSpPr/>
          <p:nvPr/>
        </p:nvCxnSpPr>
        <p:spPr>
          <a:xfrm flipV="1">
            <a:off x="4982200" y="4797775"/>
            <a:ext cx="270517" cy="618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500 bp"/>
          <p:cNvSpPr/>
          <p:nvPr/>
        </p:nvSpPr>
        <p:spPr>
          <a:xfrm>
            <a:off x="4575250" y="3103209"/>
            <a:ext cx="481147" cy="216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noAutofit/>
          </a:bodyPr>
          <a:lstStyle>
            <a:lvl1pPr>
              <a:defRPr sz="1000" b="1"/>
            </a:lvl1pPr>
          </a:lstStyle>
          <a:p>
            <a:r>
              <a:rPr lang="en-US" sz="1200" dirty="0" smtClean="0"/>
              <a:t>30</a:t>
            </a:r>
            <a:r>
              <a:rPr sz="1200" dirty="0" smtClean="0"/>
              <a:t>00 </a:t>
            </a:r>
            <a:endParaRPr sz="1200" dirty="0"/>
          </a:p>
        </p:txBody>
      </p:sp>
      <p:cxnSp>
        <p:nvCxnSpPr>
          <p:cNvPr id="91" name="Straight Arrow Connector 90"/>
          <p:cNvCxnSpPr/>
          <p:nvPr/>
        </p:nvCxnSpPr>
        <p:spPr>
          <a:xfrm flipV="1">
            <a:off x="4948953" y="3243291"/>
            <a:ext cx="270517" cy="618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429ED4D7-B612-81C1-741D-42A41545078C}"/>
              </a:ext>
            </a:extLst>
          </p:cNvPr>
          <p:cNvCxnSpPr>
            <a:cxnSpLocks/>
          </p:cNvCxnSpPr>
          <p:nvPr/>
        </p:nvCxnSpPr>
        <p:spPr>
          <a:xfrm flipH="1">
            <a:off x="6343877" y="3508061"/>
            <a:ext cx="154142" cy="203779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9FD19EAD-8565-B0A5-60E9-E6CB86E8C9D7}"/>
              </a:ext>
            </a:extLst>
          </p:cNvPr>
          <p:cNvCxnSpPr>
            <a:cxnSpLocks/>
          </p:cNvCxnSpPr>
          <p:nvPr/>
        </p:nvCxnSpPr>
        <p:spPr>
          <a:xfrm flipH="1">
            <a:off x="5914472" y="3570849"/>
            <a:ext cx="172346" cy="187108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Line"/>
          <p:cNvSpPr/>
          <p:nvPr/>
        </p:nvSpPr>
        <p:spPr>
          <a:xfrm>
            <a:off x="6030141" y="915191"/>
            <a:ext cx="781614" cy="1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square" lIns="45719" tIns="45719" rIns="45719" bIns="45719" numCol="1" anchor="t">
            <a:noAutofit/>
          </a:bodyPr>
          <a:lstStyle/>
          <a:p>
            <a:pPr>
              <a:defRPr sz="18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839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681</TotalTime>
  <Words>213</Words>
  <Application>Microsoft Office PowerPoint</Application>
  <PresentationFormat>Widescreen</PresentationFormat>
  <Paragraphs>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Dr.Yogesh Mishra</dc:creator>
  <cp:lastModifiedBy>Dr.Yogesh Mishra</cp:lastModifiedBy>
  <cp:revision>73</cp:revision>
  <dcterms:created xsi:type="dcterms:W3CDTF">2022-04-29T09:33:20Z</dcterms:created>
  <dcterms:modified xsi:type="dcterms:W3CDTF">2022-05-14T08:12:39Z</dcterms:modified>
</cp:coreProperties>
</file>