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93" autoAdjust="0"/>
  </p:normalViewPr>
  <p:slideViewPr>
    <p:cSldViewPr snapToGrid="0">
      <p:cViewPr varScale="1">
        <p:scale>
          <a:sx n="115" d="100"/>
          <a:sy n="115" d="100"/>
        </p:scale>
        <p:origin x="372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5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19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31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9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75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26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02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2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3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00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6C38B-7DD7-4DC4-A91F-5F4B2392C564}" type="datetimeFigureOut">
              <a:rPr lang="en-US" smtClean="0"/>
              <a:pPr/>
              <a:t>5/13/2022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3D03E-3984-4460-BBAF-3F7BC8DCB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4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tiff"/><Relationship Id="rId4" Type="http://schemas.openxmlformats.org/officeDocument/2006/relationships/image" Target="../media/image3.png"/><Relationship Id="rId9" Type="http://schemas.openxmlformats.org/officeDocument/2006/relationships/image" Target="../media/image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roup 367"/>
          <p:cNvGrpSpPr/>
          <p:nvPr/>
        </p:nvGrpSpPr>
        <p:grpSpPr>
          <a:xfrm>
            <a:off x="-56185" y="-23590"/>
            <a:ext cx="12145516" cy="7073994"/>
            <a:chOff x="-56185" y="-23590"/>
            <a:chExt cx="12145516" cy="707399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F5E8A0D-4564-4677-AC65-CBE7A4D125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95" t="21548" r="34825" b="25868"/>
            <a:stretch/>
          </p:blipFill>
          <p:spPr>
            <a:xfrm>
              <a:off x="431133" y="63610"/>
              <a:ext cx="2695730" cy="2467980"/>
            </a:xfrm>
            <a:prstGeom prst="rect">
              <a:avLst/>
            </a:prstGeom>
          </p:spPr>
        </p:pic>
        <p:grpSp>
          <p:nvGrpSpPr>
            <p:cNvPr id="74" name="Group 73"/>
            <p:cNvGrpSpPr/>
            <p:nvPr/>
          </p:nvGrpSpPr>
          <p:grpSpPr>
            <a:xfrm>
              <a:off x="3335625" y="62243"/>
              <a:ext cx="2593428" cy="2473713"/>
              <a:chOff x="2438400" y="-1"/>
              <a:chExt cx="7239000" cy="6858001"/>
            </a:xfrm>
          </p:grpSpPr>
          <p:pic>
            <p:nvPicPr>
              <p:cNvPr id="75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7768" r="11862"/>
              <a:stretch>
                <a:fillRect/>
              </a:stretch>
            </p:blipFill>
            <p:spPr bwMode="auto">
              <a:xfrm>
                <a:off x="2438400" y="-1"/>
                <a:ext cx="7239000" cy="68580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6" name="Group 75"/>
              <p:cNvGrpSpPr/>
              <p:nvPr/>
            </p:nvGrpSpPr>
            <p:grpSpPr>
              <a:xfrm>
                <a:off x="3276600" y="1066800"/>
                <a:ext cx="5638800" cy="4648200"/>
                <a:chOff x="1752600" y="1066800"/>
                <a:chExt cx="5638800" cy="4648200"/>
              </a:xfrm>
            </p:grpSpPr>
            <p:cxnSp>
              <p:nvCxnSpPr>
                <p:cNvPr id="77" name="Straight Arrow Connector 76"/>
                <p:cNvCxnSpPr/>
                <p:nvPr/>
              </p:nvCxnSpPr>
              <p:spPr>
                <a:xfrm flipH="1">
                  <a:off x="7239000" y="2819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Arrow Connector 77"/>
                <p:cNvCxnSpPr/>
                <p:nvPr/>
              </p:nvCxnSpPr>
              <p:spPr>
                <a:xfrm flipH="1">
                  <a:off x="6019800" y="4800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Arrow Connector 78"/>
                <p:cNvCxnSpPr/>
                <p:nvPr/>
              </p:nvCxnSpPr>
              <p:spPr>
                <a:xfrm flipH="1">
                  <a:off x="5486400" y="2590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Arrow Connector 79"/>
                <p:cNvCxnSpPr/>
                <p:nvPr/>
              </p:nvCxnSpPr>
              <p:spPr>
                <a:xfrm flipH="1">
                  <a:off x="6400800" y="2590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Arrow Connector 80"/>
                <p:cNvCxnSpPr/>
                <p:nvPr/>
              </p:nvCxnSpPr>
              <p:spPr>
                <a:xfrm flipH="1">
                  <a:off x="6400800" y="1676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Arrow Connector 81"/>
                <p:cNvCxnSpPr/>
                <p:nvPr/>
              </p:nvCxnSpPr>
              <p:spPr>
                <a:xfrm flipH="1">
                  <a:off x="6400800" y="11430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Arrow Connector 82"/>
                <p:cNvCxnSpPr/>
                <p:nvPr/>
              </p:nvCxnSpPr>
              <p:spPr>
                <a:xfrm flipH="1">
                  <a:off x="2362200" y="31242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Arrow Connector 83"/>
                <p:cNvCxnSpPr/>
                <p:nvPr/>
              </p:nvCxnSpPr>
              <p:spPr>
                <a:xfrm flipH="1">
                  <a:off x="2438400" y="2438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Arrow Connector 84"/>
                <p:cNvCxnSpPr/>
                <p:nvPr/>
              </p:nvCxnSpPr>
              <p:spPr>
                <a:xfrm flipH="1">
                  <a:off x="1752600" y="3200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Arrow Connector 85"/>
                <p:cNvCxnSpPr/>
                <p:nvPr/>
              </p:nvCxnSpPr>
              <p:spPr>
                <a:xfrm flipH="1">
                  <a:off x="1752600" y="2514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Arrow Connector 86"/>
                <p:cNvCxnSpPr/>
                <p:nvPr/>
              </p:nvCxnSpPr>
              <p:spPr>
                <a:xfrm flipH="1">
                  <a:off x="3352800" y="1676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Arrow Connector 87"/>
                <p:cNvCxnSpPr/>
                <p:nvPr/>
              </p:nvCxnSpPr>
              <p:spPr>
                <a:xfrm flipH="1">
                  <a:off x="1828800" y="3962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Arrow Connector 88"/>
                <p:cNvCxnSpPr/>
                <p:nvPr/>
              </p:nvCxnSpPr>
              <p:spPr>
                <a:xfrm flipH="1">
                  <a:off x="2362200" y="12192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Arrow Connector 89"/>
                <p:cNvCxnSpPr/>
                <p:nvPr/>
              </p:nvCxnSpPr>
              <p:spPr>
                <a:xfrm flipH="1">
                  <a:off x="2286000" y="41910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Arrow Connector 90"/>
                <p:cNvCxnSpPr/>
                <p:nvPr/>
              </p:nvCxnSpPr>
              <p:spPr>
                <a:xfrm flipH="1">
                  <a:off x="2438400" y="5257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Arrow Connector 91"/>
                <p:cNvCxnSpPr/>
                <p:nvPr/>
              </p:nvCxnSpPr>
              <p:spPr>
                <a:xfrm flipH="1">
                  <a:off x="3048000" y="1676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Arrow Connector 92"/>
                <p:cNvCxnSpPr/>
                <p:nvPr/>
              </p:nvCxnSpPr>
              <p:spPr>
                <a:xfrm flipH="1">
                  <a:off x="3962400" y="16002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Arrow Connector 93"/>
                <p:cNvCxnSpPr/>
                <p:nvPr/>
              </p:nvCxnSpPr>
              <p:spPr>
                <a:xfrm flipH="1">
                  <a:off x="3810000" y="5486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Arrow Connector 94"/>
                <p:cNvCxnSpPr/>
                <p:nvPr/>
              </p:nvCxnSpPr>
              <p:spPr>
                <a:xfrm flipH="1">
                  <a:off x="4724400" y="2438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Arrow Connector 95"/>
                <p:cNvCxnSpPr/>
                <p:nvPr/>
              </p:nvCxnSpPr>
              <p:spPr>
                <a:xfrm flipH="1">
                  <a:off x="4800600" y="1752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Arrow Connector 96"/>
                <p:cNvCxnSpPr/>
                <p:nvPr/>
              </p:nvCxnSpPr>
              <p:spPr>
                <a:xfrm flipH="1">
                  <a:off x="3048000" y="3962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Arrow Connector 97"/>
                <p:cNvCxnSpPr/>
                <p:nvPr/>
              </p:nvCxnSpPr>
              <p:spPr>
                <a:xfrm flipH="1">
                  <a:off x="5638800" y="1066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/>
                <p:cNvCxnSpPr/>
                <p:nvPr/>
              </p:nvCxnSpPr>
              <p:spPr>
                <a:xfrm flipH="1">
                  <a:off x="2362200" y="4800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Arrow Connector 99"/>
                <p:cNvCxnSpPr/>
                <p:nvPr/>
              </p:nvCxnSpPr>
              <p:spPr>
                <a:xfrm flipH="1">
                  <a:off x="2971800" y="4724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Arrow Connector 100"/>
                <p:cNvCxnSpPr/>
                <p:nvPr/>
              </p:nvCxnSpPr>
              <p:spPr>
                <a:xfrm flipH="1">
                  <a:off x="5410200" y="4114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Arrow Connector 101"/>
                <p:cNvCxnSpPr/>
                <p:nvPr/>
              </p:nvCxnSpPr>
              <p:spPr>
                <a:xfrm flipV="1">
                  <a:off x="3733800" y="4648200"/>
                  <a:ext cx="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Arrow Connector 102"/>
                <p:cNvCxnSpPr/>
                <p:nvPr/>
              </p:nvCxnSpPr>
              <p:spPr>
                <a:xfrm flipH="1">
                  <a:off x="4724400" y="4038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Arrow Connector 103"/>
                <p:cNvCxnSpPr/>
                <p:nvPr/>
              </p:nvCxnSpPr>
              <p:spPr>
                <a:xfrm flipH="1">
                  <a:off x="3048000" y="5486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Arrow Connector 104"/>
                <p:cNvCxnSpPr/>
                <p:nvPr/>
              </p:nvCxnSpPr>
              <p:spPr>
                <a:xfrm flipH="1">
                  <a:off x="6324600" y="42672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Arrow Connector 105"/>
                <p:cNvCxnSpPr/>
                <p:nvPr/>
              </p:nvCxnSpPr>
              <p:spPr>
                <a:xfrm flipH="1" flipV="1">
                  <a:off x="1752600" y="4419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2" name="Group 141"/>
            <p:cNvGrpSpPr/>
            <p:nvPr/>
          </p:nvGrpSpPr>
          <p:grpSpPr>
            <a:xfrm>
              <a:off x="6127448" y="62247"/>
              <a:ext cx="2702899" cy="2473712"/>
              <a:chOff x="685800" y="0"/>
              <a:chExt cx="7772400" cy="6858000"/>
            </a:xfrm>
          </p:grpSpPr>
          <p:pic>
            <p:nvPicPr>
              <p:cNvPr id="143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7778" r="6667"/>
              <a:stretch>
                <a:fillRect/>
              </a:stretch>
            </p:blipFill>
            <p:spPr bwMode="auto">
              <a:xfrm>
                <a:off x="685800" y="0"/>
                <a:ext cx="7772400" cy="6858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44" name="Straight Arrow Connector 143"/>
              <p:cNvCxnSpPr/>
              <p:nvPr/>
            </p:nvCxnSpPr>
            <p:spPr>
              <a:xfrm flipH="1">
                <a:off x="1905000" y="36576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/>
              <p:cNvCxnSpPr/>
              <p:nvPr/>
            </p:nvCxnSpPr>
            <p:spPr>
              <a:xfrm flipH="1">
                <a:off x="2590800" y="37338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/>
              <p:cNvCxnSpPr/>
              <p:nvPr/>
            </p:nvCxnSpPr>
            <p:spPr>
              <a:xfrm flipH="1">
                <a:off x="3581400" y="38100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/>
              <p:cNvCxnSpPr/>
              <p:nvPr/>
            </p:nvCxnSpPr>
            <p:spPr>
              <a:xfrm flipH="1">
                <a:off x="2819400" y="12192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/>
              <p:cNvCxnSpPr/>
              <p:nvPr/>
            </p:nvCxnSpPr>
            <p:spPr>
              <a:xfrm flipH="1">
                <a:off x="3962400" y="12192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/>
              <p:cNvCxnSpPr/>
              <p:nvPr/>
            </p:nvCxnSpPr>
            <p:spPr>
              <a:xfrm flipH="1">
                <a:off x="4495800" y="13716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/>
              <p:cNvCxnSpPr/>
              <p:nvPr/>
            </p:nvCxnSpPr>
            <p:spPr>
              <a:xfrm flipH="1">
                <a:off x="4648200" y="6858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/>
              <p:cNvCxnSpPr/>
              <p:nvPr/>
            </p:nvCxnSpPr>
            <p:spPr>
              <a:xfrm flipH="1">
                <a:off x="3048000" y="21336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Arrow Connector 151"/>
              <p:cNvCxnSpPr/>
              <p:nvPr/>
            </p:nvCxnSpPr>
            <p:spPr>
              <a:xfrm flipH="1">
                <a:off x="6248400" y="17526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/>
              <p:cNvCxnSpPr/>
              <p:nvPr/>
            </p:nvCxnSpPr>
            <p:spPr>
              <a:xfrm flipH="1">
                <a:off x="7086600" y="17526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Arrow Connector 153"/>
              <p:cNvCxnSpPr/>
              <p:nvPr/>
            </p:nvCxnSpPr>
            <p:spPr>
              <a:xfrm flipH="1">
                <a:off x="4495800" y="23622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/>
              <p:cNvCxnSpPr/>
              <p:nvPr/>
            </p:nvCxnSpPr>
            <p:spPr>
              <a:xfrm flipH="1">
                <a:off x="5181600" y="23622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Arrow Connector 155"/>
              <p:cNvCxnSpPr/>
              <p:nvPr/>
            </p:nvCxnSpPr>
            <p:spPr>
              <a:xfrm flipH="1">
                <a:off x="6400800" y="26670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/>
              <p:cNvCxnSpPr/>
              <p:nvPr/>
            </p:nvCxnSpPr>
            <p:spPr>
              <a:xfrm flipH="1">
                <a:off x="2514600" y="44958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Arrow Connector 157"/>
              <p:cNvCxnSpPr/>
              <p:nvPr/>
            </p:nvCxnSpPr>
            <p:spPr>
              <a:xfrm flipH="1">
                <a:off x="2819400" y="29718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Arrow Connector 158"/>
              <p:cNvCxnSpPr/>
              <p:nvPr/>
            </p:nvCxnSpPr>
            <p:spPr>
              <a:xfrm flipH="1">
                <a:off x="5715000" y="58674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Arrow Connector 159"/>
              <p:cNvCxnSpPr/>
              <p:nvPr/>
            </p:nvCxnSpPr>
            <p:spPr>
              <a:xfrm flipH="1">
                <a:off x="5257800" y="32766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Arrow Connector 160"/>
              <p:cNvCxnSpPr/>
              <p:nvPr/>
            </p:nvCxnSpPr>
            <p:spPr>
              <a:xfrm flipH="1">
                <a:off x="6172200" y="34290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Arrow Connector 161"/>
              <p:cNvCxnSpPr/>
              <p:nvPr/>
            </p:nvCxnSpPr>
            <p:spPr>
              <a:xfrm flipH="1">
                <a:off x="6934200" y="33528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Arrow Connector 162"/>
              <p:cNvCxnSpPr/>
              <p:nvPr/>
            </p:nvCxnSpPr>
            <p:spPr>
              <a:xfrm flipH="1">
                <a:off x="6781800" y="43434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Arrow Connector 163"/>
              <p:cNvCxnSpPr/>
              <p:nvPr/>
            </p:nvCxnSpPr>
            <p:spPr>
              <a:xfrm flipH="1">
                <a:off x="4419600" y="40386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/>
              <p:cNvCxnSpPr/>
              <p:nvPr/>
            </p:nvCxnSpPr>
            <p:spPr>
              <a:xfrm flipH="1">
                <a:off x="4343400" y="31242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/>
              <p:cNvCxnSpPr/>
              <p:nvPr/>
            </p:nvCxnSpPr>
            <p:spPr>
              <a:xfrm flipH="1">
                <a:off x="6934200" y="49530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/>
              <p:cNvCxnSpPr/>
              <p:nvPr/>
            </p:nvCxnSpPr>
            <p:spPr>
              <a:xfrm flipH="1">
                <a:off x="5867400" y="49530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Arrow Connector 167"/>
              <p:cNvCxnSpPr/>
              <p:nvPr/>
            </p:nvCxnSpPr>
            <p:spPr>
              <a:xfrm flipH="1">
                <a:off x="5715000" y="49530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Arrow Connector 168"/>
              <p:cNvCxnSpPr/>
              <p:nvPr/>
            </p:nvCxnSpPr>
            <p:spPr>
              <a:xfrm flipH="1">
                <a:off x="5105400" y="56388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Arrow Connector 169"/>
              <p:cNvCxnSpPr/>
              <p:nvPr/>
            </p:nvCxnSpPr>
            <p:spPr>
              <a:xfrm flipH="1">
                <a:off x="3352800" y="54864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Arrow Connector 170"/>
              <p:cNvCxnSpPr/>
              <p:nvPr/>
            </p:nvCxnSpPr>
            <p:spPr>
              <a:xfrm flipH="1">
                <a:off x="5181600" y="41148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Arrow Connector 171"/>
              <p:cNvCxnSpPr/>
              <p:nvPr/>
            </p:nvCxnSpPr>
            <p:spPr>
              <a:xfrm flipH="1">
                <a:off x="5029200" y="48768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Arrow Connector 172"/>
              <p:cNvCxnSpPr/>
              <p:nvPr/>
            </p:nvCxnSpPr>
            <p:spPr>
              <a:xfrm flipH="1">
                <a:off x="4343400" y="46482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Arrow Connector 173"/>
              <p:cNvCxnSpPr/>
              <p:nvPr/>
            </p:nvCxnSpPr>
            <p:spPr>
              <a:xfrm flipH="1">
                <a:off x="1981200" y="44196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Arrow Connector 174"/>
              <p:cNvCxnSpPr/>
              <p:nvPr/>
            </p:nvCxnSpPr>
            <p:spPr>
              <a:xfrm flipH="1">
                <a:off x="7696200" y="33528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E32CA610-5144-460A-8799-BEDCA9E7C554}"/>
                </a:ext>
              </a:extLst>
            </p:cNvPr>
            <p:cNvGrpSpPr/>
            <p:nvPr/>
          </p:nvGrpSpPr>
          <p:grpSpPr>
            <a:xfrm>
              <a:off x="9076161" y="62243"/>
              <a:ext cx="2645326" cy="2473714"/>
              <a:chOff x="808573" y="0"/>
              <a:chExt cx="7344827" cy="6858000"/>
            </a:xfrm>
          </p:grpSpPr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65C4FB97-8B74-4E66-AA22-F44AA9F90F93}"/>
                  </a:ext>
                </a:extLst>
              </p:cNvPr>
              <p:cNvGrpSpPr/>
              <p:nvPr/>
            </p:nvGrpSpPr>
            <p:grpSpPr>
              <a:xfrm>
                <a:off x="808573" y="0"/>
                <a:ext cx="7344827" cy="6858000"/>
                <a:chOff x="808573" y="0"/>
                <a:chExt cx="7344827" cy="6858000"/>
              </a:xfrm>
            </p:grpSpPr>
            <p:pic>
              <p:nvPicPr>
                <p:cNvPr id="202" name="Picture 2">
                  <a:extLst>
                    <a:ext uri="{FF2B5EF4-FFF2-40B4-BE49-F238E27FC236}">
                      <a16:creationId xmlns:a16="http://schemas.microsoft.com/office/drawing/2014/main" id="{6859679F-977B-4C82-A3DB-7B2602762B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808573" y="0"/>
                  <a:ext cx="7344827" cy="6858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03" name="Straight Arrow Connector 202">
                  <a:extLst>
                    <a:ext uri="{FF2B5EF4-FFF2-40B4-BE49-F238E27FC236}">
                      <a16:creationId xmlns:a16="http://schemas.microsoft.com/office/drawing/2014/main" id="{6595B7D7-6973-4357-B2DC-0827BFFA7D6F}"/>
                    </a:ext>
                  </a:extLst>
                </p:cNvPr>
                <p:cNvCxnSpPr/>
                <p:nvPr/>
              </p:nvCxnSpPr>
              <p:spPr>
                <a:xfrm flipH="1">
                  <a:off x="4724400" y="33147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Arrow Connector 203">
                  <a:extLst>
                    <a:ext uri="{FF2B5EF4-FFF2-40B4-BE49-F238E27FC236}">
                      <a16:creationId xmlns:a16="http://schemas.microsoft.com/office/drawing/2014/main" id="{A3E52C34-CF35-4AC8-9EEA-33A71F814E82}"/>
                    </a:ext>
                  </a:extLst>
                </p:cNvPr>
                <p:cNvCxnSpPr/>
                <p:nvPr/>
              </p:nvCxnSpPr>
              <p:spPr>
                <a:xfrm flipH="1">
                  <a:off x="3733800" y="3657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Arrow Connector 204">
                  <a:extLst>
                    <a:ext uri="{FF2B5EF4-FFF2-40B4-BE49-F238E27FC236}">
                      <a16:creationId xmlns:a16="http://schemas.microsoft.com/office/drawing/2014/main" id="{55315887-5C63-46D7-8280-71894BB7A72F}"/>
                    </a:ext>
                  </a:extLst>
                </p:cNvPr>
                <p:cNvCxnSpPr/>
                <p:nvPr/>
              </p:nvCxnSpPr>
              <p:spPr>
                <a:xfrm flipH="1">
                  <a:off x="2209800" y="33147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Arrow Connector 205">
                  <a:extLst>
                    <a:ext uri="{FF2B5EF4-FFF2-40B4-BE49-F238E27FC236}">
                      <a16:creationId xmlns:a16="http://schemas.microsoft.com/office/drawing/2014/main" id="{0C0A5053-FFC8-4210-BADC-260F411618F9}"/>
                    </a:ext>
                  </a:extLst>
                </p:cNvPr>
                <p:cNvCxnSpPr/>
                <p:nvPr/>
              </p:nvCxnSpPr>
              <p:spPr>
                <a:xfrm flipH="1">
                  <a:off x="2286000" y="2590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7" name="Straight Arrow Connector 206">
                  <a:extLst>
                    <a:ext uri="{FF2B5EF4-FFF2-40B4-BE49-F238E27FC236}">
                      <a16:creationId xmlns:a16="http://schemas.microsoft.com/office/drawing/2014/main" id="{435663C4-8463-46BF-BDA8-FD41B2312AC5}"/>
                    </a:ext>
                  </a:extLst>
                </p:cNvPr>
                <p:cNvCxnSpPr/>
                <p:nvPr/>
              </p:nvCxnSpPr>
              <p:spPr>
                <a:xfrm flipH="1">
                  <a:off x="5334000" y="3352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Arrow Connector 207">
                  <a:extLst>
                    <a:ext uri="{FF2B5EF4-FFF2-40B4-BE49-F238E27FC236}">
                      <a16:creationId xmlns:a16="http://schemas.microsoft.com/office/drawing/2014/main" id="{781A3662-807E-4E6F-9879-25D8DA55A72B}"/>
                    </a:ext>
                  </a:extLst>
                </p:cNvPr>
                <p:cNvCxnSpPr/>
                <p:nvPr/>
              </p:nvCxnSpPr>
              <p:spPr>
                <a:xfrm flipH="1">
                  <a:off x="5486400" y="3581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Arrow Connector 208">
                  <a:extLst>
                    <a:ext uri="{FF2B5EF4-FFF2-40B4-BE49-F238E27FC236}">
                      <a16:creationId xmlns:a16="http://schemas.microsoft.com/office/drawing/2014/main" id="{ECBAA19D-90CC-4814-B697-6368E3D6AC91}"/>
                    </a:ext>
                  </a:extLst>
                </p:cNvPr>
                <p:cNvCxnSpPr/>
                <p:nvPr/>
              </p:nvCxnSpPr>
              <p:spPr>
                <a:xfrm flipH="1">
                  <a:off x="3733800" y="1828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Arrow Connector 209">
                  <a:extLst>
                    <a:ext uri="{FF2B5EF4-FFF2-40B4-BE49-F238E27FC236}">
                      <a16:creationId xmlns:a16="http://schemas.microsoft.com/office/drawing/2014/main" id="{5B9DCDB9-A595-40CA-B275-B57625ACA671}"/>
                    </a:ext>
                  </a:extLst>
                </p:cNvPr>
                <p:cNvCxnSpPr/>
                <p:nvPr/>
              </p:nvCxnSpPr>
              <p:spPr>
                <a:xfrm flipH="1">
                  <a:off x="3810000" y="42672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Arrow Connector 210">
                  <a:extLst>
                    <a:ext uri="{FF2B5EF4-FFF2-40B4-BE49-F238E27FC236}">
                      <a16:creationId xmlns:a16="http://schemas.microsoft.com/office/drawing/2014/main" id="{FDEA7006-481E-48A7-ABB4-13217EFA2F46}"/>
                    </a:ext>
                  </a:extLst>
                </p:cNvPr>
                <p:cNvCxnSpPr/>
                <p:nvPr/>
              </p:nvCxnSpPr>
              <p:spPr>
                <a:xfrm flipH="1">
                  <a:off x="4495800" y="57912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Arrow Connector 211">
                  <a:extLst>
                    <a:ext uri="{FF2B5EF4-FFF2-40B4-BE49-F238E27FC236}">
                      <a16:creationId xmlns:a16="http://schemas.microsoft.com/office/drawing/2014/main" id="{3EFAD212-E2F6-4C92-BC4A-54C51836C77B}"/>
                    </a:ext>
                  </a:extLst>
                </p:cNvPr>
                <p:cNvCxnSpPr/>
                <p:nvPr/>
              </p:nvCxnSpPr>
              <p:spPr>
                <a:xfrm flipH="1">
                  <a:off x="4648200" y="4572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Arrow Connector 212">
                  <a:extLst>
                    <a:ext uri="{FF2B5EF4-FFF2-40B4-BE49-F238E27FC236}">
                      <a16:creationId xmlns:a16="http://schemas.microsoft.com/office/drawing/2014/main" id="{51DE61EA-FD24-495C-86C8-B796A6BCD686}"/>
                    </a:ext>
                  </a:extLst>
                </p:cNvPr>
                <p:cNvCxnSpPr/>
                <p:nvPr/>
              </p:nvCxnSpPr>
              <p:spPr>
                <a:xfrm flipH="1">
                  <a:off x="1600200" y="3200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Arrow Connector 213">
                  <a:extLst>
                    <a:ext uri="{FF2B5EF4-FFF2-40B4-BE49-F238E27FC236}">
                      <a16:creationId xmlns:a16="http://schemas.microsoft.com/office/drawing/2014/main" id="{890B604B-4470-443F-A690-7FC9CE3EDC7B}"/>
                    </a:ext>
                  </a:extLst>
                </p:cNvPr>
                <p:cNvCxnSpPr/>
                <p:nvPr/>
              </p:nvCxnSpPr>
              <p:spPr>
                <a:xfrm flipH="1">
                  <a:off x="2057400" y="1752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Straight Arrow Connector 214">
                  <a:extLst>
                    <a:ext uri="{FF2B5EF4-FFF2-40B4-BE49-F238E27FC236}">
                      <a16:creationId xmlns:a16="http://schemas.microsoft.com/office/drawing/2014/main" id="{CB15276A-A8E0-4270-8999-92CFFB8A0FC0}"/>
                    </a:ext>
                  </a:extLst>
                </p:cNvPr>
                <p:cNvCxnSpPr/>
                <p:nvPr/>
              </p:nvCxnSpPr>
              <p:spPr>
                <a:xfrm flipH="1">
                  <a:off x="2819400" y="19812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Arrow Connector 215">
                  <a:extLst>
                    <a:ext uri="{FF2B5EF4-FFF2-40B4-BE49-F238E27FC236}">
                      <a16:creationId xmlns:a16="http://schemas.microsoft.com/office/drawing/2014/main" id="{0149C556-0727-4836-9BAB-A8D4CA403775}"/>
                    </a:ext>
                  </a:extLst>
                </p:cNvPr>
                <p:cNvCxnSpPr/>
                <p:nvPr/>
              </p:nvCxnSpPr>
              <p:spPr>
                <a:xfrm flipH="1">
                  <a:off x="2438400" y="1066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Straight Arrow Connector 216">
                  <a:extLst>
                    <a:ext uri="{FF2B5EF4-FFF2-40B4-BE49-F238E27FC236}">
                      <a16:creationId xmlns:a16="http://schemas.microsoft.com/office/drawing/2014/main" id="{59DA0B11-C124-4447-8DD8-5E3BC5B1CDB5}"/>
                    </a:ext>
                  </a:extLst>
                </p:cNvPr>
                <p:cNvCxnSpPr/>
                <p:nvPr/>
              </p:nvCxnSpPr>
              <p:spPr>
                <a:xfrm flipH="1">
                  <a:off x="3505200" y="58674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Arrow Connector 217">
                  <a:extLst>
                    <a:ext uri="{FF2B5EF4-FFF2-40B4-BE49-F238E27FC236}">
                      <a16:creationId xmlns:a16="http://schemas.microsoft.com/office/drawing/2014/main" id="{77A7E71A-859B-4A64-900A-464C122AE041}"/>
                    </a:ext>
                  </a:extLst>
                </p:cNvPr>
                <p:cNvCxnSpPr/>
                <p:nvPr/>
              </p:nvCxnSpPr>
              <p:spPr>
                <a:xfrm flipH="1">
                  <a:off x="2743200" y="41910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9" name="Straight Arrow Connector 218">
                  <a:extLst>
                    <a:ext uri="{FF2B5EF4-FFF2-40B4-BE49-F238E27FC236}">
                      <a16:creationId xmlns:a16="http://schemas.microsoft.com/office/drawing/2014/main" id="{0213931D-6E7F-4008-9169-37155FA74D41}"/>
                    </a:ext>
                  </a:extLst>
                </p:cNvPr>
                <p:cNvCxnSpPr/>
                <p:nvPr/>
              </p:nvCxnSpPr>
              <p:spPr>
                <a:xfrm flipH="1">
                  <a:off x="5181600" y="4876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Arrow Connector 219">
                  <a:extLst>
                    <a:ext uri="{FF2B5EF4-FFF2-40B4-BE49-F238E27FC236}">
                      <a16:creationId xmlns:a16="http://schemas.microsoft.com/office/drawing/2014/main" id="{E8E49727-B339-4B1E-BBC1-F4C8D4363EE4}"/>
                    </a:ext>
                  </a:extLst>
                </p:cNvPr>
                <p:cNvCxnSpPr/>
                <p:nvPr/>
              </p:nvCxnSpPr>
              <p:spPr>
                <a:xfrm flipH="1">
                  <a:off x="3886200" y="1066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Arrow Connector 220">
                  <a:extLst>
                    <a:ext uri="{FF2B5EF4-FFF2-40B4-BE49-F238E27FC236}">
                      <a16:creationId xmlns:a16="http://schemas.microsoft.com/office/drawing/2014/main" id="{EE29CDB3-C83E-4B62-924C-3EF16FA2D754}"/>
                    </a:ext>
                  </a:extLst>
                </p:cNvPr>
                <p:cNvCxnSpPr/>
                <p:nvPr/>
              </p:nvCxnSpPr>
              <p:spPr>
                <a:xfrm flipH="1">
                  <a:off x="5943600" y="3733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Straight Arrow Connector 221">
                  <a:extLst>
                    <a:ext uri="{FF2B5EF4-FFF2-40B4-BE49-F238E27FC236}">
                      <a16:creationId xmlns:a16="http://schemas.microsoft.com/office/drawing/2014/main" id="{8A90CB1D-D97E-4DDC-A7BD-5E94D5D4AECE}"/>
                    </a:ext>
                  </a:extLst>
                </p:cNvPr>
                <p:cNvCxnSpPr/>
                <p:nvPr/>
              </p:nvCxnSpPr>
              <p:spPr>
                <a:xfrm flipH="1">
                  <a:off x="7010400" y="2895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Straight Arrow Connector 222">
                  <a:extLst>
                    <a:ext uri="{FF2B5EF4-FFF2-40B4-BE49-F238E27FC236}">
                      <a16:creationId xmlns:a16="http://schemas.microsoft.com/office/drawing/2014/main" id="{97032E95-01B5-47D9-9B77-EFDF4501F2CB}"/>
                    </a:ext>
                  </a:extLst>
                </p:cNvPr>
                <p:cNvCxnSpPr/>
                <p:nvPr/>
              </p:nvCxnSpPr>
              <p:spPr>
                <a:xfrm flipH="1">
                  <a:off x="5257800" y="5181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" name="Straight Arrow Connector 223">
                  <a:extLst>
                    <a:ext uri="{FF2B5EF4-FFF2-40B4-BE49-F238E27FC236}">
                      <a16:creationId xmlns:a16="http://schemas.microsoft.com/office/drawing/2014/main" id="{3FCBD411-97DB-479F-945F-DCBA896FE691}"/>
                    </a:ext>
                  </a:extLst>
                </p:cNvPr>
                <p:cNvCxnSpPr/>
                <p:nvPr/>
              </p:nvCxnSpPr>
              <p:spPr>
                <a:xfrm flipH="1">
                  <a:off x="2743200" y="49530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5" name="Straight Arrow Connector 224">
                  <a:extLst>
                    <a:ext uri="{FF2B5EF4-FFF2-40B4-BE49-F238E27FC236}">
                      <a16:creationId xmlns:a16="http://schemas.microsoft.com/office/drawing/2014/main" id="{3A134F9C-833F-4EC8-AC49-A869FDF96A82}"/>
                    </a:ext>
                  </a:extLst>
                </p:cNvPr>
                <p:cNvCxnSpPr/>
                <p:nvPr/>
              </p:nvCxnSpPr>
              <p:spPr>
                <a:xfrm flipH="1">
                  <a:off x="1524000" y="41910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Arrow Connector 225">
                  <a:extLst>
                    <a:ext uri="{FF2B5EF4-FFF2-40B4-BE49-F238E27FC236}">
                      <a16:creationId xmlns:a16="http://schemas.microsoft.com/office/drawing/2014/main" id="{8C64C285-F346-4FEF-86FF-2CBE43183EA7}"/>
                    </a:ext>
                  </a:extLst>
                </p:cNvPr>
                <p:cNvCxnSpPr/>
                <p:nvPr/>
              </p:nvCxnSpPr>
              <p:spPr>
                <a:xfrm flipH="1">
                  <a:off x="6096000" y="21336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Arrow Connector 226">
                  <a:extLst>
                    <a:ext uri="{FF2B5EF4-FFF2-40B4-BE49-F238E27FC236}">
                      <a16:creationId xmlns:a16="http://schemas.microsoft.com/office/drawing/2014/main" id="{5A3272A7-E892-4C54-A38B-E0EB8665CF7F}"/>
                    </a:ext>
                  </a:extLst>
                </p:cNvPr>
                <p:cNvCxnSpPr/>
                <p:nvPr/>
              </p:nvCxnSpPr>
              <p:spPr>
                <a:xfrm flipH="1">
                  <a:off x="1752600" y="22098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Arrow Connector 227">
                  <a:extLst>
                    <a:ext uri="{FF2B5EF4-FFF2-40B4-BE49-F238E27FC236}">
                      <a16:creationId xmlns:a16="http://schemas.microsoft.com/office/drawing/2014/main" id="{C3D92563-F0EB-4F79-AE2B-BF95FDBF8516}"/>
                    </a:ext>
                  </a:extLst>
                </p:cNvPr>
                <p:cNvCxnSpPr/>
                <p:nvPr/>
              </p:nvCxnSpPr>
              <p:spPr>
                <a:xfrm flipH="1">
                  <a:off x="6096000" y="54102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Arrow Connector 228">
                  <a:extLst>
                    <a:ext uri="{FF2B5EF4-FFF2-40B4-BE49-F238E27FC236}">
                      <a16:creationId xmlns:a16="http://schemas.microsoft.com/office/drawing/2014/main" id="{5C814152-4EB1-4807-9647-13951CFBB098}"/>
                    </a:ext>
                  </a:extLst>
                </p:cNvPr>
                <p:cNvCxnSpPr/>
                <p:nvPr/>
              </p:nvCxnSpPr>
              <p:spPr>
                <a:xfrm flipH="1">
                  <a:off x="2590800" y="5715000"/>
                  <a:ext cx="1524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" name="Straight Arrow Connector 229">
                  <a:extLst>
                    <a:ext uri="{FF2B5EF4-FFF2-40B4-BE49-F238E27FC236}">
                      <a16:creationId xmlns:a16="http://schemas.microsoft.com/office/drawing/2014/main" id="{11D58F75-A436-4091-B4D3-EBC4E6B3FE95}"/>
                    </a:ext>
                  </a:extLst>
                </p:cNvPr>
                <p:cNvCxnSpPr/>
                <p:nvPr/>
              </p:nvCxnSpPr>
              <p:spPr>
                <a:xfrm flipH="1" flipV="1">
                  <a:off x="2209800" y="3886200"/>
                  <a:ext cx="228600" cy="1524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Straight Arrow Connector 230">
                  <a:extLst>
                    <a:ext uri="{FF2B5EF4-FFF2-40B4-BE49-F238E27FC236}">
                      <a16:creationId xmlns:a16="http://schemas.microsoft.com/office/drawing/2014/main" id="{9C25E6C6-CD97-475D-A417-BFD7CD17C564}"/>
                    </a:ext>
                  </a:extLst>
                </p:cNvPr>
                <p:cNvCxnSpPr/>
                <p:nvPr/>
              </p:nvCxnSpPr>
              <p:spPr>
                <a:xfrm flipH="1" flipV="1">
                  <a:off x="5715000" y="685800"/>
                  <a:ext cx="762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Straight Arrow Connector 231">
                  <a:extLst>
                    <a:ext uri="{FF2B5EF4-FFF2-40B4-BE49-F238E27FC236}">
                      <a16:creationId xmlns:a16="http://schemas.microsoft.com/office/drawing/2014/main" id="{7FAFD80A-F62E-4663-81AF-DC801BFE9703}"/>
                    </a:ext>
                  </a:extLst>
                </p:cNvPr>
                <p:cNvCxnSpPr/>
                <p:nvPr/>
              </p:nvCxnSpPr>
              <p:spPr>
                <a:xfrm flipV="1">
                  <a:off x="6858000" y="1905000"/>
                  <a:ext cx="76200" cy="2286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" name="Straight Arrow Connector 232">
                  <a:extLst>
                    <a:ext uri="{FF2B5EF4-FFF2-40B4-BE49-F238E27FC236}">
                      <a16:creationId xmlns:a16="http://schemas.microsoft.com/office/drawing/2014/main" id="{595C8B32-40D6-4CFB-BBB3-AFD76C815A04}"/>
                    </a:ext>
                  </a:extLst>
                </p:cNvPr>
                <p:cNvCxnSpPr/>
                <p:nvPr/>
              </p:nvCxnSpPr>
              <p:spPr>
                <a:xfrm flipH="1" flipV="1">
                  <a:off x="2667000" y="4724400"/>
                  <a:ext cx="228600" cy="15240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2" name="Straight Arrow Connector 191">
                <a:extLst>
                  <a:ext uri="{FF2B5EF4-FFF2-40B4-BE49-F238E27FC236}">
                    <a16:creationId xmlns:a16="http://schemas.microsoft.com/office/drawing/2014/main" id="{7A57806F-75BA-421B-B231-F74E9E2C40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200400" y="3810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Arrow Connector 192">
                <a:extLst>
                  <a:ext uri="{FF2B5EF4-FFF2-40B4-BE49-F238E27FC236}">
                    <a16:creationId xmlns:a16="http://schemas.microsoft.com/office/drawing/2014/main" id="{61BEEAE2-34D2-43CE-B581-225321C73D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181600" y="59055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id="{8B2AA123-3E08-41D4-B039-3DBB50FB01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43700" y="5050803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Arrow Connector 194">
                <a:extLst>
                  <a:ext uri="{FF2B5EF4-FFF2-40B4-BE49-F238E27FC236}">
                    <a16:creationId xmlns:a16="http://schemas.microsoft.com/office/drawing/2014/main" id="{400CE674-3E38-490E-88F8-52457B2B02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2689" y="4317869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Arrow Connector 195">
                <a:extLst>
                  <a:ext uri="{FF2B5EF4-FFF2-40B4-BE49-F238E27FC236}">
                    <a16:creationId xmlns:a16="http://schemas.microsoft.com/office/drawing/2014/main" id="{EBFB882C-8337-434E-B0D9-08EF1BF1B3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80887" y="29337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Arrow Connector 196">
                <a:extLst>
                  <a:ext uri="{FF2B5EF4-FFF2-40B4-BE49-F238E27FC236}">
                    <a16:creationId xmlns:a16="http://schemas.microsoft.com/office/drawing/2014/main" id="{34B3FD90-20F5-4183-B8E8-0894305C72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69378" y="4435311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Arrow Connector 197">
                <a:extLst>
                  <a:ext uri="{FF2B5EF4-FFF2-40B4-BE49-F238E27FC236}">
                    <a16:creationId xmlns:a16="http://schemas.microsoft.com/office/drawing/2014/main" id="{DC76F6D2-2F98-43AC-AC4C-74C6BB97BA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34000" y="4187465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Arrow Connector 198">
                <a:extLst>
                  <a:ext uri="{FF2B5EF4-FFF2-40B4-BE49-F238E27FC236}">
                    <a16:creationId xmlns:a16="http://schemas.microsoft.com/office/drawing/2014/main" id="{0CB5F665-838E-4C1A-82C9-0B28AC7077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13555" y="20574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Arrow Connector 199">
                <a:extLst>
                  <a:ext uri="{FF2B5EF4-FFF2-40B4-BE49-F238E27FC236}">
                    <a16:creationId xmlns:a16="http://schemas.microsoft.com/office/drawing/2014/main" id="{AF58D77B-A4CF-490D-80E2-B2601AF89E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467600" y="3003223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Arrow Connector 200">
                <a:extLst>
                  <a:ext uri="{FF2B5EF4-FFF2-40B4-BE49-F238E27FC236}">
                    <a16:creationId xmlns:a16="http://schemas.microsoft.com/office/drawing/2014/main" id="{F03B6D90-F792-4746-9102-9D4219B98E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55178" y="4381500"/>
                <a:ext cx="152400" cy="2286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65" name="Picture 2">
              <a:extLst>
                <a:ext uri="{FF2B5EF4-FFF2-40B4-BE49-F238E27FC236}">
                  <a16:creationId xmlns:a16="http://schemas.microsoft.com/office/drawing/2014/main" id="{ECCAA7E6-BEAC-4BA5-B0A4-0E47818915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14000"/>
                      </a14:imgEffect>
                      <a14:imgEffect>
                        <a14:brightnessContrast bright="38000" contrast="39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217" y="4165588"/>
              <a:ext cx="2708929" cy="1461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7" name="Picture 2" descr="F:\PH.D\DATA of thesis\transgenic\SLG GUS T0\SLG GUS T0 6-11 20200207_215347_Fl.tif">
              <a:extLst>
                <a:ext uri="{FF2B5EF4-FFF2-40B4-BE49-F238E27FC236}">
                  <a16:creationId xmlns:a16="http://schemas.microsoft.com/office/drawing/2014/main" id="{FA2670FD-4357-493A-9392-15DE7FBBF1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287409" y="4171790"/>
              <a:ext cx="2769440" cy="1448869"/>
            </a:xfrm>
            <a:prstGeom prst="rect">
              <a:avLst/>
            </a:prstGeom>
            <a:noFill/>
          </p:spPr>
        </p:pic>
        <p:pic>
          <p:nvPicPr>
            <p:cNvPr id="291" name="Picture 2" descr="F:\PH.D\DATA of thesis\transgenic\SLG OVER T1P1\SLG over T1P1  6-10 20200208_013950_Fl.tif">
              <a:extLst>
                <a:ext uri="{FF2B5EF4-FFF2-40B4-BE49-F238E27FC236}">
                  <a16:creationId xmlns:a16="http://schemas.microsoft.com/office/drawing/2014/main" id="{0639B4FA-495B-403E-86B8-A0966A6707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125339" y="4177575"/>
              <a:ext cx="2798882" cy="1445216"/>
            </a:xfrm>
            <a:prstGeom prst="rect">
              <a:avLst/>
            </a:prstGeom>
            <a:noFill/>
          </p:spPr>
        </p:pic>
        <p:pic>
          <p:nvPicPr>
            <p:cNvPr id="292" name="Picture 2" descr="F:\PH.D\DATA of thesis\transgenic\SLG OVER T1P1\SLG over T1P1  11-15 20200208_014344_Fl.tif">
              <a:extLst>
                <a:ext uri="{FF2B5EF4-FFF2-40B4-BE49-F238E27FC236}">
                  <a16:creationId xmlns:a16="http://schemas.microsoft.com/office/drawing/2014/main" id="{C5A1E532-27BA-4990-9628-37BC5CE29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 t="14344"/>
            <a:stretch>
              <a:fillRect/>
            </a:stretch>
          </p:blipFill>
          <p:spPr bwMode="auto">
            <a:xfrm>
              <a:off x="8975227" y="4189803"/>
              <a:ext cx="2975474" cy="1430856"/>
            </a:xfrm>
            <a:prstGeom prst="rect">
              <a:avLst/>
            </a:prstGeom>
            <a:noFill/>
          </p:spPr>
        </p:pic>
        <p:grpSp>
          <p:nvGrpSpPr>
            <p:cNvPr id="352" name="Group 351"/>
            <p:cNvGrpSpPr/>
            <p:nvPr/>
          </p:nvGrpSpPr>
          <p:grpSpPr>
            <a:xfrm>
              <a:off x="-56185" y="-23590"/>
              <a:ext cx="12145516" cy="7073994"/>
              <a:chOff x="-56185" y="-23590"/>
              <a:chExt cx="12145516" cy="7073994"/>
            </a:xfrm>
          </p:grpSpPr>
          <p:sp>
            <p:nvSpPr>
              <p:cNvPr id="238" name="Rectangle 237"/>
              <p:cNvSpPr/>
              <p:nvPr/>
            </p:nvSpPr>
            <p:spPr>
              <a:xfrm>
                <a:off x="85534" y="5819298"/>
                <a:ext cx="12003797" cy="12311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300" b="1" dirty="0">
                    <a:latin typeface="Times New Roman" pitchFamily="18" charset="0"/>
                    <a:cs typeface="Times New Roman" pitchFamily="18" charset="0"/>
                  </a:rPr>
                  <a:t>Fig. S3  </a:t>
                </a: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Represents the steps for PCR based genotyping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for 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At5g03350:: 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overexpression</a:t>
                </a: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line (L) in </a:t>
                </a:r>
                <a:r>
                  <a:rPr lang="en-US" sz="1200" i="1" dirty="0" smtClean="0">
                    <a:latin typeface="Times New Roman" pitchFamily="18" charset="0"/>
                    <a:cs typeface="Times New Roman" pitchFamily="18" charset="0"/>
                  </a:rPr>
                  <a:t>Arabidopsis </a:t>
                </a:r>
                <a:r>
                  <a:rPr lang="en-US" sz="1200" i="1" dirty="0">
                    <a:latin typeface="Times New Roman" pitchFamily="18" charset="0"/>
                    <a:cs typeface="Times New Roman" pitchFamily="18" charset="0"/>
                  </a:rPr>
                  <a:t>thaliana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(A) 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PCR amplification of </a:t>
                </a:r>
                <a:r>
                  <a:rPr lang="en-IN" sz="12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 gene in T</a:t>
                </a:r>
                <a:r>
                  <a:rPr lang="en-IN" sz="1200" baseline="-250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 transgenic 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plants, which were selected 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from </a:t>
                </a:r>
                <a:r>
                  <a:rPr lang="en-IN" sz="1200" dirty="0" err="1">
                    <a:latin typeface="Times New Roman" pitchFamily="18" charset="0"/>
                    <a:cs typeface="Times New Roman" pitchFamily="18" charset="0"/>
                  </a:rPr>
                  <a:t>hygromycin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 B plates. (B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), 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(C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), 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and (D) represents 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the subsequent generation (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200" baseline="-250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,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200" baseline="-250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 and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200" baseline="-250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for 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the selection of  independent homozygous lines  of At5g03350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::overexpression 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from five independent 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lines of 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IN" sz="1200" baseline="-250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IN" sz="1200" dirty="0" smtClean="0">
                    <a:latin typeface="Times New Roman" pitchFamily="18" charset="0"/>
                    <a:cs typeface="Times New Roman" pitchFamily="18" charset="0"/>
                  </a:rPr>
                  <a:t>. </a:t>
                </a:r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sz="12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 specific amplification along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with endogenous </a:t>
                </a: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4</a:t>
                </a:r>
                <a:r>
                  <a:rPr lang="en-US" sz="1200" i="1" dirty="0">
                    <a:latin typeface="Times New Roman" pitchFamily="18" charset="0"/>
                    <a:cs typeface="Times New Roman" pitchFamily="18" charset="0"/>
                  </a:rPr>
                  <a:t>hppd</a:t>
                </a: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gene (represented on the gels as </a:t>
                </a:r>
                <a:r>
                  <a:rPr lang="en-US" sz="1200" i="1" dirty="0" err="1" smtClean="0">
                    <a:latin typeface="Times New Roman" pitchFamily="18" charset="0"/>
                    <a:cs typeface="Times New Roman" pitchFamily="18" charset="0"/>
                  </a:rPr>
                  <a:t>hppd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were used as reference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gene during </a:t>
                </a: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PCR based genotyping due to its single copy number in the genome of </a:t>
                </a:r>
                <a:r>
                  <a:rPr lang="en-US" sz="1200" i="1" dirty="0">
                    <a:latin typeface="Times New Roman" pitchFamily="18" charset="0"/>
                    <a:cs typeface="Times New Roman" pitchFamily="18" charset="0"/>
                  </a:rPr>
                  <a:t>A. </a:t>
                </a:r>
                <a:r>
                  <a:rPr lang="en-US" sz="1200" i="1" dirty="0" smtClean="0">
                    <a:latin typeface="Times New Roman" pitchFamily="18" charset="0"/>
                    <a:cs typeface="Times New Roman" pitchFamily="18" charset="0"/>
                  </a:rPr>
                  <a:t>thaliana.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 Ratio of </a:t>
                </a:r>
                <a:r>
                  <a:rPr lang="en-US" sz="1200" i="1" dirty="0" err="1" smtClean="0">
                    <a:latin typeface="Times New Roman" pitchFamily="18" charset="0"/>
                    <a:cs typeface="Times New Roman" pitchFamily="18" charset="0"/>
                  </a:rPr>
                  <a:t>hppd</a:t>
                </a:r>
                <a:r>
                  <a:rPr lang="en-US" sz="1200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and</a:t>
                </a:r>
                <a:r>
                  <a:rPr lang="en-US" sz="1200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200" i="1" dirty="0" err="1" smtClean="0">
                    <a:latin typeface="Times New Roman" pitchFamily="18" charset="0"/>
                    <a:cs typeface="Times New Roman" pitchFamily="18" charset="0"/>
                  </a:rPr>
                  <a:t>hpt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1200" dirty="0">
                    <a:latin typeface="Times New Roman" pitchFamily="18" charset="0"/>
                    <a:cs typeface="Times New Roman" pitchFamily="18" charset="0"/>
                  </a:rPr>
                  <a:t>band 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intensities in individual five plants is given bellow B, C, and D gel, which were used to determine the homozygosity</a:t>
                </a:r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Band intensity was quantified using </a:t>
                </a:r>
                <a:r>
                  <a:rPr lang="en-US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ImageJ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software and ratio was calculated by using the formula, 4hppd/4hppd and </a:t>
                </a:r>
                <a:r>
                  <a:rPr lang="en-US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hpt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/4hppd for each plant</a:t>
                </a:r>
              </a:p>
              <a:p>
                <a:pPr algn="just"/>
                <a:endParaRPr lang="en-US" sz="13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E302890-1BC3-4668-AA54-DC3D9A8236C1}"/>
                  </a:ext>
                </a:extLst>
              </p:cNvPr>
              <p:cNvSpPr txBox="1"/>
              <p:nvPr/>
            </p:nvSpPr>
            <p:spPr>
              <a:xfrm>
                <a:off x="2066112" y="2993564"/>
                <a:ext cx="5203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400" baseline="-250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en-IN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32181" y="-1002"/>
                <a:ext cx="523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</a:t>
                </a: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3053771" y="-23590"/>
                <a:ext cx="523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B</a:t>
                </a:r>
              </a:p>
            </p:txBody>
          </p:sp>
          <p:sp>
            <p:nvSpPr>
              <p:cNvPr id="184" name="TextBox 183"/>
              <p:cNvSpPr txBox="1"/>
              <p:nvPr/>
            </p:nvSpPr>
            <p:spPr>
              <a:xfrm>
                <a:off x="5868858" y="-6194"/>
                <a:ext cx="523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C</a:t>
                </a:r>
              </a:p>
            </p:txBody>
          </p:sp>
          <p:sp>
            <p:nvSpPr>
              <p:cNvPr id="262" name="TextBox 261"/>
              <p:cNvSpPr txBox="1"/>
              <p:nvPr/>
            </p:nvSpPr>
            <p:spPr>
              <a:xfrm>
                <a:off x="8791364" y="-14146"/>
                <a:ext cx="523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D</a:t>
                </a:r>
              </a:p>
            </p:txBody>
          </p:sp>
          <p:cxnSp>
            <p:nvCxnSpPr>
              <p:cNvPr id="263" name="Straight Arrow Connector 262"/>
              <p:cNvCxnSpPr/>
              <p:nvPr/>
            </p:nvCxnSpPr>
            <p:spPr>
              <a:xfrm flipH="1">
                <a:off x="2052591" y="2710925"/>
                <a:ext cx="3913" cy="84331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2159ECD5-82D5-44B7-A760-581896374DF8}"/>
                  </a:ext>
                </a:extLst>
              </p:cNvPr>
              <p:cNvSpPr txBox="1"/>
              <p:nvPr/>
            </p:nvSpPr>
            <p:spPr>
              <a:xfrm rot="17832172">
                <a:off x="2734025" y="3751157"/>
                <a:ext cx="83818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Wild type</a:t>
                </a: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DB7D7080-F36A-49BF-8EBC-7E4C91374498}"/>
                  </a:ext>
                </a:extLst>
              </p:cNvPr>
              <p:cNvSpPr txBox="1"/>
              <p:nvPr/>
            </p:nvSpPr>
            <p:spPr>
              <a:xfrm rot="17759402">
                <a:off x="637009" y="3686811"/>
                <a:ext cx="95694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Plant 1(L1)</a:t>
                </a:r>
              </a:p>
            </p:txBody>
          </p:sp>
          <p:sp>
            <p:nvSpPr>
              <p:cNvPr id="280" name="TextBox 279">
                <a:extLst>
                  <a:ext uri="{FF2B5EF4-FFF2-40B4-BE49-F238E27FC236}">
                    <a16:creationId xmlns:a16="http://schemas.microsoft.com/office/drawing/2014/main" id="{44C197F2-903D-4AEF-9D69-CADD5276A21F}"/>
                  </a:ext>
                </a:extLst>
              </p:cNvPr>
              <p:cNvSpPr txBox="1"/>
              <p:nvPr/>
            </p:nvSpPr>
            <p:spPr>
              <a:xfrm rot="17814138">
                <a:off x="1024204" y="3746002"/>
                <a:ext cx="82656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Plant 2(L2)</a:t>
                </a:r>
              </a:p>
            </p:txBody>
          </p:sp>
          <p:sp>
            <p:nvSpPr>
              <p:cNvPr id="281" name="TextBox 280">
                <a:extLst>
                  <a:ext uri="{FF2B5EF4-FFF2-40B4-BE49-F238E27FC236}">
                    <a16:creationId xmlns:a16="http://schemas.microsoft.com/office/drawing/2014/main" id="{D2F57B75-307F-4D6F-945F-C6322893226B}"/>
                  </a:ext>
                </a:extLst>
              </p:cNvPr>
              <p:cNvSpPr txBox="1"/>
              <p:nvPr/>
            </p:nvSpPr>
            <p:spPr>
              <a:xfrm rot="17673023">
                <a:off x="1349088" y="3718730"/>
                <a:ext cx="87570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Plant 3 (L3)</a:t>
                </a:r>
              </a:p>
            </p:txBody>
          </p:sp>
          <p:sp>
            <p:nvSpPr>
              <p:cNvPr id="282" name="TextBox 281">
                <a:extLst>
                  <a:ext uri="{FF2B5EF4-FFF2-40B4-BE49-F238E27FC236}">
                    <a16:creationId xmlns:a16="http://schemas.microsoft.com/office/drawing/2014/main" id="{78BA7403-1A56-4D10-9CBB-8626215FC6EB}"/>
                  </a:ext>
                </a:extLst>
              </p:cNvPr>
              <p:cNvSpPr txBox="1"/>
              <p:nvPr/>
            </p:nvSpPr>
            <p:spPr>
              <a:xfrm rot="17932684">
                <a:off x="1634455" y="3626098"/>
                <a:ext cx="111063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Plant 4 (L4)</a:t>
                </a:r>
              </a:p>
            </p:txBody>
          </p:sp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D27F1A00-1061-4386-9D55-F6F040C98D00}"/>
                  </a:ext>
                </a:extLst>
              </p:cNvPr>
              <p:cNvSpPr txBox="1"/>
              <p:nvPr/>
            </p:nvSpPr>
            <p:spPr>
              <a:xfrm rot="17862455">
                <a:off x="1931881" y="3667473"/>
                <a:ext cx="101397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Plant 5 (L5)</a:t>
                </a:r>
              </a:p>
            </p:txBody>
          </p:sp>
          <p:sp>
            <p:nvSpPr>
              <p:cNvPr id="285" name="TextBox 284">
                <a:extLst>
                  <a:ext uri="{FF2B5EF4-FFF2-40B4-BE49-F238E27FC236}">
                    <a16:creationId xmlns:a16="http://schemas.microsoft.com/office/drawing/2014/main" id="{D27F1A00-1061-4386-9D55-F6F040C98D00}"/>
                  </a:ext>
                </a:extLst>
              </p:cNvPr>
              <p:cNvSpPr txBox="1"/>
              <p:nvPr/>
            </p:nvSpPr>
            <p:spPr>
              <a:xfrm rot="17862455">
                <a:off x="2238721" y="3639705"/>
                <a:ext cx="108225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Plant 6 (L6)</a:t>
                </a:r>
              </a:p>
            </p:txBody>
          </p:sp>
          <p:sp>
            <p:nvSpPr>
              <p:cNvPr id="286" name="TextBox 285"/>
              <p:cNvSpPr txBox="1"/>
              <p:nvPr/>
            </p:nvSpPr>
            <p:spPr>
              <a:xfrm>
                <a:off x="440547" y="2693799"/>
                <a:ext cx="159912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050" dirty="0">
                    <a:latin typeface="Times New Roman" pitchFamily="18" charset="0"/>
                    <a:cs typeface="Times New Roman" pitchFamily="18" charset="0"/>
                  </a:rPr>
                  <a:t>Plants were transferred on soil and PCR based genotyping were performed using </a:t>
                </a:r>
                <a:r>
                  <a:rPr lang="en-US" sz="105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r>
                  <a:rPr lang="en-US" sz="1050" dirty="0">
                    <a:latin typeface="Times New Roman" pitchFamily="18" charset="0"/>
                    <a:cs typeface="Times New Roman" pitchFamily="18" charset="0"/>
                  </a:rPr>
                  <a:t> gene </a:t>
                </a:r>
              </a:p>
            </p:txBody>
          </p:sp>
          <p:sp>
            <p:nvSpPr>
              <p:cNvPr id="346" name="TextBox 345"/>
              <p:cNvSpPr txBox="1"/>
              <p:nvPr/>
            </p:nvSpPr>
            <p:spPr>
              <a:xfrm>
                <a:off x="6122641" y="2692132"/>
                <a:ext cx="178300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050" dirty="0">
                    <a:latin typeface="Times New Roman" pitchFamily="18" charset="0"/>
                    <a:cs typeface="Times New Roman" pitchFamily="18" charset="0"/>
                  </a:rPr>
                  <a:t>Plants were transferred on soil and PCR based genotyping were performed using 4</a:t>
                </a:r>
                <a:r>
                  <a:rPr lang="en-US" sz="1050" i="1" dirty="0">
                    <a:latin typeface="Times New Roman" pitchFamily="18" charset="0"/>
                    <a:cs typeface="Times New Roman" pitchFamily="18" charset="0"/>
                  </a:rPr>
                  <a:t>hppd and </a:t>
                </a:r>
                <a:r>
                  <a:rPr lang="en-US" sz="105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r>
                  <a:rPr lang="en-US" sz="1050" dirty="0">
                    <a:latin typeface="Times New Roman" pitchFamily="18" charset="0"/>
                    <a:cs typeface="Times New Roman" pitchFamily="18" charset="0"/>
                  </a:rPr>
                  <a:t> gene </a:t>
                </a:r>
              </a:p>
            </p:txBody>
          </p:sp>
          <p:sp>
            <p:nvSpPr>
              <p:cNvPr id="347" name="TextBox 346"/>
              <p:cNvSpPr txBox="1"/>
              <p:nvPr/>
            </p:nvSpPr>
            <p:spPr>
              <a:xfrm>
                <a:off x="9047269" y="2718492"/>
                <a:ext cx="182738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050" dirty="0">
                    <a:latin typeface="Times New Roman" pitchFamily="18" charset="0"/>
                    <a:cs typeface="Times New Roman" pitchFamily="18" charset="0"/>
                  </a:rPr>
                  <a:t>Plants were transferred on soil and PCR based genotyping were performed using </a:t>
                </a:r>
                <a:r>
                  <a:rPr lang="en-US" sz="105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r>
                  <a:rPr lang="en-US" sz="1050" i="1" dirty="0">
                    <a:latin typeface="Times New Roman" pitchFamily="18" charset="0"/>
                    <a:cs typeface="Times New Roman" pitchFamily="18" charset="0"/>
                  </a:rPr>
                  <a:t> and 4hppd </a:t>
                </a:r>
                <a:r>
                  <a:rPr lang="en-US" sz="1050" dirty="0">
                    <a:latin typeface="Times New Roman" pitchFamily="18" charset="0"/>
                    <a:cs typeface="Times New Roman" pitchFamily="18" charset="0"/>
                  </a:rPr>
                  <a:t> gene </a:t>
                </a:r>
              </a:p>
            </p:txBody>
          </p:sp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3440112" y="3586974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1(L1)</a:t>
                </a:r>
              </a:p>
            </p:txBody>
          </p:sp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3970820" y="3588116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2(L2)</a:t>
                </a:r>
              </a:p>
            </p:txBody>
          </p:sp>
          <p:sp>
            <p:nvSpPr>
              <p:cNvPr id="252" name="TextBox 251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4503650" y="3588105"/>
                <a:ext cx="62869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Plant3(L3)</a:t>
                </a:r>
              </a:p>
            </p:txBody>
          </p:sp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4984151" y="3588106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4(L4)</a:t>
                </a:r>
              </a:p>
            </p:txBody>
          </p:sp>
          <p:sp>
            <p:nvSpPr>
              <p:cNvPr id="287" name="TextBox 286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5490533" y="3588125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5(L5)</a:t>
                </a:r>
              </a:p>
            </p:txBody>
          </p:sp>
          <p:sp>
            <p:nvSpPr>
              <p:cNvPr id="295" name="TextBox 294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6336459" y="3589810"/>
                <a:ext cx="62869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Plant1(L1)</a:t>
                </a:r>
              </a:p>
            </p:txBody>
          </p:sp>
          <p:sp>
            <p:nvSpPr>
              <p:cNvPr id="300" name="TextBox 299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6831257" y="3573389"/>
                <a:ext cx="67999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2 (L2)</a:t>
                </a:r>
              </a:p>
            </p:txBody>
          </p:sp>
          <p:sp>
            <p:nvSpPr>
              <p:cNvPr id="305" name="TextBox 304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7379126" y="3573381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3(L3)</a:t>
                </a:r>
              </a:p>
            </p:txBody>
          </p:sp>
          <p:sp>
            <p:nvSpPr>
              <p:cNvPr id="310" name="TextBox 309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7897564" y="3572290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4(L4)</a:t>
                </a:r>
              </a:p>
            </p:txBody>
          </p:sp>
          <p:sp>
            <p:nvSpPr>
              <p:cNvPr id="315" name="TextBox 314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8438166" y="3581444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6(L5)</a:t>
                </a:r>
              </a:p>
            </p:txBody>
          </p:sp>
          <p:sp>
            <p:nvSpPr>
              <p:cNvPr id="320" name="TextBox 319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9188008" y="3607015"/>
                <a:ext cx="62869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Plant1(L1)</a:t>
                </a:r>
              </a:p>
            </p:txBody>
          </p:sp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9730395" y="3601439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2(L2)</a:t>
                </a:r>
              </a:p>
            </p:txBody>
          </p:sp>
          <p:sp>
            <p:nvSpPr>
              <p:cNvPr id="330" name="TextBox 329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10288387" y="3601431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3(L3)</a:t>
                </a:r>
              </a:p>
            </p:txBody>
          </p: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10822683" y="3601424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4(L4)</a:t>
                </a:r>
              </a:p>
            </p:txBody>
          </p:sp>
          <p:sp>
            <p:nvSpPr>
              <p:cNvPr id="340" name="TextBox 339">
                <a:extLst>
                  <a:ext uri="{FF2B5EF4-FFF2-40B4-BE49-F238E27FC236}">
                    <a16:creationId xmlns:a16="http://schemas.microsoft.com/office/drawing/2014/main" id="{CF9A5B46-95C4-4F5F-8A44-485F4EAA8935}"/>
                  </a:ext>
                </a:extLst>
              </p:cNvPr>
              <p:cNvSpPr txBox="1"/>
              <p:nvPr/>
            </p:nvSpPr>
            <p:spPr>
              <a:xfrm>
                <a:off x="11340713" y="3601434"/>
                <a:ext cx="6543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Plant 5(L5)</a:t>
                </a:r>
              </a:p>
            </p:txBody>
          </p:sp>
          <p:sp>
            <p:nvSpPr>
              <p:cNvPr id="266" name="TextBox 3">
                <a:extLst>
                  <a:ext uri="{FF2B5EF4-FFF2-40B4-BE49-F238E27FC236}">
                    <a16:creationId xmlns:a16="http://schemas.microsoft.com/office/drawing/2014/main" id="{84927CCF-25E5-45B9-96EE-DE76FFA078D9}"/>
                  </a:ext>
                </a:extLst>
              </p:cNvPr>
              <p:cNvSpPr txBox="1"/>
              <p:nvPr/>
            </p:nvSpPr>
            <p:spPr>
              <a:xfrm>
                <a:off x="53499" y="5287082"/>
                <a:ext cx="33855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500</a:t>
                </a:r>
              </a:p>
            </p:txBody>
          </p:sp>
          <p:sp>
            <p:nvSpPr>
              <p:cNvPr id="267" name="TextBox 4">
                <a:extLst>
                  <a:ext uri="{FF2B5EF4-FFF2-40B4-BE49-F238E27FC236}">
                    <a16:creationId xmlns:a16="http://schemas.microsoft.com/office/drawing/2014/main" id="{230CAE12-D751-4B21-B64D-BE3B1B1EEEB9}"/>
                  </a:ext>
                </a:extLst>
              </p:cNvPr>
              <p:cNvSpPr txBox="1"/>
              <p:nvPr/>
            </p:nvSpPr>
            <p:spPr>
              <a:xfrm>
                <a:off x="36441" y="5157665"/>
                <a:ext cx="33855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750</a:t>
                </a:r>
              </a:p>
            </p:txBody>
          </p:sp>
          <p:sp>
            <p:nvSpPr>
              <p:cNvPr id="268" name="TextBox 5">
                <a:extLst>
                  <a:ext uri="{FF2B5EF4-FFF2-40B4-BE49-F238E27FC236}">
                    <a16:creationId xmlns:a16="http://schemas.microsoft.com/office/drawing/2014/main" id="{551EBECE-C69D-4A7D-AE81-AEFECAA51F03}"/>
                  </a:ext>
                </a:extLst>
              </p:cNvPr>
              <p:cNvSpPr txBox="1"/>
              <p:nvPr/>
            </p:nvSpPr>
            <p:spPr>
              <a:xfrm>
                <a:off x="13022" y="5065532"/>
                <a:ext cx="47405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1000</a:t>
                </a:r>
              </a:p>
            </p:txBody>
          </p:sp>
          <p:sp>
            <p:nvSpPr>
              <p:cNvPr id="269" name="TextBox 6">
                <a:extLst>
                  <a:ext uri="{FF2B5EF4-FFF2-40B4-BE49-F238E27FC236}">
                    <a16:creationId xmlns:a16="http://schemas.microsoft.com/office/drawing/2014/main" id="{A2D114EF-EA79-4616-B713-60C316B545F5}"/>
                  </a:ext>
                </a:extLst>
              </p:cNvPr>
              <p:cNvSpPr txBox="1"/>
              <p:nvPr/>
            </p:nvSpPr>
            <p:spPr>
              <a:xfrm>
                <a:off x="13022" y="4944637"/>
                <a:ext cx="38985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1500</a:t>
                </a:r>
              </a:p>
            </p:txBody>
          </p:sp>
          <p:sp>
            <p:nvSpPr>
              <p:cNvPr id="270" name="TextBox 15">
                <a:extLst>
                  <a:ext uri="{FF2B5EF4-FFF2-40B4-BE49-F238E27FC236}">
                    <a16:creationId xmlns:a16="http://schemas.microsoft.com/office/drawing/2014/main" id="{14762094-1EAB-458D-8390-9D519721EE89}"/>
                  </a:ext>
                </a:extLst>
              </p:cNvPr>
              <p:cNvSpPr txBox="1"/>
              <p:nvPr/>
            </p:nvSpPr>
            <p:spPr>
              <a:xfrm>
                <a:off x="-56185" y="4474489"/>
                <a:ext cx="44114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10000</a:t>
                </a:r>
              </a:p>
            </p:txBody>
          </p:sp>
          <p:cxnSp>
            <p:nvCxnSpPr>
              <p:cNvPr id="271" name="Straight Arrow Connector 270">
                <a:extLst>
                  <a:ext uri="{FF2B5EF4-FFF2-40B4-BE49-F238E27FC236}">
                    <a16:creationId xmlns:a16="http://schemas.microsoft.com/office/drawing/2014/main" id="{83030DB1-2EB3-46EA-BF22-AF3CBF90B9F5}"/>
                  </a:ext>
                </a:extLst>
              </p:cNvPr>
              <p:cNvCxnSpPr/>
              <p:nvPr/>
            </p:nvCxnSpPr>
            <p:spPr>
              <a:xfrm>
                <a:off x="326720" y="4573844"/>
                <a:ext cx="16602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Arrow Connector 271">
                <a:extLst>
                  <a:ext uri="{FF2B5EF4-FFF2-40B4-BE49-F238E27FC236}">
                    <a16:creationId xmlns:a16="http://schemas.microsoft.com/office/drawing/2014/main" id="{2CD44D92-C142-4457-81EE-DEB33709E3F1}"/>
                  </a:ext>
                </a:extLst>
              </p:cNvPr>
              <p:cNvCxnSpPr/>
              <p:nvPr/>
            </p:nvCxnSpPr>
            <p:spPr>
              <a:xfrm>
                <a:off x="319435" y="5053620"/>
                <a:ext cx="16602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Arrow Connector 272">
                <a:extLst>
                  <a:ext uri="{FF2B5EF4-FFF2-40B4-BE49-F238E27FC236}">
                    <a16:creationId xmlns:a16="http://schemas.microsoft.com/office/drawing/2014/main" id="{F35E0EDA-CA61-4AE1-8F2E-09AEFBD81288}"/>
                  </a:ext>
                </a:extLst>
              </p:cNvPr>
              <p:cNvCxnSpPr/>
              <p:nvPr/>
            </p:nvCxnSpPr>
            <p:spPr>
              <a:xfrm>
                <a:off x="313375" y="5176242"/>
                <a:ext cx="16602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Straight Arrow Connector 273">
                <a:extLst>
                  <a:ext uri="{FF2B5EF4-FFF2-40B4-BE49-F238E27FC236}">
                    <a16:creationId xmlns:a16="http://schemas.microsoft.com/office/drawing/2014/main" id="{67C051D4-367B-4348-B51E-DC2F4FEA7BC8}"/>
                  </a:ext>
                </a:extLst>
              </p:cNvPr>
              <p:cNvCxnSpPr/>
              <p:nvPr/>
            </p:nvCxnSpPr>
            <p:spPr>
              <a:xfrm>
                <a:off x="326720" y="5279680"/>
                <a:ext cx="16602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Arrow Connector 274">
                <a:extLst>
                  <a:ext uri="{FF2B5EF4-FFF2-40B4-BE49-F238E27FC236}">
                    <a16:creationId xmlns:a16="http://schemas.microsoft.com/office/drawing/2014/main" id="{6C4ADF49-DEC1-4CA0-BFD6-3C4199E851BB}"/>
                  </a:ext>
                </a:extLst>
              </p:cNvPr>
              <p:cNvCxnSpPr/>
              <p:nvPr/>
            </p:nvCxnSpPr>
            <p:spPr>
              <a:xfrm>
                <a:off x="326720" y="5395125"/>
                <a:ext cx="16602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Arrow Connector 275">
                <a:extLst>
                  <a:ext uri="{FF2B5EF4-FFF2-40B4-BE49-F238E27FC236}">
                    <a16:creationId xmlns:a16="http://schemas.microsoft.com/office/drawing/2014/main" id="{7F2FDAAA-66EE-4AB2-9A35-48FCA465C3E1}"/>
                  </a:ext>
                </a:extLst>
              </p:cNvPr>
              <p:cNvCxnSpPr/>
              <p:nvPr/>
            </p:nvCxnSpPr>
            <p:spPr>
              <a:xfrm>
                <a:off x="313375" y="5560710"/>
                <a:ext cx="16602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7" name="TextBox 276">
                <a:extLst>
                  <a:ext uri="{FF2B5EF4-FFF2-40B4-BE49-F238E27FC236}">
                    <a16:creationId xmlns:a16="http://schemas.microsoft.com/office/drawing/2014/main" id="{6E6DFD50-F711-4696-9B25-B972F985D786}"/>
                  </a:ext>
                </a:extLst>
              </p:cNvPr>
              <p:cNvSpPr txBox="1"/>
              <p:nvPr/>
            </p:nvSpPr>
            <p:spPr>
              <a:xfrm>
                <a:off x="498217" y="3986817"/>
                <a:ext cx="3778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284" name="Rectangle 283"/>
              <p:cNvSpPr/>
              <p:nvPr/>
            </p:nvSpPr>
            <p:spPr>
              <a:xfrm>
                <a:off x="41706" y="5462723"/>
                <a:ext cx="338554" cy="215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800" dirty="0">
                    <a:latin typeface="Times New Roman" pitchFamily="18" charset="0"/>
                    <a:cs typeface="Times New Roman" pitchFamily="18" charset="0"/>
                  </a:rPr>
                  <a:t>250</a:t>
                </a:r>
              </a:p>
            </p:txBody>
          </p:sp>
          <p:sp>
            <p:nvSpPr>
              <p:cNvPr id="2" name="Rectangle 1"/>
              <p:cNvSpPr/>
              <p:nvPr/>
            </p:nvSpPr>
            <p:spPr>
              <a:xfrm rot="17965567">
                <a:off x="3426362" y="3884568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5" name="Rectangle 244"/>
              <p:cNvSpPr/>
              <p:nvPr/>
            </p:nvSpPr>
            <p:spPr>
              <a:xfrm rot="17965567">
                <a:off x="3712781" y="3890883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3552867" y="3802508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8" name="Rectangle 247"/>
              <p:cNvSpPr/>
              <p:nvPr/>
            </p:nvSpPr>
            <p:spPr>
              <a:xfrm rot="17965567">
                <a:off x="3942588" y="3873936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9" name="Rectangle 248"/>
              <p:cNvSpPr/>
              <p:nvPr/>
            </p:nvSpPr>
            <p:spPr>
              <a:xfrm rot="17965567">
                <a:off x="4213581" y="3909187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50" name="Straight Connector 249"/>
              <p:cNvCxnSpPr/>
              <p:nvPr/>
            </p:nvCxnSpPr>
            <p:spPr>
              <a:xfrm>
                <a:off x="4083572" y="3803650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3" name="Rectangle 252"/>
              <p:cNvSpPr/>
              <p:nvPr/>
            </p:nvSpPr>
            <p:spPr>
              <a:xfrm rot="17965567">
                <a:off x="4465911" y="3879713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4" name="Rectangle 253"/>
              <p:cNvSpPr/>
              <p:nvPr/>
            </p:nvSpPr>
            <p:spPr>
              <a:xfrm rot="17965567">
                <a:off x="4731118" y="3909173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55" name="Straight Connector 254"/>
              <p:cNvCxnSpPr/>
              <p:nvPr/>
            </p:nvCxnSpPr>
            <p:spPr>
              <a:xfrm>
                <a:off x="4595324" y="3803639"/>
                <a:ext cx="450483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8" name="Rectangle 257"/>
              <p:cNvSpPr/>
              <p:nvPr/>
            </p:nvSpPr>
            <p:spPr>
              <a:xfrm rot="17965567">
                <a:off x="4930390" y="3873928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9" name="Rectangle 258"/>
              <p:cNvSpPr/>
              <p:nvPr/>
            </p:nvSpPr>
            <p:spPr>
              <a:xfrm rot="17965567">
                <a:off x="5195598" y="3903391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60" name="Straight Connector 259"/>
              <p:cNvCxnSpPr/>
              <p:nvPr/>
            </p:nvCxnSpPr>
            <p:spPr>
              <a:xfrm>
                <a:off x="5094522" y="3803640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8" name="Rectangle 287"/>
              <p:cNvSpPr/>
              <p:nvPr/>
            </p:nvSpPr>
            <p:spPr>
              <a:xfrm rot="17965567">
                <a:off x="5463339" y="3862370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9" name="Rectangle 288"/>
              <p:cNvSpPr/>
              <p:nvPr/>
            </p:nvSpPr>
            <p:spPr>
              <a:xfrm rot="17965567">
                <a:off x="5726886" y="3914786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90" name="Straight Connector 289"/>
              <p:cNvCxnSpPr/>
              <p:nvPr/>
            </p:nvCxnSpPr>
            <p:spPr>
              <a:xfrm>
                <a:off x="5610110" y="3803660"/>
                <a:ext cx="450480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3" name="TextBox 292">
                <a:extLst>
                  <a:ext uri="{FF2B5EF4-FFF2-40B4-BE49-F238E27FC236}">
                    <a16:creationId xmlns:a16="http://schemas.microsoft.com/office/drawing/2014/main" id="{6E6DFD50-F711-4696-9B25-B972F985D786}"/>
                  </a:ext>
                </a:extLst>
              </p:cNvPr>
              <p:cNvSpPr txBox="1"/>
              <p:nvPr/>
            </p:nvSpPr>
            <p:spPr>
              <a:xfrm>
                <a:off x="3263294" y="3982148"/>
                <a:ext cx="3778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296" name="Rectangle 295"/>
              <p:cNvSpPr/>
              <p:nvPr/>
            </p:nvSpPr>
            <p:spPr>
              <a:xfrm rot="17965567">
                <a:off x="6284266" y="3890198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97" name="Rectangle 296"/>
              <p:cNvSpPr/>
              <p:nvPr/>
            </p:nvSpPr>
            <p:spPr>
              <a:xfrm rot="17965567">
                <a:off x="6541748" y="3937023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98" name="Straight Connector 297"/>
              <p:cNvCxnSpPr/>
              <p:nvPr/>
            </p:nvCxnSpPr>
            <p:spPr>
              <a:xfrm>
                <a:off x="6387622" y="3796929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Rectangle 300"/>
              <p:cNvSpPr/>
              <p:nvPr/>
            </p:nvSpPr>
            <p:spPr>
              <a:xfrm rot="17965567">
                <a:off x="6800498" y="3873777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2" name="Rectangle 301"/>
              <p:cNvSpPr/>
              <p:nvPr/>
            </p:nvSpPr>
            <p:spPr>
              <a:xfrm rot="17965567">
                <a:off x="7094637" y="3920602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03" name="Straight Connector 302"/>
              <p:cNvCxnSpPr/>
              <p:nvPr/>
            </p:nvCxnSpPr>
            <p:spPr>
              <a:xfrm>
                <a:off x="6958840" y="3797703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6" name="Rectangle 305"/>
              <p:cNvSpPr/>
              <p:nvPr/>
            </p:nvSpPr>
            <p:spPr>
              <a:xfrm rot="17965567">
                <a:off x="7341181" y="3873769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07" name="Rectangle 306"/>
              <p:cNvSpPr/>
              <p:nvPr/>
            </p:nvSpPr>
            <p:spPr>
              <a:xfrm rot="17965567">
                <a:off x="7635321" y="3920594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08" name="Straight Connector 307"/>
              <p:cNvCxnSpPr/>
              <p:nvPr/>
            </p:nvCxnSpPr>
            <p:spPr>
              <a:xfrm>
                <a:off x="7499524" y="3797695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1" name="Rectangle 310"/>
              <p:cNvSpPr/>
              <p:nvPr/>
            </p:nvSpPr>
            <p:spPr>
              <a:xfrm rot="17965567">
                <a:off x="7863537" y="3873771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2" name="Rectangle 311"/>
              <p:cNvSpPr/>
              <p:nvPr/>
            </p:nvSpPr>
            <p:spPr>
              <a:xfrm rot="17965567">
                <a:off x="8157677" y="3920597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13" name="Straight Connector 312"/>
              <p:cNvCxnSpPr/>
              <p:nvPr/>
            </p:nvCxnSpPr>
            <p:spPr>
              <a:xfrm>
                <a:off x="8021879" y="3797697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6" name="Rectangle 315"/>
              <p:cNvSpPr/>
              <p:nvPr/>
            </p:nvSpPr>
            <p:spPr>
              <a:xfrm rot="17965567">
                <a:off x="8367563" y="3873781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7" name="Rectangle 316"/>
              <p:cNvSpPr/>
              <p:nvPr/>
            </p:nvSpPr>
            <p:spPr>
              <a:xfrm rot="17965567">
                <a:off x="8661703" y="3920607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18" name="Straight Connector 317"/>
              <p:cNvCxnSpPr/>
              <p:nvPr/>
            </p:nvCxnSpPr>
            <p:spPr>
              <a:xfrm>
                <a:off x="8525905" y="3797707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1" name="Rectangle 320"/>
              <p:cNvSpPr/>
              <p:nvPr/>
            </p:nvSpPr>
            <p:spPr>
              <a:xfrm rot="17965567">
                <a:off x="9114011" y="3880336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2" name="Rectangle 321"/>
              <p:cNvSpPr/>
              <p:nvPr/>
            </p:nvSpPr>
            <p:spPr>
              <a:xfrm rot="17965567">
                <a:off x="9435151" y="3927161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23" name="Straight Connector 322"/>
              <p:cNvCxnSpPr/>
              <p:nvPr/>
            </p:nvCxnSpPr>
            <p:spPr>
              <a:xfrm>
                <a:off x="9281025" y="3807420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6" name="Rectangle 325"/>
              <p:cNvSpPr/>
              <p:nvPr/>
            </p:nvSpPr>
            <p:spPr>
              <a:xfrm rot="17965567">
                <a:off x="9693901" y="3863914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7" name="Rectangle 326"/>
              <p:cNvSpPr/>
              <p:nvPr/>
            </p:nvSpPr>
            <p:spPr>
              <a:xfrm rot="17965567">
                <a:off x="9988041" y="3910739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28" name="Straight Connector 327"/>
              <p:cNvCxnSpPr/>
              <p:nvPr/>
            </p:nvCxnSpPr>
            <p:spPr>
              <a:xfrm>
                <a:off x="9852243" y="3799414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1" name="Rectangle 330"/>
              <p:cNvSpPr/>
              <p:nvPr/>
            </p:nvSpPr>
            <p:spPr>
              <a:xfrm rot="17965567">
                <a:off x="10234584" y="3863906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2" name="Rectangle 331"/>
              <p:cNvSpPr/>
              <p:nvPr/>
            </p:nvSpPr>
            <p:spPr>
              <a:xfrm rot="17965567">
                <a:off x="10528724" y="3910731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33" name="Straight Connector 332"/>
              <p:cNvCxnSpPr/>
              <p:nvPr/>
            </p:nvCxnSpPr>
            <p:spPr>
              <a:xfrm>
                <a:off x="10392927" y="3799406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6" name="Rectangle 335"/>
              <p:cNvSpPr/>
              <p:nvPr/>
            </p:nvSpPr>
            <p:spPr>
              <a:xfrm rot="17965567">
                <a:off x="10756940" y="3863899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37" name="Rectangle 336"/>
              <p:cNvSpPr/>
              <p:nvPr/>
            </p:nvSpPr>
            <p:spPr>
              <a:xfrm rot="17965567">
                <a:off x="11051080" y="3910725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38" name="Straight Connector 337"/>
              <p:cNvCxnSpPr/>
              <p:nvPr/>
            </p:nvCxnSpPr>
            <p:spPr>
              <a:xfrm>
                <a:off x="10915282" y="3799399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1" name="Rectangle 340"/>
              <p:cNvSpPr/>
              <p:nvPr/>
            </p:nvSpPr>
            <p:spPr>
              <a:xfrm rot="17965567">
                <a:off x="11260966" y="3863909"/>
                <a:ext cx="441146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hppd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2" name="Rectangle 341"/>
              <p:cNvSpPr/>
              <p:nvPr/>
            </p:nvSpPr>
            <p:spPr>
              <a:xfrm rot="17965567">
                <a:off x="11555106" y="3910735"/>
                <a:ext cx="348172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sz="100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endParaRPr lang="en-US" sz="1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43" name="Straight Connector 342"/>
              <p:cNvCxnSpPr/>
              <p:nvPr/>
            </p:nvCxnSpPr>
            <p:spPr>
              <a:xfrm>
                <a:off x="11419308" y="3799409"/>
                <a:ext cx="450482" cy="0"/>
              </a:xfrm>
              <a:prstGeom prst="line">
                <a:avLst/>
              </a:prstGeom>
              <a:ln w="2222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" name="TextBox 347">
                <a:extLst>
                  <a:ext uri="{FF2B5EF4-FFF2-40B4-BE49-F238E27FC236}">
                    <a16:creationId xmlns:a16="http://schemas.microsoft.com/office/drawing/2014/main" id="{6E6DFD50-F711-4696-9B25-B972F985D786}"/>
                  </a:ext>
                </a:extLst>
              </p:cNvPr>
              <p:cNvSpPr txBox="1"/>
              <p:nvPr/>
            </p:nvSpPr>
            <p:spPr>
              <a:xfrm>
                <a:off x="6087258" y="3999494"/>
                <a:ext cx="3778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349" name="TextBox 348">
                <a:extLst>
                  <a:ext uri="{FF2B5EF4-FFF2-40B4-BE49-F238E27FC236}">
                    <a16:creationId xmlns:a16="http://schemas.microsoft.com/office/drawing/2014/main" id="{6E6DFD50-F711-4696-9B25-B972F985D786}"/>
                  </a:ext>
                </a:extLst>
              </p:cNvPr>
              <p:cNvSpPr txBox="1"/>
              <p:nvPr/>
            </p:nvSpPr>
            <p:spPr>
              <a:xfrm>
                <a:off x="8939291" y="4011534"/>
                <a:ext cx="37789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Times New Roman" pitchFamily="18" charset="0"/>
                    <a:cs typeface="Times New Roman" pitchFamily="18" charset="0"/>
                  </a:rPr>
                  <a:t>M</a:t>
                </a:r>
              </a:p>
            </p:txBody>
          </p:sp>
          <p:sp>
            <p:nvSpPr>
              <p:cNvPr id="350" name="TextBox 349"/>
              <p:cNvSpPr txBox="1"/>
              <p:nvPr/>
            </p:nvSpPr>
            <p:spPr>
              <a:xfrm>
                <a:off x="3135465" y="2695356"/>
                <a:ext cx="178300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050" dirty="0">
                    <a:latin typeface="Times New Roman" pitchFamily="18" charset="0"/>
                    <a:cs typeface="Times New Roman" pitchFamily="18" charset="0"/>
                  </a:rPr>
                  <a:t>Plants were transferred on soil and PCR based genotyping were performed using 4</a:t>
                </a:r>
                <a:r>
                  <a:rPr lang="en-US" sz="1050" i="1" dirty="0">
                    <a:latin typeface="Times New Roman" pitchFamily="18" charset="0"/>
                    <a:cs typeface="Times New Roman" pitchFamily="18" charset="0"/>
                  </a:rPr>
                  <a:t>hppd and </a:t>
                </a:r>
                <a:r>
                  <a:rPr lang="en-US" sz="1050" i="1" dirty="0" err="1">
                    <a:latin typeface="Times New Roman" pitchFamily="18" charset="0"/>
                    <a:cs typeface="Times New Roman" pitchFamily="18" charset="0"/>
                  </a:rPr>
                  <a:t>hpt</a:t>
                </a:r>
                <a:r>
                  <a:rPr lang="en-US" sz="1050" dirty="0">
                    <a:latin typeface="Times New Roman" pitchFamily="18" charset="0"/>
                    <a:cs typeface="Times New Roman" pitchFamily="18" charset="0"/>
                  </a:rPr>
                  <a:t> gene </a:t>
                </a:r>
              </a:p>
            </p:txBody>
          </p:sp>
          <p:cxnSp>
            <p:nvCxnSpPr>
              <p:cNvPr id="242" name="Straight Arrow Connector 241"/>
              <p:cNvCxnSpPr/>
              <p:nvPr/>
            </p:nvCxnSpPr>
            <p:spPr>
              <a:xfrm flipH="1">
                <a:off x="4933886" y="2686403"/>
                <a:ext cx="3913" cy="84331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Arrow Connector 243"/>
              <p:cNvCxnSpPr/>
              <p:nvPr/>
            </p:nvCxnSpPr>
            <p:spPr>
              <a:xfrm flipH="1">
                <a:off x="8008125" y="2681372"/>
                <a:ext cx="3913" cy="84331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Arrow Connector 350"/>
              <p:cNvCxnSpPr/>
              <p:nvPr/>
            </p:nvCxnSpPr>
            <p:spPr>
              <a:xfrm flipH="1">
                <a:off x="10968780" y="2688409"/>
                <a:ext cx="3913" cy="84331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BE302890-1BC3-4668-AA54-DC3D9A8236C1}"/>
                  </a:ext>
                </a:extLst>
              </p:cNvPr>
              <p:cNvSpPr txBox="1"/>
              <p:nvPr/>
            </p:nvSpPr>
            <p:spPr>
              <a:xfrm>
                <a:off x="4949761" y="2984114"/>
                <a:ext cx="5203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4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endParaRPr lang="en-IN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BE302890-1BC3-4668-AA54-DC3D9A8236C1}"/>
                  </a:ext>
                </a:extLst>
              </p:cNvPr>
              <p:cNvSpPr txBox="1"/>
              <p:nvPr/>
            </p:nvSpPr>
            <p:spPr>
              <a:xfrm>
                <a:off x="8027476" y="2988731"/>
                <a:ext cx="5203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400" baseline="-25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endParaRPr lang="en-IN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BE302890-1BC3-4668-AA54-DC3D9A8236C1}"/>
                  </a:ext>
                </a:extLst>
              </p:cNvPr>
              <p:cNvSpPr txBox="1"/>
              <p:nvPr/>
            </p:nvSpPr>
            <p:spPr>
              <a:xfrm>
                <a:off x="10998188" y="2984114"/>
                <a:ext cx="5203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1400" baseline="-250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endParaRPr lang="en-IN" sz="1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D13D6E5-884B-655E-A6A4-2E001262218D}"/>
                  </a:ext>
                </a:extLst>
              </p:cNvPr>
              <p:cNvSpPr txBox="1"/>
              <p:nvPr/>
            </p:nvSpPr>
            <p:spPr>
              <a:xfrm>
                <a:off x="3553075" y="5565326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1:0.54</a:t>
                </a:r>
              </a:p>
            </p:txBody>
          </p: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0C70A266-6494-1C8E-4D1C-9A7F07866334}"/>
                  </a:ext>
                </a:extLst>
              </p:cNvPr>
              <p:cNvSpPr txBox="1"/>
              <p:nvPr/>
            </p:nvSpPr>
            <p:spPr>
              <a:xfrm>
                <a:off x="4003349" y="5566641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1:0.48</a:t>
                </a:r>
              </a:p>
            </p:txBody>
          </p:sp>
          <p:sp>
            <p:nvSpPr>
              <p:cNvPr id="239" name="TextBox 238">
                <a:extLst>
                  <a:ext uri="{FF2B5EF4-FFF2-40B4-BE49-F238E27FC236}">
                    <a16:creationId xmlns:a16="http://schemas.microsoft.com/office/drawing/2014/main" id="{7F2822D3-FF6A-6D11-102D-48CF8A1CEAB0}"/>
                  </a:ext>
                </a:extLst>
              </p:cNvPr>
              <p:cNvSpPr txBox="1"/>
              <p:nvPr/>
            </p:nvSpPr>
            <p:spPr>
              <a:xfrm>
                <a:off x="4502336" y="5564142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1:0.46</a:t>
                </a:r>
              </a:p>
            </p:txBody>
          </p:sp>
          <p:sp>
            <p:nvSpPr>
              <p:cNvPr id="240" name="TextBox 239">
                <a:extLst>
                  <a:ext uri="{FF2B5EF4-FFF2-40B4-BE49-F238E27FC236}">
                    <a16:creationId xmlns:a16="http://schemas.microsoft.com/office/drawing/2014/main" id="{9AD2E307-1344-F411-B3EA-3D0D0D7C58F4}"/>
                  </a:ext>
                </a:extLst>
              </p:cNvPr>
              <p:cNvSpPr txBox="1"/>
              <p:nvPr/>
            </p:nvSpPr>
            <p:spPr>
              <a:xfrm>
                <a:off x="5011988" y="5564141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1:1.17</a:t>
                </a:r>
              </a:p>
            </p:txBody>
          </p:sp>
          <p:sp>
            <p:nvSpPr>
              <p:cNvPr id="241" name="TextBox 240">
                <a:extLst>
                  <a:ext uri="{FF2B5EF4-FFF2-40B4-BE49-F238E27FC236}">
                    <a16:creationId xmlns:a16="http://schemas.microsoft.com/office/drawing/2014/main" id="{29513C49-3E82-F9BE-2C47-64E3545E78EE}"/>
                  </a:ext>
                </a:extLst>
              </p:cNvPr>
              <p:cNvSpPr txBox="1"/>
              <p:nvPr/>
            </p:nvSpPr>
            <p:spPr>
              <a:xfrm>
                <a:off x="5510737" y="5570525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1:0.51</a:t>
                </a:r>
              </a:p>
            </p:txBody>
          </p:sp>
          <p:sp>
            <p:nvSpPr>
              <p:cNvPr id="246" name="TextBox 245">
                <a:extLst>
                  <a:ext uri="{FF2B5EF4-FFF2-40B4-BE49-F238E27FC236}">
                    <a16:creationId xmlns:a16="http://schemas.microsoft.com/office/drawing/2014/main" id="{78BAC2CF-7075-B0B6-A23C-BA23ABA12B7C}"/>
                  </a:ext>
                </a:extLst>
              </p:cNvPr>
              <p:cNvSpPr txBox="1"/>
              <p:nvPr/>
            </p:nvSpPr>
            <p:spPr>
              <a:xfrm>
                <a:off x="6372514" y="5574462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1:1.15</a:t>
                </a:r>
              </a:p>
            </p:txBody>
          </p:sp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31DD46C7-4DBA-D42D-C524-21318DA0898C}"/>
                  </a:ext>
                </a:extLst>
              </p:cNvPr>
              <p:cNvSpPr txBox="1"/>
              <p:nvPr/>
            </p:nvSpPr>
            <p:spPr>
              <a:xfrm>
                <a:off x="6857040" y="5575777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1:1.16</a:t>
                </a:r>
              </a:p>
            </p:txBody>
          </p: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44D59B08-0EAE-36F8-3CE2-CA634650D324}"/>
                  </a:ext>
                </a:extLst>
              </p:cNvPr>
              <p:cNvSpPr txBox="1"/>
              <p:nvPr/>
            </p:nvSpPr>
            <p:spPr>
              <a:xfrm>
                <a:off x="7371293" y="5573278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1:1.21</a:t>
                </a:r>
              </a:p>
            </p:txBody>
          </p:sp>
          <p:sp>
            <p:nvSpPr>
              <p:cNvPr id="261" name="TextBox 260">
                <a:extLst>
                  <a:ext uri="{FF2B5EF4-FFF2-40B4-BE49-F238E27FC236}">
                    <a16:creationId xmlns:a16="http://schemas.microsoft.com/office/drawing/2014/main" id="{D24C1DC7-026C-9950-2324-AC03CD43BC72}"/>
                  </a:ext>
                </a:extLst>
              </p:cNvPr>
              <p:cNvSpPr txBox="1"/>
              <p:nvPr/>
            </p:nvSpPr>
            <p:spPr>
              <a:xfrm>
                <a:off x="7851685" y="5573277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1:0.92</a:t>
                </a:r>
              </a:p>
            </p:txBody>
          </p:sp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FC912CA6-C22A-75AE-E766-C58C8D48C346}"/>
                  </a:ext>
                </a:extLst>
              </p:cNvPr>
              <p:cNvSpPr txBox="1"/>
              <p:nvPr/>
            </p:nvSpPr>
            <p:spPr>
              <a:xfrm>
                <a:off x="8374287" y="5579661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1:1.15</a:t>
                </a:r>
              </a:p>
            </p:txBody>
          </p:sp>
          <p:sp>
            <p:nvSpPr>
              <p:cNvPr id="294" name="TextBox 293">
                <a:extLst>
                  <a:ext uri="{FF2B5EF4-FFF2-40B4-BE49-F238E27FC236}">
                    <a16:creationId xmlns:a16="http://schemas.microsoft.com/office/drawing/2014/main" id="{C140FE94-D436-7829-A188-A97963A05814}"/>
                  </a:ext>
                </a:extLst>
              </p:cNvPr>
              <p:cNvSpPr txBox="1"/>
              <p:nvPr/>
            </p:nvSpPr>
            <p:spPr>
              <a:xfrm>
                <a:off x="9224860" y="5567839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1:0.92</a:t>
                </a:r>
              </a:p>
            </p:txBody>
          </p:sp>
          <p:sp>
            <p:nvSpPr>
              <p:cNvPr id="299" name="TextBox 298">
                <a:extLst>
                  <a:ext uri="{FF2B5EF4-FFF2-40B4-BE49-F238E27FC236}">
                    <a16:creationId xmlns:a16="http://schemas.microsoft.com/office/drawing/2014/main" id="{CBC97DB3-2024-1ABA-C985-FC615F63AA76}"/>
                  </a:ext>
                </a:extLst>
              </p:cNvPr>
              <p:cNvSpPr txBox="1"/>
              <p:nvPr/>
            </p:nvSpPr>
            <p:spPr>
              <a:xfrm>
                <a:off x="9802255" y="5569154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1:1.13</a:t>
                </a:r>
              </a:p>
            </p:txBody>
          </p:sp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C6BCF4DF-4948-DB18-5B2B-8C7F9AF16576}"/>
                  </a:ext>
                </a:extLst>
              </p:cNvPr>
              <p:cNvSpPr txBox="1"/>
              <p:nvPr/>
            </p:nvSpPr>
            <p:spPr>
              <a:xfrm>
                <a:off x="10356901" y="5566655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1:1.23</a:t>
                </a:r>
              </a:p>
            </p:txBody>
          </p:sp>
          <p:sp>
            <p:nvSpPr>
              <p:cNvPr id="309" name="TextBox 308">
                <a:extLst>
                  <a:ext uri="{FF2B5EF4-FFF2-40B4-BE49-F238E27FC236}">
                    <a16:creationId xmlns:a16="http://schemas.microsoft.com/office/drawing/2014/main" id="{58B37A76-C73E-CE4E-C187-714E0635C56C}"/>
                  </a:ext>
                </a:extLst>
              </p:cNvPr>
              <p:cNvSpPr txBox="1"/>
              <p:nvPr/>
            </p:nvSpPr>
            <p:spPr>
              <a:xfrm>
                <a:off x="10938114" y="5566654"/>
                <a:ext cx="5004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1:1.5</a:t>
                </a:r>
              </a:p>
            </p:txBody>
          </p:sp>
          <p:sp>
            <p:nvSpPr>
              <p:cNvPr id="314" name="TextBox 313">
                <a:extLst>
                  <a:ext uri="{FF2B5EF4-FFF2-40B4-BE49-F238E27FC236}">
                    <a16:creationId xmlns:a16="http://schemas.microsoft.com/office/drawing/2014/main" id="{9384FDC9-26A9-1CDE-4C63-3163976DD423}"/>
                  </a:ext>
                </a:extLst>
              </p:cNvPr>
              <p:cNvSpPr txBox="1"/>
              <p:nvPr/>
            </p:nvSpPr>
            <p:spPr>
              <a:xfrm>
                <a:off x="11428909" y="5573038"/>
                <a:ext cx="5790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1200" dirty="0">
                    <a:latin typeface="Times New Roman" pitchFamily="18" charset="0"/>
                    <a:cs typeface="Times New Roman" pitchFamily="18" charset="0"/>
                  </a:rPr>
                  <a:t>1:1.23</a:t>
                </a:r>
              </a:p>
            </p:txBody>
          </p:sp>
          <p:cxnSp>
            <p:nvCxnSpPr>
              <p:cNvPr id="324" name="Straight Connector 323"/>
              <p:cNvCxnSpPr>
                <a:endCxn id="3" idx="1"/>
              </p:cNvCxnSpPr>
              <p:nvPr/>
            </p:nvCxnSpPr>
            <p:spPr>
              <a:xfrm rot="16200000" flipH="1">
                <a:off x="3186687" y="5337438"/>
                <a:ext cx="730044" cy="2731"/>
              </a:xfrm>
              <a:prstGeom prst="line">
                <a:avLst/>
              </a:prstGeom>
              <a:ln>
                <a:solidFill>
                  <a:srgbClr val="00B0F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Straight Connector 328"/>
              <p:cNvCxnSpPr/>
              <p:nvPr/>
            </p:nvCxnSpPr>
            <p:spPr>
              <a:xfrm rot="16200000" flipH="1">
                <a:off x="3681871" y="5354874"/>
                <a:ext cx="730044" cy="2731"/>
              </a:xfrm>
              <a:prstGeom prst="line">
                <a:avLst/>
              </a:prstGeom>
              <a:ln>
                <a:solidFill>
                  <a:srgbClr val="00B0F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/>
              <p:cNvCxnSpPr/>
              <p:nvPr/>
            </p:nvCxnSpPr>
            <p:spPr>
              <a:xfrm rot="16200000" flipH="1">
                <a:off x="4173319" y="5363437"/>
                <a:ext cx="730044" cy="2731"/>
              </a:xfrm>
              <a:prstGeom prst="line">
                <a:avLst/>
              </a:prstGeom>
              <a:ln>
                <a:solidFill>
                  <a:srgbClr val="00B0F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Straight Connector 338"/>
              <p:cNvCxnSpPr/>
              <p:nvPr/>
            </p:nvCxnSpPr>
            <p:spPr>
              <a:xfrm rot="16200000" flipH="1">
                <a:off x="4695589" y="5361726"/>
                <a:ext cx="730044" cy="2731"/>
              </a:xfrm>
              <a:prstGeom prst="line">
                <a:avLst/>
              </a:prstGeom>
              <a:ln>
                <a:solidFill>
                  <a:srgbClr val="00B0F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4" name="Straight Connector 343"/>
              <p:cNvCxnSpPr/>
              <p:nvPr/>
            </p:nvCxnSpPr>
            <p:spPr>
              <a:xfrm rot="16200000" flipH="1">
                <a:off x="5176763" y="5339466"/>
                <a:ext cx="730044" cy="2731"/>
              </a:xfrm>
              <a:prstGeom prst="line">
                <a:avLst/>
              </a:prstGeom>
              <a:ln>
                <a:solidFill>
                  <a:srgbClr val="00B0F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5" name="Straight Connector 344"/>
              <p:cNvCxnSpPr/>
              <p:nvPr/>
            </p:nvCxnSpPr>
            <p:spPr>
              <a:xfrm rot="16200000" flipH="1">
                <a:off x="5668211" y="5358304"/>
                <a:ext cx="730044" cy="2731"/>
              </a:xfrm>
              <a:prstGeom prst="line">
                <a:avLst/>
              </a:prstGeom>
              <a:ln>
                <a:solidFill>
                  <a:srgbClr val="00B0F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3" name="Straight Connector 352"/>
            <p:cNvCxnSpPr/>
            <p:nvPr/>
          </p:nvCxnSpPr>
          <p:spPr>
            <a:xfrm rot="16200000" flipH="1">
              <a:off x="6012045" y="5302471"/>
              <a:ext cx="795362" cy="11413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/>
            <p:nvPr/>
          </p:nvCxnSpPr>
          <p:spPr>
            <a:xfrm rot="16200000" flipH="1">
              <a:off x="6508260" y="5293938"/>
              <a:ext cx="795362" cy="11413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Straight Connector 355"/>
            <p:cNvCxnSpPr/>
            <p:nvPr/>
          </p:nvCxnSpPr>
          <p:spPr>
            <a:xfrm rot="16200000" flipH="1">
              <a:off x="7011790" y="5292720"/>
              <a:ext cx="795362" cy="11413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>
            <a:xfrm rot="16200000" flipH="1">
              <a:off x="7515321" y="5284186"/>
              <a:ext cx="795362" cy="11413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Straight Connector 358"/>
            <p:cNvCxnSpPr/>
            <p:nvPr/>
          </p:nvCxnSpPr>
          <p:spPr>
            <a:xfrm rot="16200000" flipH="1">
              <a:off x="8026166" y="5275653"/>
              <a:ext cx="795362" cy="11413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/>
            <p:cNvCxnSpPr/>
            <p:nvPr/>
          </p:nvCxnSpPr>
          <p:spPr>
            <a:xfrm rot="16200000" flipH="1">
              <a:off x="8500436" y="5289065"/>
              <a:ext cx="795362" cy="11413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 rot="16200000" flipH="1">
              <a:off x="8946489" y="5442512"/>
              <a:ext cx="629114" cy="6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/>
            <p:cNvCxnSpPr/>
            <p:nvPr/>
          </p:nvCxnSpPr>
          <p:spPr>
            <a:xfrm rot="16200000" flipH="1">
              <a:off x="9479279" y="5426663"/>
              <a:ext cx="629114" cy="6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/>
            <p:nvPr/>
          </p:nvCxnSpPr>
          <p:spPr>
            <a:xfrm rot="16200000" flipH="1">
              <a:off x="10034015" y="5440075"/>
              <a:ext cx="629114" cy="6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Straight Connector 364"/>
            <p:cNvCxnSpPr/>
            <p:nvPr/>
          </p:nvCxnSpPr>
          <p:spPr>
            <a:xfrm rot="16200000" flipH="1">
              <a:off x="10566806" y="5416910"/>
              <a:ext cx="629114" cy="6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/>
            <p:cNvCxnSpPr/>
            <p:nvPr/>
          </p:nvCxnSpPr>
          <p:spPr>
            <a:xfrm rot="16200000" flipH="1">
              <a:off x="11121542" y="5423006"/>
              <a:ext cx="629114" cy="6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>
            <a:xfrm rot="16200000" flipH="1">
              <a:off x="11626640" y="5457840"/>
              <a:ext cx="629114" cy="6"/>
            </a:xfrm>
            <a:prstGeom prst="line">
              <a:avLst/>
            </a:prstGeom>
            <a:ln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258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638</TotalTime>
  <Words>371</Words>
  <Application>Microsoft Office PowerPoint</Application>
  <PresentationFormat>Widescreen</PresentationFormat>
  <Paragraphs>90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Dr.Yogesh Mishra</dc:creator>
  <cp:lastModifiedBy>Dr.Yogesh Mishra</cp:lastModifiedBy>
  <cp:revision>55</cp:revision>
  <dcterms:created xsi:type="dcterms:W3CDTF">2022-04-29T09:33:20Z</dcterms:created>
  <dcterms:modified xsi:type="dcterms:W3CDTF">2022-05-13T07:14:00Z</dcterms:modified>
</cp:coreProperties>
</file>