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7" r:id="rId2"/>
    <p:sldId id="256" r:id="rId3"/>
    <p:sldId id="269" r:id="rId4"/>
    <p:sldId id="270" r:id="rId5"/>
    <p:sldId id="257" r:id="rId6"/>
    <p:sldId id="260" r:id="rId7"/>
    <p:sldId id="264" r:id="rId8"/>
    <p:sldId id="258" r:id="rId9"/>
    <p:sldId id="259" r:id="rId10"/>
  </p:sldIdLst>
  <p:sldSz cx="6858000" cy="9144000" type="screen4x3"/>
  <p:notesSz cx="6858000" cy="9144000"/>
  <p:custDataLst>
    <p:tags r:id="rId1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96" userDrawn="1">
          <p15:clr>
            <a:srgbClr val="A4A3A4"/>
          </p15:clr>
        </p15:guide>
        <p15:guide id="2" pos="33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40" autoAdjust="0"/>
    <p:restoredTop sz="94660"/>
  </p:normalViewPr>
  <p:slideViewPr>
    <p:cSldViewPr>
      <p:cViewPr>
        <p:scale>
          <a:sx n="150" d="100"/>
          <a:sy n="150" d="100"/>
        </p:scale>
        <p:origin x="86" y="-4128"/>
      </p:cViewPr>
      <p:guideLst>
        <p:guide orient="horz" pos="3696"/>
        <p:guide pos="338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514350" y="2840568"/>
            <a:ext cx="5829300" cy="1960033"/>
          </a:xfrm>
        </p:spPr>
        <p:txBody>
          <a:bodyPr/>
          <a:lstStyle/>
          <a:p>
            <a:r>
              <a:rPr lang="zh-CN" altLang="en-US"/>
              <a:t>单击此处编辑母版标题样式</a:t>
            </a:r>
          </a:p>
        </p:txBody>
      </p:sp>
      <p:sp>
        <p:nvSpPr>
          <p:cNvPr id="3" name="副标题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2022/8/18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2022/8/18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41735" y="5875867"/>
            <a:ext cx="5829300" cy="1816100"/>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2022/8/18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2022/8/18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2022/8/18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2022/8/18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2022/8/18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342900" y="364067"/>
            <a:ext cx="2256235" cy="154940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2022/8/18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344216" y="6400800"/>
            <a:ext cx="4114800" cy="755651"/>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2022/8/18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2022/8/18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72050" y="366185"/>
            <a:ext cx="1543050" cy="780203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342900" y="366185"/>
            <a:ext cx="4514850" cy="780203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2022/8/18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2022/8/18</a:t>
            </a:fld>
            <a:endParaRPr lang="zh-CN" altLang="en-US"/>
          </a:p>
        </p:txBody>
      </p:sp>
      <p:sp>
        <p:nvSpPr>
          <p:cNvPr id="5" name="页脚占位符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3" Type="http://schemas.microsoft.com/office/2007/relationships/hdphoto" Target="../media/hdphoto1.wdp"/><Relationship Id="rId7" Type="http://schemas.openxmlformats.org/officeDocument/2006/relationships/image" Target="../media/image3.wmf"/><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oleObject" Target="../embeddings/oleObject2.bin"/><Relationship Id="rId11" Type="http://schemas.openxmlformats.org/officeDocument/2006/relationships/image" Target="../media/image5.wmf"/><Relationship Id="rId5" Type="http://schemas.openxmlformats.org/officeDocument/2006/relationships/image" Target="../media/image2.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4.wmf"/></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3" Type="http://schemas.openxmlformats.org/officeDocument/2006/relationships/hyperlink" Target="https://www.genome.jp/kegg-bin/show_pathway?ko00350/K01800%09red/K00121%09red/K13953%09red/K01555%09red" TargetMode="External"/><Relationship Id="rId2" Type="http://schemas.openxmlformats.org/officeDocument/2006/relationships/hyperlink" Target="https://www.genome.jp/kegg-bin/show_pathway?ko00830/K07437%09red/K12664%09red/K00699%09red/K07408%09red/K11147%09red/K00121%09red/K13953%09red/K07425%09red/K07412%09red" TargetMode="External"/><Relationship Id="rId1" Type="http://schemas.openxmlformats.org/officeDocument/2006/relationships/slideLayout" Target="../slideLayouts/slideLayout2.xml"/><Relationship Id="rId6" Type="http://schemas.openxmlformats.org/officeDocument/2006/relationships/hyperlink" Target="https://www.genome.jp/kegg-bin/show_pathway?ko00511/K12309%09red/K01206%09red/K12311%09red" TargetMode="External"/><Relationship Id="rId5" Type="http://schemas.openxmlformats.org/officeDocument/2006/relationships/hyperlink" Target="https://www.genome.jp/kegg-bin/show_pathway?ko00140/K00512%09red/K00699%09red/K07408%09red/K07412%09red" TargetMode="External"/><Relationship Id="rId4" Type="http://schemas.openxmlformats.org/officeDocument/2006/relationships/hyperlink" Target="https://www.genome.jp/kegg-bin/show_pathway?ko00980/K00121%09red/K13953%09red/K00699%09red/K07408%09r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414AED96-24D9-9ED3-452E-CB3435D6D15D}"/>
              </a:ext>
            </a:extLst>
          </p:cNvPr>
          <p:cNvGrpSpPr>
            <a:grpSpLocks noChangeAspect="1"/>
          </p:cNvGrpSpPr>
          <p:nvPr/>
        </p:nvGrpSpPr>
        <p:grpSpPr>
          <a:xfrm>
            <a:off x="1340768" y="2915976"/>
            <a:ext cx="1776000" cy="1440000"/>
            <a:chOff x="1556792" y="3851920"/>
            <a:chExt cx="2664296" cy="2160240"/>
          </a:xfrm>
        </p:grpSpPr>
        <p:pic>
          <p:nvPicPr>
            <p:cNvPr id="8" name="图片 7">
              <a:extLst>
                <a:ext uri="{FF2B5EF4-FFF2-40B4-BE49-F238E27FC236}">
                  <a16:creationId xmlns:a16="http://schemas.microsoft.com/office/drawing/2014/main" id="{4D0562C6-704F-2945-8505-732E0D37B2A3}"/>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l="22700" t="34251" r="38449" b="18500"/>
            <a:stretch/>
          </p:blipFill>
          <p:spPr>
            <a:xfrm>
              <a:off x="1556792" y="3851920"/>
              <a:ext cx="2664296" cy="2160240"/>
            </a:xfrm>
            <a:prstGeom prst="rect">
              <a:avLst/>
            </a:prstGeom>
          </p:spPr>
        </p:pic>
        <p:cxnSp>
          <p:nvCxnSpPr>
            <p:cNvPr id="16" name="直接连接符 15">
              <a:extLst>
                <a:ext uri="{FF2B5EF4-FFF2-40B4-BE49-F238E27FC236}">
                  <a16:creationId xmlns:a16="http://schemas.microsoft.com/office/drawing/2014/main" id="{6F449003-7239-807B-20A0-D6E29C4639E5}"/>
                </a:ext>
              </a:extLst>
            </p:cNvPr>
            <p:cNvCxnSpPr/>
            <p:nvPr/>
          </p:nvCxnSpPr>
          <p:spPr>
            <a:xfrm>
              <a:off x="1628800" y="5940152"/>
              <a:ext cx="57606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aphicFrame>
        <p:nvGraphicFramePr>
          <p:cNvPr id="20" name="对象 19">
            <a:extLst>
              <a:ext uri="{FF2B5EF4-FFF2-40B4-BE49-F238E27FC236}">
                <a16:creationId xmlns:a16="http://schemas.microsoft.com/office/drawing/2014/main" id="{BC392187-FC34-EF21-4C85-F6825C87C65D}"/>
              </a:ext>
            </a:extLst>
          </p:cNvPr>
          <p:cNvGraphicFramePr>
            <a:graphicFrameLocks noChangeAspect="1"/>
          </p:cNvGraphicFramePr>
          <p:nvPr>
            <p:extLst>
              <p:ext uri="{D42A27DB-BD31-4B8C-83A1-F6EECF244321}">
                <p14:modId xmlns:p14="http://schemas.microsoft.com/office/powerpoint/2010/main" val="1764130285"/>
              </p:ext>
            </p:extLst>
          </p:nvPr>
        </p:nvGraphicFramePr>
        <p:xfrm>
          <a:off x="4309642" y="4428499"/>
          <a:ext cx="1097869" cy="1669892"/>
        </p:xfrm>
        <a:graphic>
          <a:graphicData uri="http://schemas.openxmlformats.org/presentationml/2006/ole">
            <mc:AlternateContent xmlns:mc="http://schemas.openxmlformats.org/markup-compatibility/2006">
              <mc:Choice xmlns:v="urn:schemas-microsoft-com:vml" Requires="v">
                <p:oleObj name="SPW 10.0 Graph" r:id="rId4" imgW="2340720" imgH="3559680" progId="SigmaPlotGraphicObject.9">
                  <p:embed/>
                </p:oleObj>
              </mc:Choice>
              <mc:Fallback>
                <p:oleObj name="SPW 10.0 Graph" r:id="rId4" imgW="2340720" imgH="3559680" progId="SigmaPlotGraphicObject.9">
                  <p:embed/>
                  <p:pic>
                    <p:nvPicPr>
                      <p:cNvPr id="0" name=""/>
                      <p:cNvPicPr/>
                      <p:nvPr/>
                    </p:nvPicPr>
                    <p:blipFill>
                      <a:blip r:embed="rId5"/>
                      <a:stretch>
                        <a:fillRect/>
                      </a:stretch>
                    </p:blipFill>
                    <p:spPr>
                      <a:xfrm>
                        <a:off x="4309642" y="4428499"/>
                        <a:ext cx="1097869" cy="1669892"/>
                      </a:xfrm>
                      <a:prstGeom prst="rect">
                        <a:avLst/>
                      </a:prstGeom>
                    </p:spPr>
                  </p:pic>
                </p:oleObj>
              </mc:Fallback>
            </mc:AlternateContent>
          </a:graphicData>
        </a:graphic>
      </p:graphicFrame>
      <p:sp>
        <p:nvSpPr>
          <p:cNvPr id="4" name="矩形 3"/>
          <p:cNvSpPr/>
          <p:nvPr/>
        </p:nvSpPr>
        <p:spPr>
          <a:xfrm>
            <a:off x="872716" y="6150978"/>
            <a:ext cx="5256584" cy="1785104"/>
          </a:xfrm>
          <a:prstGeom prst="rect">
            <a:avLst/>
          </a:prstGeom>
        </p:spPr>
        <p:txBody>
          <a:bodyPr wrap="square">
            <a:spAutoFit/>
          </a:bodyPr>
          <a:lstStyle/>
          <a:p>
            <a:r>
              <a:rPr lang="en-US" altLang="zh-CN" sz="1000" b="1" dirty="0">
                <a:latin typeface="Times New Roman" panose="02020603050405020304" pitchFamily="18" charset="0"/>
                <a:cs typeface="Times New Roman" panose="02020603050405020304" pitchFamily="18" charset="0"/>
              </a:rPr>
              <a:t>Fig. S1 Phenotypic and quantitative data of sweet potato under normal and K</a:t>
            </a:r>
            <a:r>
              <a:rPr lang="en-US" altLang="zh-CN" sz="1000" b="1" baseline="30000" dirty="0">
                <a:latin typeface="Times New Roman" panose="02020603050405020304" pitchFamily="18" charset="0"/>
                <a:cs typeface="Times New Roman" panose="02020603050405020304" pitchFamily="18" charset="0"/>
              </a:rPr>
              <a:t>+</a:t>
            </a:r>
            <a:r>
              <a:rPr lang="en-US" altLang="zh-CN" sz="1000" b="1" dirty="0">
                <a:latin typeface="Times New Roman" panose="02020603050405020304" pitchFamily="18" charset="0"/>
                <a:cs typeface="Times New Roman" panose="02020603050405020304" pitchFamily="18" charset="0"/>
              </a:rPr>
              <a:t>-deficient conditions. </a:t>
            </a:r>
          </a:p>
          <a:p>
            <a:r>
              <a:rPr lang="en-US" altLang="zh-CN" sz="1000" dirty="0">
                <a:latin typeface="Times New Roman" panose="02020603050405020304" pitchFamily="18" charset="0"/>
                <a:cs typeface="Times New Roman" panose="02020603050405020304" pitchFamily="18" charset="0"/>
              </a:rPr>
              <a:t>a. Phenotype of the root. b. Fresh weight of the shoot and root. c. The dry weight of the shoot and root. d. The content of carotenoids in root under low-K</a:t>
            </a:r>
            <a:r>
              <a:rPr lang="en-US" altLang="zh-CN" sz="1000" baseline="30000" dirty="0">
                <a:latin typeface="Times New Roman" panose="02020603050405020304" pitchFamily="18" charset="0"/>
                <a:cs typeface="Times New Roman" panose="02020603050405020304" pitchFamily="18" charset="0"/>
              </a:rPr>
              <a:t>+</a:t>
            </a:r>
            <a:r>
              <a:rPr lang="en-US" altLang="zh-CN" sz="1000" dirty="0">
                <a:latin typeface="Times New Roman" panose="02020603050405020304" pitchFamily="18" charset="0"/>
                <a:cs typeface="Times New Roman" panose="02020603050405020304" pitchFamily="18" charset="0"/>
              </a:rPr>
              <a:t> stress. e. Chlorophyll content of shoot. Sweet potato stems were cut into 5 cm fragments and growth in plot full with vermiculite to two leaf stage. Seedlings were then treated with HK (1 mM K) and LK (0 mM K) Hoagland solution for 14 days, and then the weight, carotenoids and chlorophyll content were detected. Data are shown as means ± SE (n = 4). Student’s </a:t>
            </a:r>
            <a:r>
              <a:rPr lang="en-US" altLang="zh-CN" sz="1000" i="1" dirty="0">
                <a:latin typeface="Times New Roman" panose="02020603050405020304" pitchFamily="18" charset="0"/>
                <a:cs typeface="Times New Roman" panose="02020603050405020304" pitchFamily="18" charset="0"/>
              </a:rPr>
              <a:t>t</a:t>
            </a:r>
            <a:r>
              <a:rPr lang="en-US" altLang="zh-CN" sz="1000" dirty="0">
                <a:latin typeface="Times New Roman" panose="02020603050405020304" pitchFamily="18" charset="0"/>
                <a:cs typeface="Times New Roman" panose="02020603050405020304" pitchFamily="18" charset="0"/>
              </a:rPr>
              <a:t> test (*</a:t>
            </a:r>
            <a:r>
              <a:rPr lang="en-US" altLang="zh-CN" sz="1000" i="1" dirty="0">
                <a:latin typeface="Times New Roman" panose="02020603050405020304" pitchFamily="18" charset="0"/>
                <a:cs typeface="Times New Roman" panose="02020603050405020304" pitchFamily="18" charset="0"/>
              </a:rPr>
              <a:t>P</a:t>
            </a:r>
            <a:r>
              <a:rPr lang="en-US" altLang="zh-CN" sz="1000" dirty="0">
                <a:latin typeface="Times New Roman" panose="02020603050405020304" pitchFamily="18" charset="0"/>
                <a:cs typeface="Times New Roman" panose="02020603050405020304" pitchFamily="18" charset="0"/>
              </a:rPr>
              <a:t> &lt; 0.05) was used to analyze statistical significance, HK-S: sufficient potassium shoot, HK-R: sufficient potassium root, LK-S: low potassium shoot, LK-R: low potassium root,</a:t>
            </a:r>
            <a:r>
              <a:rPr lang="zh-CN" altLang="en-US" sz="1000" dirty="0">
                <a:latin typeface="Times New Roman" panose="02020603050405020304" pitchFamily="18" charset="0"/>
                <a:cs typeface="Times New Roman" panose="02020603050405020304" pitchFamily="18" charset="0"/>
              </a:rPr>
              <a:t> </a:t>
            </a:r>
            <a:r>
              <a:rPr lang="en-US" altLang="zh-CN" sz="1000" dirty="0">
                <a:latin typeface="Times New Roman" panose="02020603050405020304" pitchFamily="18" charset="0"/>
                <a:cs typeface="Times New Roman" panose="02020603050405020304" pitchFamily="18" charset="0"/>
              </a:rPr>
              <a:t>bar=5 cm. </a:t>
            </a:r>
          </a:p>
          <a:p>
            <a:r>
              <a:rPr lang="en-US" altLang="zh-CN" sz="1000" dirty="0">
                <a:latin typeface="Times New Roman" panose="02020603050405020304" pitchFamily="18" charset="0"/>
                <a:cs typeface="Times New Roman" panose="02020603050405020304" pitchFamily="18" charset="0"/>
              </a:rPr>
              <a:t>.</a:t>
            </a:r>
          </a:p>
        </p:txBody>
      </p:sp>
      <p:sp>
        <p:nvSpPr>
          <p:cNvPr id="14" name="TextBox 14"/>
          <p:cNvSpPr txBox="1"/>
          <p:nvPr/>
        </p:nvSpPr>
        <p:spPr>
          <a:xfrm>
            <a:off x="1124585" y="2638956"/>
            <a:ext cx="261620" cy="276860"/>
          </a:xfrm>
          <a:prstGeom prst="rect">
            <a:avLst/>
          </a:prstGeom>
          <a:noFill/>
        </p:spPr>
        <p:txBody>
          <a:bodyPr wrap="none" rtlCol="0">
            <a:spAutoFit/>
          </a:bodyPr>
          <a:lstStyle>
            <a:defPPr>
              <a:defRPr lang="zh-CN"/>
            </a:defPPr>
            <a:lvl1pPr>
              <a:defRPr sz="1200" b="1">
                <a:latin typeface="Times New Roman" panose="02020603050405020304" pitchFamily="18" charset="0"/>
                <a:cs typeface="Times New Roman" panose="02020603050405020304" pitchFamily="18" charset="0"/>
              </a:defRPr>
            </a:lvl1pPr>
          </a:lstStyle>
          <a:p>
            <a:r>
              <a:rPr lang="en-US" altLang="zh-CN" dirty="0"/>
              <a:t>a</a:t>
            </a:r>
            <a:endParaRPr lang="zh-CN" altLang="en-US" dirty="0"/>
          </a:p>
        </p:txBody>
      </p:sp>
      <p:graphicFrame>
        <p:nvGraphicFramePr>
          <p:cNvPr id="7" name="对象 6">
            <a:extLst>
              <a:ext uri="{FF2B5EF4-FFF2-40B4-BE49-F238E27FC236}">
                <a16:creationId xmlns:a16="http://schemas.microsoft.com/office/drawing/2014/main" id="{623F34BC-04AD-7381-1757-70604DBB1A04}"/>
              </a:ext>
            </a:extLst>
          </p:cNvPr>
          <p:cNvGraphicFramePr>
            <a:graphicFrameLocks noChangeAspect="1"/>
          </p:cNvGraphicFramePr>
          <p:nvPr>
            <p:extLst>
              <p:ext uri="{D42A27DB-BD31-4B8C-83A1-F6EECF244321}">
                <p14:modId xmlns:p14="http://schemas.microsoft.com/office/powerpoint/2010/main" val="880703272"/>
              </p:ext>
            </p:extLst>
          </p:nvPr>
        </p:nvGraphicFramePr>
        <p:xfrm>
          <a:off x="3598920" y="2689371"/>
          <a:ext cx="1846303" cy="1761110"/>
        </p:xfrm>
        <a:graphic>
          <a:graphicData uri="http://schemas.openxmlformats.org/presentationml/2006/ole">
            <mc:AlternateContent xmlns:mc="http://schemas.openxmlformats.org/markup-compatibility/2006">
              <mc:Choice xmlns:v="urn:schemas-microsoft-com:vml" Requires="v">
                <p:oleObj name="SPW 10.0 Graph" r:id="rId6" imgW="4301280" imgH="4102560" progId="SigmaPlotGraphicObject.9">
                  <p:embed/>
                </p:oleObj>
              </mc:Choice>
              <mc:Fallback>
                <p:oleObj name="SPW 10.0 Graph" r:id="rId6" imgW="4301280" imgH="4102560" progId="SigmaPlotGraphicObject.9">
                  <p:embed/>
                  <p:pic>
                    <p:nvPicPr>
                      <p:cNvPr id="0" name=""/>
                      <p:cNvPicPr/>
                      <p:nvPr/>
                    </p:nvPicPr>
                    <p:blipFill>
                      <a:blip r:embed="rId7"/>
                      <a:stretch>
                        <a:fillRect/>
                      </a:stretch>
                    </p:blipFill>
                    <p:spPr>
                      <a:xfrm>
                        <a:off x="3598920" y="2689371"/>
                        <a:ext cx="1846303" cy="1761110"/>
                      </a:xfrm>
                      <a:prstGeom prst="rect">
                        <a:avLst/>
                      </a:prstGeom>
                    </p:spPr>
                  </p:pic>
                </p:oleObj>
              </mc:Fallback>
            </mc:AlternateContent>
          </a:graphicData>
        </a:graphic>
      </p:graphicFrame>
      <p:sp>
        <p:nvSpPr>
          <p:cNvPr id="21" name="文本框 20">
            <a:extLst>
              <a:ext uri="{FF2B5EF4-FFF2-40B4-BE49-F238E27FC236}">
                <a16:creationId xmlns:a16="http://schemas.microsoft.com/office/drawing/2014/main" id="{39533DEB-A07F-B0C0-6C78-4BBFBF91B251}"/>
              </a:ext>
            </a:extLst>
          </p:cNvPr>
          <p:cNvSpPr txBox="1"/>
          <p:nvPr/>
        </p:nvSpPr>
        <p:spPr>
          <a:xfrm>
            <a:off x="1268760" y="2915816"/>
            <a:ext cx="1768433" cy="230832"/>
          </a:xfrm>
          <a:prstGeom prst="rect">
            <a:avLst/>
          </a:prstGeom>
          <a:noFill/>
        </p:spPr>
        <p:txBody>
          <a:bodyPr wrap="none" rtlCol="0">
            <a:spAutoFit/>
          </a:bodyPr>
          <a:lstStyle/>
          <a:p>
            <a:r>
              <a:rPr lang="en-US" altLang="zh-CN" sz="900" dirty="0">
                <a:solidFill>
                  <a:schemeClr val="bg1"/>
                </a:solidFill>
                <a:latin typeface="Arial" panose="020B0604020202020204" pitchFamily="34" charset="0"/>
                <a:cs typeface="Arial" panose="020B0604020202020204" pitchFamily="34" charset="0"/>
              </a:rPr>
              <a:t>HK                                      LK</a:t>
            </a:r>
            <a:endParaRPr lang="zh-CN" altLang="en-US" sz="900" dirty="0">
              <a:solidFill>
                <a:schemeClr val="bg1"/>
              </a:solidFill>
              <a:latin typeface="Arial" panose="020B0604020202020204" pitchFamily="34" charset="0"/>
              <a:cs typeface="Arial" panose="020B0604020202020204" pitchFamily="34" charset="0"/>
            </a:endParaRPr>
          </a:p>
        </p:txBody>
      </p:sp>
      <p:graphicFrame>
        <p:nvGraphicFramePr>
          <p:cNvPr id="3" name="对象 2">
            <a:extLst>
              <a:ext uri="{FF2B5EF4-FFF2-40B4-BE49-F238E27FC236}">
                <a16:creationId xmlns:a16="http://schemas.microsoft.com/office/drawing/2014/main" id="{20D522EE-B227-0BF0-D285-8922C3F7CCB4}"/>
              </a:ext>
            </a:extLst>
          </p:cNvPr>
          <p:cNvGraphicFramePr>
            <a:graphicFrameLocks noChangeAspect="1"/>
          </p:cNvGraphicFramePr>
          <p:nvPr>
            <p:extLst>
              <p:ext uri="{D42A27DB-BD31-4B8C-83A1-F6EECF244321}">
                <p14:modId xmlns:p14="http://schemas.microsoft.com/office/powerpoint/2010/main" val="3647132318"/>
              </p:ext>
            </p:extLst>
          </p:nvPr>
        </p:nvGraphicFramePr>
        <p:xfrm>
          <a:off x="1209561" y="4428499"/>
          <a:ext cx="1852642" cy="1630695"/>
        </p:xfrm>
        <a:graphic>
          <a:graphicData uri="http://schemas.openxmlformats.org/presentationml/2006/ole">
            <mc:AlternateContent xmlns:mc="http://schemas.openxmlformats.org/markup-compatibility/2006">
              <mc:Choice xmlns:v="urn:schemas-microsoft-com:vml" Requires="v">
                <p:oleObj name="SPW 10.0 Graph" r:id="rId8" imgW="5564880" imgH="4142160" progId="SigmaPlotGraphicObject.9">
                  <p:embed/>
                </p:oleObj>
              </mc:Choice>
              <mc:Fallback>
                <p:oleObj name="SPW 10.0 Graph" r:id="rId8" imgW="5564880" imgH="4142160" progId="SigmaPlotGraphicObject.9">
                  <p:embed/>
                  <p:pic>
                    <p:nvPicPr>
                      <p:cNvPr id="0" name=""/>
                      <p:cNvPicPr/>
                      <p:nvPr/>
                    </p:nvPicPr>
                    <p:blipFill>
                      <a:blip r:embed="rId9"/>
                      <a:stretch>
                        <a:fillRect/>
                      </a:stretch>
                    </p:blipFill>
                    <p:spPr>
                      <a:xfrm>
                        <a:off x="1209561" y="4428499"/>
                        <a:ext cx="1852642" cy="1630695"/>
                      </a:xfrm>
                      <a:prstGeom prst="rect">
                        <a:avLst/>
                      </a:prstGeom>
                    </p:spPr>
                  </p:pic>
                </p:oleObj>
              </mc:Fallback>
            </mc:AlternateContent>
          </a:graphicData>
        </a:graphic>
      </p:graphicFrame>
      <p:graphicFrame>
        <p:nvGraphicFramePr>
          <p:cNvPr id="19" name="对象 18">
            <a:extLst>
              <a:ext uri="{FF2B5EF4-FFF2-40B4-BE49-F238E27FC236}">
                <a16:creationId xmlns:a16="http://schemas.microsoft.com/office/drawing/2014/main" id="{53B0E78D-B197-A567-E1B2-41AF0CC9D59B}"/>
              </a:ext>
            </a:extLst>
          </p:cNvPr>
          <p:cNvGraphicFramePr>
            <a:graphicFrameLocks noChangeAspect="1"/>
          </p:cNvGraphicFramePr>
          <p:nvPr>
            <p:extLst>
              <p:ext uri="{D42A27DB-BD31-4B8C-83A1-F6EECF244321}">
                <p14:modId xmlns:p14="http://schemas.microsoft.com/office/powerpoint/2010/main" val="3491141179"/>
              </p:ext>
            </p:extLst>
          </p:nvPr>
        </p:nvGraphicFramePr>
        <p:xfrm>
          <a:off x="2964651" y="4439900"/>
          <a:ext cx="1112421" cy="1654592"/>
        </p:xfrm>
        <a:graphic>
          <a:graphicData uri="http://schemas.openxmlformats.org/presentationml/2006/ole">
            <mc:AlternateContent xmlns:mc="http://schemas.openxmlformats.org/markup-compatibility/2006">
              <mc:Choice xmlns:v="urn:schemas-microsoft-com:vml" Requires="v">
                <p:oleObj name="SPW 10.0 Graph" r:id="rId10" imgW="2452320" imgH="3647520" progId="SigmaPlotGraphicObject.9">
                  <p:embed/>
                </p:oleObj>
              </mc:Choice>
              <mc:Fallback>
                <p:oleObj name="SPW 10.0 Graph" r:id="rId10" imgW="2452320" imgH="3647520" progId="SigmaPlotGraphicObject.9">
                  <p:embed/>
                  <p:pic>
                    <p:nvPicPr>
                      <p:cNvPr id="0" name=""/>
                      <p:cNvPicPr/>
                      <p:nvPr/>
                    </p:nvPicPr>
                    <p:blipFill>
                      <a:blip r:embed="rId11"/>
                      <a:stretch>
                        <a:fillRect/>
                      </a:stretch>
                    </p:blipFill>
                    <p:spPr>
                      <a:xfrm>
                        <a:off x="2964651" y="4439900"/>
                        <a:ext cx="1112421" cy="1654592"/>
                      </a:xfrm>
                      <a:prstGeom prst="rect">
                        <a:avLst/>
                      </a:prstGeom>
                    </p:spPr>
                  </p:pic>
                </p:oleObj>
              </mc:Fallback>
            </mc:AlternateContent>
          </a:graphicData>
        </a:graphic>
      </p:graphicFrame>
      <p:sp>
        <p:nvSpPr>
          <p:cNvPr id="13" name="TextBox 14">
            <a:extLst>
              <a:ext uri="{FF2B5EF4-FFF2-40B4-BE49-F238E27FC236}">
                <a16:creationId xmlns:a16="http://schemas.microsoft.com/office/drawing/2014/main" id="{18BC37D9-3C12-34A5-299C-9DA4F01E3F18}"/>
              </a:ext>
            </a:extLst>
          </p:cNvPr>
          <p:cNvSpPr txBox="1"/>
          <p:nvPr/>
        </p:nvSpPr>
        <p:spPr>
          <a:xfrm>
            <a:off x="2791465" y="4368279"/>
            <a:ext cx="277495" cy="275590"/>
          </a:xfrm>
          <a:prstGeom prst="rect">
            <a:avLst/>
          </a:prstGeom>
          <a:noFill/>
        </p:spPr>
        <p:txBody>
          <a:bodyPr wrap="square" rtlCol="0">
            <a:spAutoFit/>
          </a:bodyPr>
          <a:lstStyle>
            <a:defPPr>
              <a:defRPr lang="zh-CN"/>
            </a:defPPr>
            <a:lvl1pPr>
              <a:defRPr sz="1200" b="1">
                <a:latin typeface="Times New Roman" panose="02020603050405020304" pitchFamily="18" charset="0"/>
                <a:cs typeface="Times New Roman" panose="02020603050405020304" pitchFamily="18" charset="0"/>
              </a:defRPr>
            </a:lvl1pPr>
          </a:lstStyle>
          <a:p>
            <a:r>
              <a:rPr lang="en-US" altLang="zh-CN" dirty="0"/>
              <a:t>d</a:t>
            </a:r>
            <a:endParaRPr lang="zh-CN" altLang="en-US" dirty="0"/>
          </a:p>
        </p:txBody>
      </p:sp>
      <p:sp>
        <p:nvSpPr>
          <p:cNvPr id="15" name="TextBox 14">
            <a:extLst>
              <a:ext uri="{FF2B5EF4-FFF2-40B4-BE49-F238E27FC236}">
                <a16:creationId xmlns:a16="http://schemas.microsoft.com/office/drawing/2014/main" id="{B26FEEDE-ABEB-72C3-986F-8F19E3ACB61E}"/>
              </a:ext>
            </a:extLst>
          </p:cNvPr>
          <p:cNvSpPr txBox="1"/>
          <p:nvPr/>
        </p:nvSpPr>
        <p:spPr>
          <a:xfrm>
            <a:off x="1124744" y="4367009"/>
            <a:ext cx="253596" cy="276999"/>
          </a:xfrm>
          <a:prstGeom prst="rect">
            <a:avLst/>
          </a:prstGeom>
          <a:noFill/>
        </p:spPr>
        <p:txBody>
          <a:bodyPr wrap="none" rtlCol="0">
            <a:spAutoFit/>
          </a:bodyPr>
          <a:lstStyle>
            <a:defPPr>
              <a:defRPr lang="zh-CN"/>
            </a:defPPr>
            <a:lvl1pPr>
              <a:defRPr sz="1200" b="1">
                <a:latin typeface="Times New Roman" panose="02020603050405020304" pitchFamily="18" charset="0"/>
                <a:cs typeface="Times New Roman" panose="02020603050405020304" pitchFamily="18" charset="0"/>
              </a:defRPr>
            </a:lvl1pPr>
          </a:lstStyle>
          <a:p>
            <a:r>
              <a:rPr lang="en-US" altLang="zh-CN" dirty="0"/>
              <a:t>c</a:t>
            </a:r>
            <a:endParaRPr lang="zh-CN" altLang="en-US" dirty="0"/>
          </a:p>
        </p:txBody>
      </p:sp>
      <p:sp>
        <p:nvSpPr>
          <p:cNvPr id="22" name="TextBox 14">
            <a:extLst>
              <a:ext uri="{FF2B5EF4-FFF2-40B4-BE49-F238E27FC236}">
                <a16:creationId xmlns:a16="http://schemas.microsoft.com/office/drawing/2014/main" id="{9EF526E3-1D74-2383-35B3-D950599E3957}"/>
              </a:ext>
            </a:extLst>
          </p:cNvPr>
          <p:cNvSpPr txBox="1"/>
          <p:nvPr/>
        </p:nvSpPr>
        <p:spPr>
          <a:xfrm>
            <a:off x="4087609" y="4368418"/>
            <a:ext cx="277495" cy="275590"/>
          </a:xfrm>
          <a:prstGeom prst="rect">
            <a:avLst/>
          </a:prstGeom>
          <a:noFill/>
        </p:spPr>
        <p:txBody>
          <a:bodyPr wrap="square" rtlCol="0">
            <a:spAutoFit/>
          </a:bodyPr>
          <a:lstStyle>
            <a:defPPr>
              <a:defRPr lang="zh-CN"/>
            </a:defPPr>
            <a:lvl1pPr>
              <a:defRPr sz="1200" b="1">
                <a:latin typeface="Times New Roman" panose="02020603050405020304" pitchFamily="18" charset="0"/>
                <a:cs typeface="Times New Roman" panose="02020603050405020304" pitchFamily="18" charset="0"/>
              </a:defRPr>
            </a:lvl1pPr>
          </a:lstStyle>
          <a:p>
            <a:r>
              <a:rPr lang="en-US" altLang="zh-CN" dirty="0"/>
              <a:t>e</a:t>
            </a:r>
            <a:endParaRPr lang="zh-CN" altLang="en-US" dirty="0"/>
          </a:p>
        </p:txBody>
      </p:sp>
      <p:cxnSp>
        <p:nvCxnSpPr>
          <p:cNvPr id="6" name="直接连接符 5">
            <a:extLst>
              <a:ext uri="{FF2B5EF4-FFF2-40B4-BE49-F238E27FC236}">
                <a16:creationId xmlns:a16="http://schemas.microsoft.com/office/drawing/2014/main" id="{3B898B23-2415-26F3-8C0E-2213C22E3C7F}"/>
              </a:ext>
            </a:extLst>
          </p:cNvPr>
          <p:cNvCxnSpPr/>
          <p:nvPr/>
        </p:nvCxnSpPr>
        <p:spPr>
          <a:xfrm>
            <a:off x="4149080" y="2987824"/>
            <a:ext cx="288032" cy="0"/>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cxnSp>
        <p:nvCxnSpPr>
          <p:cNvPr id="10" name="直接连接符 9">
            <a:extLst>
              <a:ext uri="{FF2B5EF4-FFF2-40B4-BE49-F238E27FC236}">
                <a16:creationId xmlns:a16="http://schemas.microsoft.com/office/drawing/2014/main" id="{96907649-103C-EF97-CA04-51DB3A3086BB}"/>
              </a:ext>
            </a:extLst>
          </p:cNvPr>
          <p:cNvCxnSpPr>
            <a:cxnSpLocks/>
          </p:cNvCxnSpPr>
          <p:nvPr/>
        </p:nvCxnSpPr>
        <p:spPr>
          <a:xfrm>
            <a:off x="4437112" y="2987824"/>
            <a:ext cx="0" cy="288032"/>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sp>
        <p:nvSpPr>
          <p:cNvPr id="23" name="文本框 22">
            <a:extLst>
              <a:ext uri="{FF2B5EF4-FFF2-40B4-BE49-F238E27FC236}">
                <a16:creationId xmlns:a16="http://schemas.microsoft.com/office/drawing/2014/main" id="{33566E1F-4797-A8A8-08E0-FD37594E7CC3}"/>
              </a:ext>
            </a:extLst>
          </p:cNvPr>
          <p:cNvSpPr txBox="1"/>
          <p:nvPr/>
        </p:nvSpPr>
        <p:spPr>
          <a:xfrm>
            <a:off x="4160912" y="2853586"/>
            <a:ext cx="347219" cy="215444"/>
          </a:xfrm>
          <a:prstGeom prst="rect">
            <a:avLst/>
          </a:prstGeom>
          <a:noFill/>
        </p:spPr>
        <p:txBody>
          <a:bodyPr wrap="square">
            <a:spAutoFit/>
          </a:bodyPr>
          <a:lstStyle/>
          <a:p>
            <a:r>
              <a:rPr lang="en-US" altLang="zh-CN" sz="800" dirty="0">
                <a:latin typeface="Times New Roman" panose="02020603050405020304" pitchFamily="18" charset="0"/>
                <a:cs typeface="Times New Roman" panose="02020603050405020304" pitchFamily="18" charset="0"/>
              </a:rPr>
              <a:t>*</a:t>
            </a:r>
            <a:endParaRPr lang="zh-CN" altLang="en-US" sz="800" dirty="0"/>
          </a:p>
        </p:txBody>
      </p:sp>
      <p:sp>
        <p:nvSpPr>
          <p:cNvPr id="2" name="TextBox 14"/>
          <p:cNvSpPr txBox="1"/>
          <p:nvPr/>
        </p:nvSpPr>
        <p:spPr>
          <a:xfrm>
            <a:off x="3511545" y="2640226"/>
            <a:ext cx="277495" cy="275590"/>
          </a:xfrm>
          <a:prstGeom prst="rect">
            <a:avLst/>
          </a:prstGeom>
          <a:noFill/>
        </p:spPr>
        <p:txBody>
          <a:bodyPr wrap="square" rtlCol="0">
            <a:spAutoFit/>
          </a:bodyPr>
          <a:lstStyle>
            <a:defPPr>
              <a:defRPr lang="zh-CN"/>
            </a:defPPr>
            <a:lvl1pPr>
              <a:defRPr sz="1200" b="1">
                <a:latin typeface="Times New Roman" panose="02020603050405020304" pitchFamily="18" charset="0"/>
                <a:cs typeface="Times New Roman" panose="02020603050405020304" pitchFamily="18" charset="0"/>
              </a:defRPr>
            </a:lvl1pPr>
          </a:lstStyle>
          <a:p>
            <a:r>
              <a:rPr lang="en-US" altLang="zh-CN" dirty="0"/>
              <a:t>b</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64704" y="2656056"/>
            <a:ext cx="5472608" cy="2242770"/>
            <a:chOff x="764704" y="2656056"/>
            <a:chExt cx="5472608" cy="2242770"/>
          </a:xfrm>
        </p:grpSpPr>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94542" y="2656056"/>
              <a:ext cx="2242770" cy="2242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8720" y="2699792"/>
              <a:ext cx="3209471" cy="2139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764704" y="2700298"/>
              <a:ext cx="261610" cy="276999"/>
            </a:xfrm>
            <a:prstGeom prst="rect">
              <a:avLst/>
            </a:prstGeom>
            <a:noFill/>
          </p:spPr>
          <p:txBody>
            <a:bodyPr wrap="none" rtlCol="0">
              <a:spAutoFit/>
            </a:bodyPr>
            <a:lstStyle/>
            <a:p>
              <a:r>
                <a:rPr lang="en-US" altLang="zh-CN" sz="1200" b="1" dirty="0">
                  <a:latin typeface="Times New Roman" panose="02020603050405020304" pitchFamily="18" charset="0"/>
                  <a:cs typeface="Times New Roman" panose="02020603050405020304" pitchFamily="18" charset="0"/>
                </a:rPr>
                <a:t>a</a:t>
              </a:r>
              <a:endParaRPr lang="zh-CN" altLang="en-US" sz="1200" b="1" dirty="0">
                <a:latin typeface="Times New Roman" panose="02020603050405020304" pitchFamily="18" charset="0"/>
                <a:cs typeface="Times New Roman" panose="02020603050405020304" pitchFamily="18" charset="0"/>
              </a:endParaRPr>
            </a:p>
          </p:txBody>
        </p:sp>
        <p:sp>
          <p:nvSpPr>
            <p:cNvPr id="8" name="TextBox 7"/>
            <p:cNvSpPr txBox="1"/>
            <p:nvPr/>
          </p:nvSpPr>
          <p:spPr>
            <a:xfrm>
              <a:off x="4023470" y="2700298"/>
              <a:ext cx="269626" cy="276999"/>
            </a:xfrm>
            <a:prstGeom prst="rect">
              <a:avLst/>
            </a:prstGeom>
            <a:noFill/>
          </p:spPr>
          <p:txBody>
            <a:bodyPr wrap="none" rtlCol="0">
              <a:spAutoFit/>
            </a:bodyPr>
            <a:lstStyle/>
            <a:p>
              <a:r>
                <a:rPr lang="en-US" altLang="zh-CN" sz="1200" b="1" dirty="0">
                  <a:latin typeface="Times New Roman" panose="02020603050405020304" pitchFamily="18" charset="0"/>
                  <a:cs typeface="Times New Roman" panose="02020603050405020304" pitchFamily="18" charset="0"/>
                </a:rPr>
                <a:t>b</a:t>
              </a:r>
              <a:endParaRPr lang="zh-CN" altLang="en-US" sz="1200" b="1" dirty="0">
                <a:latin typeface="Times New Roman" panose="02020603050405020304" pitchFamily="18" charset="0"/>
                <a:cs typeface="Times New Roman" panose="02020603050405020304" pitchFamily="18" charset="0"/>
              </a:endParaRPr>
            </a:p>
          </p:txBody>
        </p:sp>
      </p:grpSp>
      <p:sp>
        <p:nvSpPr>
          <p:cNvPr id="3" name="矩形 2"/>
          <p:cNvSpPr/>
          <p:nvPr/>
        </p:nvSpPr>
        <p:spPr>
          <a:xfrm>
            <a:off x="908720" y="5004048"/>
            <a:ext cx="5256584" cy="706755"/>
          </a:xfrm>
          <a:prstGeom prst="rect">
            <a:avLst/>
          </a:prstGeom>
        </p:spPr>
        <p:txBody>
          <a:bodyPr wrap="square">
            <a:spAutoFit/>
          </a:bodyPr>
          <a:lstStyle/>
          <a:p>
            <a:r>
              <a:rPr lang="en-US" altLang="zh-CN" sz="1000" b="1" dirty="0">
                <a:solidFill>
                  <a:schemeClr val="tx1"/>
                </a:solidFill>
                <a:latin typeface="Times New Roman" panose="02020603050405020304" pitchFamily="18" charset="0"/>
                <a:cs typeface="Times New Roman" panose="02020603050405020304" pitchFamily="18" charset="0"/>
              </a:rPr>
              <a:t>Fig. S2 The numbers of different </a:t>
            </a:r>
            <a:r>
              <a:rPr lang="en-US" altLang="zh-CN" sz="1000" b="1" dirty="0" err="1">
                <a:solidFill>
                  <a:schemeClr val="tx1"/>
                </a:solidFill>
                <a:latin typeface="Times New Roman" panose="02020603050405020304" pitchFamily="18" charset="0"/>
                <a:cs typeface="Times New Roman" panose="02020603050405020304" pitchFamily="18" charset="0"/>
              </a:rPr>
              <a:t>unigenes</a:t>
            </a:r>
            <a:r>
              <a:rPr lang="en-US" altLang="zh-CN" sz="1000" b="1" dirty="0">
                <a:solidFill>
                  <a:schemeClr val="tx1"/>
                </a:solidFill>
                <a:latin typeface="Times New Roman" panose="02020603050405020304" pitchFamily="18" charset="0"/>
                <a:cs typeface="Times New Roman" panose="02020603050405020304" pitchFamily="18" charset="0"/>
              </a:rPr>
              <a:t> length and </a:t>
            </a:r>
            <a:r>
              <a:rPr lang="en-US" altLang="zh-CN" sz="1000" b="1" dirty="0" err="1">
                <a:solidFill>
                  <a:schemeClr val="tx1"/>
                </a:solidFill>
                <a:latin typeface="Times New Roman" panose="02020603050405020304" pitchFamily="18" charset="0"/>
                <a:cs typeface="Times New Roman" panose="02020603050405020304" pitchFamily="18" charset="0"/>
              </a:rPr>
              <a:t>venn</a:t>
            </a:r>
            <a:r>
              <a:rPr lang="en-US" altLang="zh-CN" sz="1000" b="1" dirty="0">
                <a:solidFill>
                  <a:schemeClr val="tx1"/>
                </a:solidFill>
                <a:latin typeface="Times New Roman" panose="02020603050405020304" pitchFamily="18" charset="0"/>
                <a:cs typeface="Times New Roman" panose="02020603050405020304" pitchFamily="18" charset="0"/>
              </a:rPr>
              <a:t> diagrams of different annotation database.</a:t>
            </a:r>
          </a:p>
          <a:p>
            <a:r>
              <a:rPr lang="en-US" altLang="zh-CN" sz="1000" dirty="0">
                <a:solidFill>
                  <a:schemeClr val="tx1"/>
                </a:solidFill>
                <a:latin typeface="Times New Roman" panose="02020603050405020304" pitchFamily="18" charset="0"/>
                <a:cs typeface="Times New Roman" panose="02020603050405020304" pitchFamily="18" charset="0"/>
              </a:rPr>
              <a:t>a. Distribution of the numbers of different length </a:t>
            </a:r>
            <a:r>
              <a:rPr lang="en-US" altLang="zh-CN" sz="1000" dirty="0" err="1">
                <a:solidFill>
                  <a:schemeClr val="tx1"/>
                </a:solidFill>
                <a:latin typeface="Times New Roman" panose="02020603050405020304" pitchFamily="18" charset="0"/>
                <a:cs typeface="Times New Roman" panose="02020603050405020304" pitchFamily="18" charset="0"/>
              </a:rPr>
              <a:t>unigenes</a:t>
            </a:r>
            <a:r>
              <a:rPr lang="en-US" altLang="zh-CN" sz="1000" dirty="0">
                <a:solidFill>
                  <a:schemeClr val="tx1"/>
                </a:solidFill>
                <a:latin typeface="Times New Roman" panose="02020603050405020304" pitchFamily="18" charset="0"/>
                <a:cs typeface="Times New Roman" panose="02020603050405020304" pitchFamily="18" charset="0"/>
              </a:rPr>
              <a:t>. b. Venn diagrams of transcriptions in each annotation database.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4D5F53E1-D9BE-41FD-373C-F27D7FD965DA}"/>
              </a:ext>
            </a:extLst>
          </p:cNvPr>
          <p:cNvGrpSpPr/>
          <p:nvPr/>
        </p:nvGrpSpPr>
        <p:grpSpPr>
          <a:xfrm>
            <a:off x="1655222" y="1907704"/>
            <a:ext cx="3551118" cy="1799694"/>
            <a:chOff x="1655222" y="1907704"/>
            <a:chExt cx="3551118" cy="1799694"/>
          </a:xfrm>
        </p:grpSpPr>
        <p:cxnSp>
          <p:nvCxnSpPr>
            <p:cNvPr id="8" name="直接连接符 7">
              <a:extLst>
                <a:ext uri="{FF2B5EF4-FFF2-40B4-BE49-F238E27FC236}">
                  <a16:creationId xmlns:a16="http://schemas.microsoft.com/office/drawing/2014/main" id="{2ABE90E0-D112-3539-AA61-1649C48C494E}"/>
                </a:ext>
              </a:extLst>
            </p:cNvPr>
            <p:cNvCxnSpPr>
              <a:cxnSpLocks/>
            </p:cNvCxnSpPr>
            <p:nvPr/>
          </p:nvCxnSpPr>
          <p:spPr>
            <a:xfrm>
              <a:off x="1988840" y="2339246"/>
              <a:ext cx="2880320"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cxnSp>
          <p:nvCxnSpPr>
            <p:cNvPr id="13" name="直接连接符 12">
              <a:extLst>
                <a:ext uri="{FF2B5EF4-FFF2-40B4-BE49-F238E27FC236}">
                  <a16:creationId xmlns:a16="http://schemas.microsoft.com/office/drawing/2014/main" id="{87F3F9CA-5529-A671-FFB4-59DFA42A81C7}"/>
                </a:ext>
              </a:extLst>
            </p:cNvPr>
            <p:cNvCxnSpPr/>
            <p:nvPr/>
          </p:nvCxnSpPr>
          <p:spPr>
            <a:xfrm>
              <a:off x="2420888" y="2267238"/>
              <a:ext cx="0" cy="144016"/>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4" name="直接连接符 13">
              <a:extLst>
                <a:ext uri="{FF2B5EF4-FFF2-40B4-BE49-F238E27FC236}">
                  <a16:creationId xmlns:a16="http://schemas.microsoft.com/office/drawing/2014/main" id="{30C3798B-4D1F-2827-33E9-835DD55B06E1}"/>
                </a:ext>
              </a:extLst>
            </p:cNvPr>
            <p:cNvCxnSpPr/>
            <p:nvPr/>
          </p:nvCxnSpPr>
          <p:spPr>
            <a:xfrm>
              <a:off x="3140968" y="2267238"/>
              <a:ext cx="0" cy="144016"/>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15" name="直接连接符 14">
              <a:extLst>
                <a:ext uri="{FF2B5EF4-FFF2-40B4-BE49-F238E27FC236}">
                  <a16:creationId xmlns:a16="http://schemas.microsoft.com/office/drawing/2014/main" id="{B46801BD-1D2F-1F60-7BA2-FC463D6A201F}"/>
                </a:ext>
              </a:extLst>
            </p:cNvPr>
            <p:cNvCxnSpPr/>
            <p:nvPr/>
          </p:nvCxnSpPr>
          <p:spPr>
            <a:xfrm>
              <a:off x="3274824" y="2524631"/>
              <a:ext cx="0" cy="144016"/>
            </a:xfrm>
            <a:prstGeom prst="line">
              <a:avLst/>
            </a:prstGeom>
            <a:ln w="19050">
              <a:solidFill>
                <a:srgbClr val="FF0000"/>
              </a:solidFill>
            </a:ln>
          </p:spPr>
          <p:style>
            <a:lnRef idx="1">
              <a:schemeClr val="accent2"/>
            </a:lnRef>
            <a:fillRef idx="0">
              <a:schemeClr val="accent2"/>
            </a:fillRef>
            <a:effectRef idx="0">
              <a:schemeClr val="accent2"/>
            </a:effectRef>
            <a:fontRef idx="minor">
              <a:schemeClr val="tx1"/>
            </a:fontRef>
          </p:style>
        </p:cxnSp>
        <p:sp>
          <p:nvSpPr>
            <p:cNvPr id="16" name="文本框 15">
              <a:extLst>
                <a:ext uri="{FF2B5EF4-FFF2-40B4-BE49-F238E27FC236}">
                  <a16:creationId xmlns:a16="http://schemas.microsoft.com/office/drawing/2014/main" id="{E7907199-97D2-B0AE-88AE-15E3F84B6781}"/>
                </a:ext>
              </a:extLst>
            </p:cNvPr>
            <p:cNvSpPr txBox="1"/>
            <p:nvPr/>
          </p:nvSpPr>
          <p:spPr>
            <a:xfrm>
              <a:off x="4141318" y="2499231"/>
              <a:ext cx="766557" cy="200055"/>
            </a:xfrm>
            <a:prstGeom prst="rect">
              <a:avLst/>
            </a:prstGeom>
            <a:noFill/>
          </p:spPr>
          <p:txBody>
            <a:bodyPr wrap="none" rtlCol="0">
              <a:spAutoFit/>
            </a:bodyPr>
            <a:lstStyle/>
            <a:p>
              <a:r>
                <a:rPr lang="en-US" altLang="zh-CN" sz="700" dirty="0">
                  <a:latin typeface="Times New Roman" panose="02020603050405020304" pitchFamily="18" charset="0"/>
                  <a:cs typeface="Times New Roman" panose="02020603050405020304" pitchFamily="18" charset="0"/>
                </a:rPr>
                <a:t>ERE-BOX-Like</a:t>
              </a:r>
              <a:endParaRPr lang="zh-CN" altLang="en-US" sz="700" dirty="0">
                <a:latin typeface="Times New Roman" panose="02020603050405020304" pitchFamily="18" charset="0"/>
                <a:cs typeface="Times New Roman" panose="02020603050405020304" pitchFamily="18" charset="0"/>
              </a:endParaRPr>
            </a:p>
          </p:txBody>
        </p:sp>
        <p:cxnSp>
          <p:nvCxnSpPr>
            <p:cNvPr id="17" name="直接连接符 16">
              <a:extLst>
                <a:ext uri="{FF2B5EF4-FFF2-40B4-BE49-F238E27FC236}">
                  <a16:creationId xmlns:a16="http://schemas.microsoft.com/office/drawing/2014/main" id="{F1108E0B-9599-3DC4-F445-F321394AB9BD}"/>
                </a:ext>
              </a:extLst>
            </p:cNvPr>
            <p:cNvCxnSpPr/>
            <p:nvPr/>
          </p:nvCxnSpPr>
          <p:spPr>
            <a:xfrm>
              <a:off x="3861048" y="2267238"/>
              <a:ext cx="0" cy="144016"/>
            </a:xfrm>
            <a:prstGeom prst="line">
              <a:avLst/>
            </a:prstGeom>
            <a:ln w="19050">
              <a:solidFill>
                <a:srgbClr val="00B050"/>
              </a:solidFill>
            </a:ln>
          </p:spPr>
          <p:style>
            <a:lnRef idx="1">
              <a:schemeClr val="accent2"/>
            </a:lnRef>
            <a:fillRef idx="0">
              <a:schemeClr val="accent2"/>
            </a:fillRef>
            <a:effectRef idx="0">
              <a:schemeClr val="accent2"/>
            </a:effectRef>
            <a:fontRef idx="minor">
              <a:schemeClr val="tx1"/>
            </a:fontRef>
          </p:style>
        </p:cxnSp>
        <p:cxnSp>
          <p:nvCxnSpPr>
            <p:cNvPr id="18" name="直接连接符 17">
              <a:extLst>
                <a:ext uri="{FF2B5EF4-FFF2-40B4-BE49-F238E27FC236}">
                  <a16:creationId xmlns:a16="http://schemas.microsoft.com/office/drawing/2014/main" id="{5C9FA8FA-A378-8A41-D45F-E811CD47CF77}"/>
                </a:ext>
              </a:extLst>
            </p:cNvPr>
            <p:cNvCxnSpPr/>
            <p:nvPr/>
          </p:nvCxnSpPr>
          <p:spPr>
            <a:xfrm>
              <a:off x="4077072" y="2267238"/>
              <a:ext cx="0" cy="144016"/>
            </a:xfrm>
            <a:prstGeom prst="line">
              <a:avLst/>
            </a:prstGeom>
            <a:ln w="19050">
              <a:solidFill>
                <a:srgbClr val="00B050"/>
              </a:solidFill>
            </a:ln>
          </p:spPr>
          <p:style>
            <a:lnRef idx="1">
              <a:schemeClr val="accent2"/>
            </a:lnRef>
            <a:fillRef idx="0">
              <a:schemeClr val="accent2"/>
            </a:fillRef>
            <a:effectRef idx="0">
              <a:schemeClr val="accent2"/>
            </a:effectRef>
            <a:fontRef idx="minor">
              <a:schemeClr val="tx1"/>
            </a:fontRef>
          </p:style>
        </p:cxnSp>
        <p:cxnSp>
          <p:nvCxnSpPr>
            <p:cNvPr id="19" name="直接连接符 18">
              <a:extLst>
                <a:ext uri="{FF2B5EF4-FFF2-40B4-BE49-F238E27FC236}">
                  <a16:creationId xmlns:a16="http://schemas.microsoft.com/office/drawing/2014/main" id="{565B3700-3E50-9308-F547-B3890349CBF9}"/>
                </a:ext>
              </a:extLst>
            </p:cNvPr>
            <p:cNvCxnSpPr/>
            <p:nvPr/>
          </p:nvCxnSpPr>
          <p:spPr>
            <a:xfrm>
              <a:off x="4199143" y="2519551"/>
              <a:ext cx="0" cy="144016"/>
            </a:xfrm>
            <a:prstGeom prst="line">
              <a:avLst/>
            </a:prstGeom>
            <a:ln w="19050">
              <a:solidFill>
                <a:srgbClr val="00B050"/>
              </a:solidFill>
            </a:ln>
          </p:spPr>
          <p:style>
            <a:lnRef idx="1">
              <a:schemeClr val="accent2"/>
            </a:lnRef>
            <a:fillRef idx="0">
              <a:schemeClr val="accent2"/>
            </a:fillRef>
            <a:effectRef idx="0">
              <a:schemeClr val="accent2"/>
            </a:effectRef>
            <a:fontRef idx="minor">
              <a:schemeClr val="tx1"/>
            </a:fontRef>
          </p:style>
        </p:cxnSp>
        <p:sp>
          <p:nvSpPr>
            <p:cNvPr id="20" name="文本框 19">
              <a:extLst>
                <a:ext uri="{FF2B5EF4-FFF2-40B4-BE49-F238E27FC236}">
                  <a16:creationId xmlns:a16="http://schemas.microsoft.com/office/drawing/2014/main" id="{BA7D2E42-1378-20E1-21AE-E8CC8E63E121}"/>
                </a:ext>
              </a:extLst>
            </p:cNvPr>
            <p:cNvSpPr txBox="1"/>
            <p:nvPr/>
          </p:nvSpPr>
          <p:spPr>
            <a:xfrm>
              <a:off x="3212976" y="2499231"/>
              <a:ext cx="886781" cy="200055"/>
            </a:xfrm>
            <a:prstGeom prst="rect">
              <a:avLst/>
            </a:prstGeom>
            <a:noFill/>
          </p:spPr>
          <p:txBody>
            <a:bodyPr wrap="none" rtlCol="0">
              <a:spAutoFit/>
            </a:bodyPr>
            <a:lstStyle/>
            <a:p>
              <a:r>
                <a:rPr lang="en-US" altLang="zh-CN" sz="700" dirty="0">
                  <a:latin typeface="Times New Roman" panose="02020603050405020304" pitchFamily="18" charset="0"/>
                  <a:cs typeface="Times New Roman" panose="02020603050405020304" pitchFamily="18" charset="0"/>
                </a:rPr>
                <a:t>ATTTTAAA-motif</a:t>
              </a:r>
              <a:endParaRPr lang="zh-CN" altLang="en-US" sz="700" dirty="0">
                <a:latin typeface="Times New Roman" panose="02020603050405020304" pitchFamily="18" charset="0"/>
                <a:cs typeface="Times New Roman" panose="02020603050405020304" pitchFamily="18" charset="0"/>
              </a:endParaRPr>
            </a:p>
          </p:txBody>
        </p:sp>
        <p:sp>
          <p:nvSpPr>
            <p:cNvPr id="24" name="文本框 23">
              <a:extLst>
                <a:ext uri="{FF2B5EF4-FFF2-40B4-BE49-F238E27FC236}">
                  <a16:creationId xmlns:a16="http://schemas.microsoft.com/office/drawing/2014/main" id="{493CDD59-1277-1C82-CB0F-68E70CFCA241}"/>
                </a:ext>
              </a:extLst>
            </p:cNvPr>
            <p:cNvSpPr txBox="1"/>
            <p:nvPr/>
          </p:nvSpPr>
          <p:spPr>
            <a:xfrm>
              <a:off x="1902797" y="2339826"/>
              <a:ext cx="518091"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1760 bp</a:t>
              </a:r>
              <a:endParaRPr lang="zh-CN" altLang="en-US" sz="800" dirty="0">
                <a:latin typeface="Times New Roman" panose="02020603050405020304" pitchFamily="18" charset="0"/>
                <a:cs typeface="Times New Roman" panose="02020603050405020304" pitchFamily="18" charset="0"/>
              </a:endParaRPr>
            </a:p>
          </p:txBody>
        </p:sp>
        <p:cxnSp>
          <p:nvCxnSpPr>
            <p:cNvPr id="21" name="直接连接符 20">
              <a:extLst>
                <a:ext uri="{FF2B5EF4-FFF2-40B4-BE49-F238E27FC236}">
                  <a16:creationId xmlns:a16="http://schemas.microsoft.com/office/drawing/2014/main" id="{CEB2FD57-C312-8BAB-3A40-9D7FDCB85A85}"/>
                </a:ext>
              </a:extLst>
            </p:cNvPr>
            <p:cNvCxnSpPr/>
            <p:nvPr/>
          </p:nvCxnSpPr>
          <p:spPr>
            <a:xfrm>
              <a:off x="4864080" y="2267238"/>
              <a:ext cx="0" cy="7200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id="{80A5E70C-91F7-A7F9-FF73-5B061463C25F}"/>
                </a:ext>
              </a:extLst>
            </p:cNvPr>
            <p:cNvSpPr txBox="1"/>
            <p:nvPr/>
          </p:nvSpPr>
          <p:spPr>
            <a:xfrm>
              <a:off x="4716880" y="2066454"/>
              <a:ext cx="269626"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-1</a:t>
              </a:r>
              <a:endParaRPr lang="zh-CN" altLang="en-US" sz="800" dirty="0">
                <a:latin typeface="Times New Roman" panose="02020603050405020304" pitchFamily="18" charset="0"/>
                <a:cs typeface="Times New Roman" panose="02020603050405020304" pitchFamily="18" charset="0"/>
              </a:endParaRPr>
            </a:p>
          </p:txBody>
        </p:sp>
        <p:sp>
          <p:nvSpPr>
            <p:cNvPr id="2" name="文本框 1">
              <a:extLst>
                <a:ext uri="{FF2B5EF4-FFF2-40B4-BE49-F238E27FC236}">
                  <a16:creationId xmlns:a16="http://schemas.microsoft.com/office/drawing/2014/main" id="{7CE146A8-B827-9BF5-41F9-B85D19D6152F}"/>
                </a:ext>
              </a:extLst>
            </p:cNvPr>
            <p:cNvSpPr txBox="1"/>
            <p:nvPr/>
          </p:nvSpPr>
          <p:spPr>
            <a:xfrm>
              <a:off x="1916832" y="2051214"/>
              <a:ext cx="926857" cy="215444"/>
            </a:xfrm>
            <a:prstGeom prst="rect">
              <a:avLst/>
            </a:prstGeom>
            <a:noFill/>
          </p:spPr>
          <p:txBody>
            <a:bodyPr wrap="none" rtlCol="0">
              <a:spAutoFit/>
            </a:bodyPr>
            <a:lstStyle/>
            <a:p>
              <a:r>
                <a:rPr lang="en-US" altLang="zh-CN" sz="800" i="1" dirty="0">
                  <a:latin typeface="Times New Roman" panose="02020603050405020304" pitchFamily="18" charset="0"/>
                  <a:cs typeface="Times New Roman" panose="02020603050405020304" pitchFamily="18" charset="0"/>
                </a:rPr>
                <a:t>IbHAK5</a:t>
              </a:r>
              <a:r>
                <a:rPr lang="en-US" altLang="zh-CN" sz="800" dirty="0">
                  <a:latin typeface="Times New Roman" panose="02020603050405020304" pitchFamily="18" charset="0"/>
                  <a:cs typeface="Times New Roman" panose="02020603050405020304" pitchFamily="18" charset="0"/>
                </a:rPr>
                <a:t> promoter</a:t>
              </a:r>
              <a:endParaRPr lang="zh-CN" altLang="en-US" sz="800" dirty="0">
                <a:latin typeface="Times New Roman" panose="02020603050405020304" pitchFamily="18" charset="0"/>
                <a:cs typeface="Times New Roman" panose="02020603050405020304" pitchFamily="18" charset="0"/>
              </a:endParaRPr>
            </a:p>
          </p:txBody>
        </p:sp>
        <p:sp>
          <p:nvSpPr>
            <p:cNvPr id="25" name="文本框 24">
              <a:extLst>
                <a:ext uri="{FF2B5EF4-FFF2-40B4-BE49-F238E27FC236}">
                  <a16:creationId xmlns:a16="http://schemas.microsoft.com/office/drawing/2014/main" id="{A26C6D94-F7C2-25C7-07CE-44F6C8B17AF5}"/>
                </a:ext>
              </a:extLst>
            </p:cNvPr>
            <p:cNvSpPr txBox="1"/>
            <p:nvPr/>
          </p:nvSpPr>
          <p:spPr>
            <a:xfrm>
              <a:off x="4811680" y="2297916"/>
              <a:ext cx="394660" cy="215444"/>
            </a:xfrm>
            <a:prstGeom prst="rect">
              <a:avLst/>
            </a:prstGeom>
            <a:noFill/>
          </p:spPr>
          <p:txBody>
            <a:bodyPr wrap="none" rtlCol="0">
              <a:spAutoFit/>
            </a:bodyPr>
            <a:lstStyle/>
            <a:p>
              <a:r>
                <a:rPr lang="en-US" altLang="zh-CN" sz="800" dirty="0">
                  <a:latin typeface="Times New Roman" panose="02020603050405020304" pitchFamily="18" charset="0"/>
                  <a:cs typeface="Times New Roman" panose="02020603050405020304" pitchFamily="18" charset="0"/>
                </a:rPr>
                <a:t>ATG</a:t>
              </a:r>
              <a:endParaRPr lang="zh-CN" altLang="en-US" sz="800" dirty="0">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E255ACEE-0763-2468-7118-7FF282076D71}"/>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24526" t="45924" r="32615" b="38074"/>
            <a:stretch/>
          </p:blipFill>
          <p:spPr>
            <a:xfrm>
              <a:off x="1988840" y="3131335"/>
              <a:ext cx="1157209" cy="576063"/>
            </a:xfrm>
            <a:prstGeom prst="rect">
              <a:avLst/>
            </a:prstGeom>
          </p:spPr>
        </p:pic>
        <p:sp>
          <p:nvSpPr>
            <p:cNvPr id="4" name="文本框 3">
              <a:extLst>
                <a:ext uri="{FF2B5EF4-FFF2-40B4-BE49-F238E27FC236}">
                  <a16:creationId xmlns:a16="http://schemas.microsoft.com/office/drawing/2014/main" id="{13858333-B4F8-99E5-D45A-2B8528075705}"/>
                </a:ext>
              </a:extLst>
            </p:cNvPr>
            <p:cNvSpPr txBox="1"/>
            <p:nvPr/>
          </p:nvSpPr>
          <p:spPr>
            <a:xfrm rot="20512433">
              <a:off x="2010165" y="2740878"/>
              <a:ext cx="793807" cy="307777"/>
            </a:xfrm>
            <a:prstGeom prst="rect">
              <a:avLst/>
            </a:prstGeom>
            <a:noFill/>
          </p:spPr>
          <p:txBody>
            <a:bodyPr wrap="none" rtlCol="0">
              <a:spAutoFit/>
            </a:bodyPr>
            <a:lstStyle/>
            <a:p>
              <a:r>
                <a:rPr lang="en-US" altLang="zh-CN" sz="700" dirty="0">
                  <a:latin typeface="Times New Roman" panose="02020603050405020304" pitchFamily="18" charset="0"/>
                  <a:cs typeface="Times New Roman" panose="02020603050405020304" pitchFamily="18" charset="0"/>
                </a:rPr>
                <a:t>AD</a:t>
              </a:r>
            </a:p>
            <a:p>
              <a:r>
                <a:rPr lang="en-US" altLang="zh-CN" sz="700" i="1" dirty="0">
                  <a:latin typeface="Times New Roman" panose="02020603050405020304" pitchFamily="18" charset="0"/>
                  <a:cs typeface="Times New Roman" panose="02020603050405020304" pitchFamily="18" charset="0"/>
                </a:rPr>
                <a:t>ProIbHAK5:lacz</a:t>
              </a:r>
              <a:endParaRPr lang="zh-CN" altLang="en-US" sz="700" i="1" dirty="0">
                <a:latin typeface="Times New Roman" panose="02020603050405020304" pitchFamily="18" charset="0"/>
                <a:cs typeface="Times New Roman" panose="02020603050405020304" pitchFamily="18" charset="0"/>
              </a:endParaRPr>
            </a:p>
          </p:txBody>
        </p:sp>
        <p:sp>
          <p:nvSpPr>
            <p:cNvPr id="26" name="文本框 25">
              <a:extLst>
                <a:ext uri="{FF2B5EF4-FFF2-40B4-BE49-F238E27FC236}">
                  <a16:creationId xmlns:a16="http://schemas.microsoft.com/office/drawing/2014/main" id="{26BBE2D6-E006-7BC7-8E81-02B64E07BAFD}"/>
                </a:ext>
              </a:extLst>
            </p:cNvPr>
            <p:cNvSpPr txBox="1"/>
            <p:nvPr/>
          </p:nvSpPr>
          <p:spPr>
            <a:xfrm rot="20819653">
              <a:off x="2714511" y="2783038"/>
              <a:ext cx="793807" cy="307777"/>
            </a:xfrm>
            <a:prstGeom prst="rect">
              <a:avLst/>
            </a:prstGeom>
            <a:noFill/>
          </p:spPr>
          <p:txBody>
            <a:bodyPr wrap="none" rtlCol="0">
              <a:spAutoFit/>
            </a:bodyPr>
            <a:lstStyle/>
            <a:p>
              <a:r>
                <a:rPr lang="en-US" altLang="zh-CN" sz="700" dirty="0">
                  <a:latin typeface="Times New Roman" panose="02020603050405020304" pitchFamily="18" charset="0"/>
                  <a:cs typeface="Times New Roman" panose="02020603050405020304" pitchFamily="18" charset="0"/>
                </a:rPr>
                <a:t>AD-</a:t>
              </a:r>
              <a:r>
                <a:rPr lang="en-US" altLang="zh-CN" sz="700" dirty="0" err="1">
                  <a:latin typeface="Times New Roman" panose="02020603050405020304" pitchFamily="18" charset="0"/>
                  <a:cs typeface="Times New Roman" panose="02020603050405020304" pitchFamily="18" charset="0"/>
                </a:rPr>
                <a:t>IbERF</a:t>
              </a:r>
              <a:endParaRPr lang="en-US" altLang="zh-CN" sz="700" dirty="0">
                <a:latin typeface="Times New Roman" panose="02020603050405020304" pitchFamily="18" charset="0"/>
                <a:cs typeface="Times New Roman" panose="02020603050405020304" pitchFamily="18" charset="0"/>
              </a:endParaRPr>
            </a:p>
            <a:p>
              <a:r>
                <a:rPr lang="en-US" altLang="zh-CN" sz="700" i="1" dirty="0">
                  <a:latin typeface="Times New Roman" panose="02020603050405020304" pitchFamily="18" charset="0"/>
                  <a:cs typeface="Times New Roman" panose="02020603050405020304" pitchFamily="18" charset="0"/>
                </a:rPr>
                <a:t>ProIbHAK5:lacz</a:t>
              </a:r>
              <a:endParaRPr lang="zh-CN" altLang="en-US" sz="700" i="1" dirty="0">
                <a:latin typeface="Times New Roman" panose="02020603050405020304" pitchFamily="18" charset="0"/>
                <a:cs typeface="Times New Roman" panose="02020603050405020304" pitchFamily="18" charset="0"/>
              </a:endParaRPr>
            </a:p>
          </p:txBody>
        </p:sp>
        <p:sp>
          <p:nvSpPr>
            <p:cNvPr id="27" name="TextBox 6">
              <a:extLst>
                <a:ext uri="{FF2B5EF4-FFF2-40B4-BE49-F238E27FC236}">
                  <a16:creationId xmlns:a16="http://schemas.microsoft.com/office/drawing/2014/main" id="{E46F966C-7962-12CD-665F-38A9CDD05D5D}"/>
                </a:ext>
              </a:extLst>
            </p:cNvPr>
            <p:cNvSpPr txBox="1"/>
            <p:nvPr/>
          </p:nvSpPr>
          <p:spPr>
            <a:xfrm>
              <a:off x="1655222" y="1907704"/>
              <a:ext cx="261610" cy="276999"/>
            </a:xfrm>
            <a:prstGeom prst="rect">
              <a:avLst/>
            </a:prstGeom>
            <a:noFill/>
          </p:spPr>
          <p:txBody>
            <a:bodyPr wrap="none" rtlCol="0">
              <a:spAutoFit/>
            </a:bodyPr>
            <a:lstStyle/>
            <a:p>
              <a:r>
                <a:rPr lang="en-US" altLang="zh-CN" sz="1200" b="1" dirty="0">
                  <a:latin typeface="Times New Roman" panose="02020603050405020304" pitchFamily="18" charset="0"/>
                  <a:cs typeface="Times New Roman" panose="02020603050405020304" pitchFamily="18" charset="0"/>
                </a:rPr>
                <a:t>a</a:t>
              </a:r>
              <a:endParaRPr lang="zh-CN" altLang="en-US" sz="1200" b="1" dirty="0">
                <a:latin typeface="Times New Roman" panose="02020603050405020304" pitchFamily="18" charset="0"/>
                <a:cs typeface="Times New Roman" panose="02020603050405020304" pitchFamily="18" charset="0"/>
              </a:endParaRPr>
            </a:p>
          </p:txBody>
        </p:sp>
        <p:sp>
          <p:nvSpPr>
            <p:cNvPr id="28" name="TextBox 6">
              <a:extLst>
                <a:ext uri="{FF2B5EF4-FFF2-40B4-BE49-F238E27FC236}">
                  <a16:creationId xmlns:a16="http://schemas.microsoft.com/office/drawing/2014/main" id="{7363E709-6B85-922C-86E1-0C9DEA9D20E4}"/>
                </a:ext>
              </a:extLst>
            </p:cNvPr>
            <p:cNvSpPr txBox="1"/>
            <p:nvPr/>
          </p:nvSpPr>
          <p:spPr>
            <a:xfrm>
              <a:off x="1655222" y="2699286"/>
              <a:ext cx="269626" cy="276999"/>
            </a:xfrm>
            <a:prstGeom prst="rect">
              <a:avLst/>
            </a:prstGeom>
            <a:noFill/>
          </p:spPr>
          <p:txBody>
            <a:bodyPr wrap="none" rtlCol="0">
              <a:spAutoFit/>
            </a:bodyPr>
            <a:lstStyle/>
            <a:p>
              <a:r>
                <a:rPr lang="en-US" altLang="zh-CN" sz="1200" b="1" dirty="0">
                  <a:latin typeface="Times New Roman" panose="02020603050405020304" pitchFamily="18" charset="0"/>
                  <a:cs typeface="Times New Roman" panose="02020603050405020304" pitchFamily="18" charset="0"/>
                </a:rPr>
                <a:t>b</a:t>
              </a:r>
              <a:endParaRPr lang="zh-CN" altLang="en-US" sz="1200" b="1" dirty="0">
                <a:latin typeface="Times New Roman" panose="02020603050405020304" pitchFamily="18" charset="0"/>
                <a:cs typeface="Times New Roman" panose="02020603050405020304" pitchFamily="18" charset="0"/>
              </a:endParaRPr>
            </a:p>
          </p:txBody>
        </p:sp>
      </p:grpSp>
      <p:sp>
        <p:nvSpPr>
          <p:cNvPr id="29" name="矩形 28">
            <a:extLst>
              <a:ext uri="{FF2B5EF4-FFF2-40B4-BE49-F238E27FC236}">
                <a16:creationId xmlns:a16="http://schemas.microsoft.com/office/drawing/2014/main" id="{8C7BFBAB-DC8A-2CAA-1D75-78CDD39A5E89}"/>
              </a:ext>
            </a:extLst>
          </p:cNvPr>
          <p:cNvSpPr/>
          <p:nvPr/>
        </p:nvSpPr>
        <p:spPr>
          <a:xfrm>
            <a:off x="904477" y="3834497"/>
            <a:ext cx="5256584" cy="1169551"/>
          </a:xfrm>
          <a:prstGeom prst="rect">
            <a:avLst/>
          </a:prstGeom>
        </p:spPr>
        <p:txBody>
          <a:bodyPr wrap="square">
            <a:spAutoFit/>
          </a:bodyPr>
          <a:lstStyle/>
          <a:p>
            <a:r>
              <a:rPr lang="en-US" altLang="zh-CN" sz="1000" b="1" dirty="0">
                <a:latin typeface="Times New Roman" panose="02020603050405020304" pitchFamily="18" charset="0"/>
                <a:cs typeface="Times New Roman" panose="02020603050405020304" pitchFamily="18" charset="0"/>
              </a:rPr>
              <a:t>Fig. S3 Transcription factor ERF binds to </a:t>
            </a:r>
            <a:r>
              <a:rPr lang="en-US" altLang="zh-CN" sz="1000" b="1" i="1" dirty="0">
                <a:latin typeface="Times New Roman" panose="02020603050405020304" pitchFamily="18" charset="0"/>
                <a:cs typeface="Times New Roman" panose="02020603050405020304" pitchFamily="18" charset="0"/>
              </a:rPr>
              <a:t>IbHAK5</a:t>
            </a:r>
            <a:r>
              <a:rPr lang="en-US" altLang="zh-CN" sz="1000" b="1" dirty="0">
                <a:latin typeface="Times New Roman" panose="02020603050405020304" pitchFamily="18" charset="0"/>
                <a:cs typeface="Times New Roman" panose="02020603050405020304" pitchFamily="18" charset="0"/>
              </a:rPr>
              <a:t> promoter.</a:t>
            </a:r>
          </a:p>
          <a:p>
            <a:r>
              <a:rPr lang="en-US" altLang="zh-CN" sz="1000" dirty="0">
                <a:latin typeface="Times New Roman" panose="02020603050405020304" pitchFamily="18" charset="0"/>
                <a:cs typeface="Times New Roman" panose="02020603050405020304" pitchFamily="18" charset="0"/>
              </a:rPr>
              <a:t>a. Diagram of the </a:t>
            </a:r>
            <a:r>
              <a:rPr lang="en-US" altLang="zh-CN" sz="1000" i="1" dirty="0">
                <a:latin typeface="Times New Roman" panose="02020603050405020304" pitchFamily="18" charset="0"/>
                <a:cs typeface="Times New Roman" panose="02020603050405020304" pitchFamily="18" charset="0"/>
              </a:rPr>
              <a:t>IbHAK5 </a:t>
            </a:r>
            <a:r>
              <a:rPr lang="en-US" altLang="zh-CN" sz="1000" dirty="0">
                <a:latin typeface="Times New Roman" panose="02020603050405020304" pitchFamily="18" charset="0"/>
                <a:cs typeface="Times New Roman" panose="02020603050405020304" pitchFamily="18" charset="0"/>
              </a:rPr>
              <a:t>promoter. The adenine residue of the translational start codon ATG was assigned position +1, and the two ERF binding motif were showed in different color. Relative positions of the two motif were indicated by red and green lines. The scale length is 200 bp. b. Transient expression of the </a:t>
            </a:r>
            <a:r>
              <a:rPr lang="en-US" altLang="zh-CN" sz="1000" i="1" dirty="0">
                <a:latin typeface="Times New Roman" panose="02020603050405020304" pitchFamily="18" charset="0"/>
                <a:cs typeface="Times New Roman" panose="02020603050405020304" pitchFamily="18" charset="0"/>
              </a:rPr>
              <a:t>ProIbHAK5:lacZ </a:t>
            </a:r>
            <a:r>
              <a:rPr lang="en-US" altLang="zh-CN" sz="1000" dirty="0">
                <a:latin typeface="Times New Roman" panose="02020603050405020304" pitchFamily="18" charset="0"/>
                <a:cs typeface="Times New Roman" panose="02020603050405020304" pitchFamily="18" charset="0"/>
              </a:rPr>
              <a:t>fusion together with </a:t>
            </a:r>
            <a:r>
              <a:rPr lang="en-US" altLang="zh-CN" sz="1000" dirty="0" err="1">
                <a:latin typeface="Times New Roman" panose="02020603050405020304" pitchFamily="18" charset="0"/>
                <a:cs typeface="Times New Roman" panose="02020603050405020304" pitchFamily="18" charset="0"/>
              </a:rPr>
              <a:t>IbERF</a:t>
            </a:r>
            <a:r>
              <a:rPr lang="en-US" altLang="zh-CN" sz="1000" dirty="0">
                <a:latin typeface="Times New Roman" panose="02020603050405020304" pitchFamily="18" charset="0"/>
                <a:cs typeface="Times New Roman" panose="02020603050405020304" pitchFamily="18" charset="0"/>
              </a:rPr>
              <a:t> in yeast. AD together with </a:t>
            </a:r>
            <a:r>
              <a:rPr lang="en-US" altLang="zh-CN" sz="1000" i="1" dirty="0">
                <a:latin typeface="Times New Roman" panose="02020603050405020304" pitchFamily="18" charset="0"/>
                <a:cs typeface="Times New Roman" panose="02020603050405020304" pitchFamily="18" charset="0"/>
              </a:rPr>
              <a:t>ProIbHAK5:lacZ </a:t>
            </a:r>
            <a:r>
              <a:rPr lang="en-US" altLang="zh-CN" sz="1000" dirty="0">
                <a:latin typeface="Times New Roman" panose="02020603050405020304" pitchFamily="18" charset="0"/>
                <a:cs typeface="Times New Roman" panose="02020603050405020304" pitchFamily="18" charset="0"/>
              </a:rPr>
              <a:t>was taken as negative control. Observe the color and then </a:t>
            </a:r>
            <a:r>
              <a:rPr lang="en-US" altLang="zh-CN" sz="1000" dirty="0" err="1">
                <a:latin typeface="Times New Roman" panose="02020603050405020304" pitchFamily="18" charset="0"/>
                <a:cs typeface="Times New Roman" panose="02020603050405020304" pitchFamily="18" charset="0"/>
              </a:rPr>
              <a:t>photoes</a:t>
            </a:r>
            <a:r>
              <a:rPr lang="en-US" altLang="zh-CN" sz="1000" dirty="0">
                <a:latin typeface="Times New Roman" panose="02020603050405020304" pitchFamily="18" charset="0"/>
                <a:cs typeface="Times New Roman" panose="02020603050405020304" pitchFamily="18" charset="0"/>
              </a:rPr>
              <a:t> were taken.</a:t>
            </a:r>
          </a:p>
        </p:txBody>
      </p:sp>
      <p:cxnSp>
        <p:nvCxnSpPr>
          <p:cNvPr id="32" name="直接连接符 31">
            <a:extLst>
              <a:ext uri="{FF2B5EF4-FFF2-40B4-BE49-F238E27FC236}">
                <a16:creationId xmlns:a16="http://schemas.microsoft.com/office/drawing/2014/main" id="{C6F9BE21-4A98-B132-09CB-CF66B5A67D2D}"/>
              </a:ext>
            </a:extLst>
          </p:cNvPr>
          <p:cNvCxnSpPr>
            <a:cxnSpLocks/>
          </p:cNvCxnSpPr>
          <p:nvPr/>
        </p:nvCxnSpPr>
        <p:spPr>
          <a:xfrm>
            <a:off x="1988840" y="2627278"/>
            <a:ext cx="278282" cy="0"/>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34" name="文本框 33">
            <a:extLst>
              <a:ext uri="{FF2B5EF4-FFF2-40B4-BE49-F238E27FC236}">
                <a16:creationId xmlns:a16="http://schemas.microsoft.com/office/drawing/2014/main" id="{6E252BD5-5052-436C-1137-662F977054BB}"/>
              </a:ext>
            </a:extLst>
          </p:cNvPr>
          <p:cNvSpPr txBox="1"/>
          <p:nvPr/>
        </p:nvSpPr>
        <p:spPr>
          <a:xfrm>
            <a:off x="2216432" y="2523670"/>
            <a:ext cx="431528" cy="200055"/>
          </a:xfrm>
          <a:prstGeom prst="rect">
            <a:avLst/>
          </a:prstGeom>
          <a:noFill/>
        </p:spPr>
        <p:txBody>
          <a:bodyPr wrap="none" rtlCol="0">
            <a:spAutoFit/>
          </a:bodyPr>
          <a:lstStyle/>
          <a:p>
            <a:r>
              <a:rPr lang="en-US" altLang="zh-CN" sz="700" dirty="0">
                <a:latin typeface="Times New Roman" panose="02020603050405020304" pitchFamily="18" charset="0"/>
                <a:cs typeface="Times New Roman" panose="02020603050405020304" pitchFamily="18" charset="0"/>
              </a:rPr>
              <a:t>200 bp</a:t>
            </a:r>
            <a:endParaRPr lang="zh-CN" altLang="en-US" sz="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3487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7A53B95A-1411-EC99-0FEA-61A0C60B9041}"/>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209963" y="931017"/>
            <a:ext cx="3803213" cy="4874928"/>
          </a:xfrm>
          <a:prstGeom prst="rect">
            <a:avLst/>
          </a:prstGeom>
        </p:spPr>
      </p:pic>
      <p:sp>
        <p:nvSpPr>
          <p:cNvPr id="10" name="矩形 9">
            <a:extLst>
              <a:ext uri="{FF2B5EF4-FFF2-40B4-BE49-F238E27FC236}">
                <a16:creationId xmlns:a16="http://schemas.microsoft.com/office/drawing/2014/main" id="{6366245D-7AEB-EF0B-82ED-1C1177C67C0B}"/>
              </a:ext>
            </a:extLst>
          </p:cNvPr>
          <p:cNvSpPr/>
          <p:nvPr/>
        </p:nvSpPr>
        <p:spPr>
          <a:xfrm>
            <a:off x="1209963" y="5900082"/>
            <a:ext cx="3744416" cy="400110"/>
          </a:xfrm>
          <a:prstGeom prst="rect">
            <a:avLst/>
          </a:prstGeom>
        </p:spPr>
        <p:txBody>
          <a:bodyPr wrap="square">
            <a:spAutoFit/>
          </a:bodyPr>
          <a:lstStyle/>
          <a:p>
            <a:r>
              <a:rPr lang="en-US" altLang="zh-CN" sz="1000" b="1" dirty="0">
                <a:latin typeface="Times New Roman" panose="02020603050405020304" pitchFamily="18" charset="0"/>
                <a:cs typeface="Times New Roman" panose="02020603050405020304" pitchFamily="18" charset="0"/>
              </a:rPr>
              <a:t>Fig. S4 </a:t>
            </a:r>
            <a:r>
              <a:rPr lang="en-US" altLang="zh-CN" sz="1000" b="1" i="0" dirty="0">
                <a:effectLst/>
                <a:latin typeface="Times New Roman" panose="02020603050405020304" pitchFamily="18" charset="0"/>
                <a:cs typeface="Times New Roman" panose="02020603050405020304" pitchFamily="18" charset="0"/>
              </a:rPr>
              <a:t>Amino acid sequence alignment of AtHAK5 and IbHAK5.</a:t>
            </a:r>
          </a:p>
          <a:p>
            <a:endParaRPr lang="en-US" altLang="zh-CN" sz="1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1695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 </a:t>
            </a:r>
            <a:endParaRPr lang="zh-CN" altLang="en-US" dirty="0"/>
          </a:p>
        </p:txBody>
      </p:sp>
      <p:sp>
        <p:nvSpPr>
          <p:cNvPr id="4" name="矩形 3"/>
          <p:cNvSpPr/>
          <p:nvPr/>
        </p:nvSpPr>
        <p:spPr>
          <a:xfrm>
            <a:off x="1412776" y="1168926"/>
            <a:ext cx="4032448" cy="246221"/>
          </a:xfrm>
          <a:prstGeom prst="rect">
            <a:avLst/>
          </a:prstGeom>
        </p:spPr>
        <p:txBody>
          <a:bodyPr wrap="square">
            <a:spAutoFit/>
          </a:bodyPr>
          <a:lstStyle/>
          <a:p>
            <a:r>
              <a:rPr lang="en-US" altLang="zh-CN" sz="1000" b="1" dirty="0">
                <a:latin typeface="Times New Roman" panose="02020603050405020304" pitchFamily="18" charset="0"/>
                <a:cs typeface="Times New Roman" panose="02020603050405020304" pitchFamily="18" charset="0"/>
              </a:rPr>
              <a:t>Table S1  Summary of RNA-</a:t>
            </a:r>
            <a:r>
              <a:rPr lang="en-US" altLang="zh-CN" sz="1000" b="1" dirty="0" err="1">
                <a:latin typeface="Times New Roman" panose="02020603050405020304" pitchFamily="18" charset="0"/>
                <a:cs typeface="Times New Roman" panose="02020603050405020304" pitchFamily="18" charset="0"/>
              </a:rPr>
              <a:t>seq</a:t>
            </a:r>
            <a:r>
              <a:rPr lang="en-US" altLang="zh-CN" sz="1000" b="1" dirty="0">
                <a:latin typeface="Times New Roman" panose="02020603050405020304" pitchFamily="18" charset="0"/>
                <a:cs typeface="Times New Roman" panose="02020603050405020304" pitchFamily="18" charset="0"/>
              </a:rPr>
              <a:t> quality information</a:t>
            </a:r>
            <a:endParaRPr lang="zh-CN" altLang="zh-CN" sz="1000" b="1" dirty="0">
              <a:latin typeface="Times New Roman" panose="02020603050405020304" pitchFamily="18" charset="0"/>
              <a:cs typeface="Times New Roman" panose="02020603050405020304" pitchFamily="18" charset="0"/>
            </a:endParaRPr>
          </a:p>
        </p:txBody>
      </p:sp>
      <p:graphicFrame>
        <p:nvGraphicFramePr>
          <p:cNvPr id="5" name="表格 4"/>
          <p:cNvGraphicFramePr>
            <a:graphicFrameLocks noGrp="1"/>
          </p:cNvGraphicFramePr>
          <p:nvPr>
            <p:custDataLst>
              <p:tags r:id="rId1"/>
            </p:custDataLst>
          </p:nvPr>
        </p:nvGraphicFramePr>
        <p:xfrm>
          <a:off x="1412775" y="1475656"/>
          <a:ext cx="4032450" cy="1583804"/>
        </p:xfrm>
        <a:graphic>
          <a:graphicData uri="http://schemas.openxmlformats.org/drawingml/2006/table">
            <a:tbl>
              <a:tblPr/>
              <a:tblGrid>
                <a:gridCol w="720080">
                  <a:extLst>
                    <a:ext uri="{9D8B030D-6E8A-4147-A177-3AD203B41FA5}">
                      <a16:colId xmlns:a16="http://schemas.microsoft.com/office/drawing/2014/main" val="20000"/>
                    </a:ext>
                  </a:extLst>
                </a:gridCol>
                <a:gridCol w="720080">
                  <a:extLst>
                    <a:ext uri="{9D8B030D-6E8A-4147-A177-3AD203B41FA5}">
                      <a16:colId xmlns:a16="http://schemas.microsoft.com/office/drawing/2014/main" val="20001"/>
                    </a:ext>
                  </a:extLst>
                </a:gridCol>
                <a:gridCol w="720080">
                  <a:extLst>
                    <a:ext uri="{9D8B030D-6E8A-4147-A177-3AD203B41FA5}">
                      <a16:colId xmlns:a16="http://schemas.microsoft.com/office/drawing/2014/main" val="20002"/>
                    </a:ext>
                  </a:extLst>
                </a:gridCol>
                <a:gridCol w="576064">
                  <a:extLst>
                    <a:ext uri="{9D8B030D-6E8A-4147-A177-3AD203B41FA5}">
                      <a16:colId xmlns:a16="http://schemas.microsoft.com/office/drawing/2014/main" val="20003"/>
                    </a:ext>
                  </a:extLst>
                </a:gridCol>
                <a:gridCol w="577721">
                  <a:extLst>
                    <a:ext uri="{9D8B030D-6E8A-4147-A177-3AD203B41FA5}">
                      <a16:colId xmlns:a16="http://schemas.microsoft.com/office/drawing/2014/main" val="20004"/>
                    </a:ext>
                  </a:extLst>
                </a:gridCol>
                <a:gridCol w="718425">
                  <a:extLst>
                    <a:ext uri="{9D8B030D-6E8A-4147-A177-3AD203B41FA5}">
                      <a16:colId xmlns:a16="http://schemas.microsoft.com/office/drawing/2014/main" val="20005"/>
                    </a:ext>
                  </a:extLst>
                </a:gridCol>
              </a:tblGrid>
              <a:tr h="288032">
                <a:tc>
                  <a:txBody>
                    <a:bodyPr/>
                    <a:lstStyle/>
                    <a:p>
                      <a:pPr algn="ctr" fontAlgn="ctr"/>
                      <a:r>
                        <a:rPr lang="en-US" sz="900" b="0" i="0" u="none" strike="noStrike" dirty="0">
                          <a:solidFill>
                            <a:srgbClr val="000000"/>
                          </a:solidFill>
                          <a:effectLst/>
                          <a:latin typeface="Times New Roman" panose="02020603050405020304" pitchFamily="18" charset="0"/>
                          <a:cs typeface="Times New Roman" panose="02020603050405020304" pitchFamily="18" charset="0"/>
                        </a:rPr>
                        <a:t>Sample Name</a:t>
                      </a:r>
                    </a:p>
                  </a:txBody>
                  <a:tcPr marL="7620" marR="7620" marT="7620" marB="0" anchor="ct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Times New Roman" panose="02020603050405020304" pitchFamily="18" charset="0"/>
                          <a:cs typeface="Times New Roman" panose="02020603050405020304" pitchFamily="18" charset="0"/>
                        </a:rPr>
                        <a:t>Clean Reads</a:t>
                      </a:r>
                    </a:p>
                  </a:txBody>
                  <a:tcPr marL="7620" marR="7620" marT="7620" marB="0" anchor="ct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Times New Roman" panose="02020603050405020304" pitchFamily="18" charset="0"/>
                          <a:cs typeface="Times New Roman" panose="02020603050405020304" pitchFamily="18" charset="0"/>
                        </a:rPr>
                        <a:t>Clean Bases</a:t>
                      </a:r>
                    </a:p>
                  </a:txBody>
                  <a:tcPr marL="7620" marR="7620" marT="7620" marB="0" anchor="ct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Times New Roman" panose="02020603050405020304" pitchFamily="18" charset="0"/>
                          <a:cs typeface="Times New Roman" panose="02020603050405020304" pitchFamily="18" charset="0"/>
                        </a:rPr>
                        <a:t>Clean GC</a:t>
                      </a:r>
                    </a:p>
                  </a:txBody>
                  <a:tcPr marL="7620" marR="7620" marT="7620" marB="0" anchor="ct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Times New Roman" panose="02020603050405020304" pitchFamily="18" charset="0"/>
                          <a:cs typeface="Times New Roman" panose="02020603050405020304" pitchFamily="18" charset="0"/>
                        </a:rPr>
                        <a:t>Clean Q20</a:t>
                      </a:r>
                    </a:p>
                  </a:txBody>
                  <a:tcPr marL="7620" marR="7620" marT="7620" marB="0" anchor="ct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900" b="0" i="0" u="none" strike="noStrike" dirty="0">
                          <a:solidFill>
                            <a:srgbClr val="000000"/>
                          </a:solidFill>
                          <a:effectLst/>
                          <a:latin typeface="Times New Roman" panose="02020603050405020304" pitchFamily="18" charset="0"/>
                          <a:cs typeface="Times New Roman" panose="02020603050405020304" pitchFamily="18" charset="0"/>
                        </a:rPr>
                        <a:t>Clean Q30</a:t>
                      </a:r>
                    </a:p>
                  </a:txBody>
                  <a:tcPr marL="7620" marR="7620" marT="7620" marB="0" anchor="ct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15900">
                <a:tc>
                  <a:txBody>
                    <a:bodyPr/>
                    <a:lstStyle/>
                    <a:p>
                      <a:pPr algn="ctr" fontAlgn="ctr"/>
                      <a:r>
                        <a:rPr lang="en-US" sz="900" b="0" i="0" u="none" strike="noStrike" dirty="0">
                          <a:solidFill>
                            <a:srgbClr val="000000"/>
                          </a:solidFill>
                          <a:effectLst/>
                          <a:latin typeface="Times New Roman" panose="02020603050405020304" pitchFamily="18" charset="0"/>
                          <a:cs typeface="Times New Roman" panose="02020603050405020304" pitchFamily="18" charset="0"/>
                        </a:rPr>
                        <a:t>HKR-1</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25172692</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7551807600</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a:solidFill>
                            <a:srgbClr val="000000"/>
                          </a:solidFill>
                          <a:effectLst/>
                          <a:latin typeface="Times New Roman" panose="02020603050405020304" pitchFamily="18" charset="0"/>
                          <a:cs typeface="Times New Roman" panose="02020603050405020304" pitchFamily="18" charset="0"/>
                        </a:rPr>
                        <a:t>46.93;46.68</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a:solidFill>
                            <a:srgbClr val="000000"/>
                          </a:solidFill>
                          <a:effectLst/>
                          <a:latin typeface="Times New Roman" panose="02020603050405020304" pitchFamily="18" charset="0"/>
                          <a:cs typeface="Times New Roman" panose="02020603050405020304" pitchFamily="18" charset="0"/>
                        </a:rPr>
                        <a:t>98.05;95.32</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94.42;88.83</a:t>
                      </a:r>
                    </a:p>
                  </a:txBody>
                  <a:tcPr marL="7620" marR="7620" marT="762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15900">
                <a:tc>
                  <a:txBody>
                    <a:bodyPr/>
                    <a:lstStyle/>
                    <a:p>
                      <a:pPr algn="ctr" fontAlgn="ctr"/>
                      <a:r>
                        <a:rPr lang="en-US" sz="900" b="0" i="0" u="none" strike="noStrike">
                          <a:solidFill>
                            <a:srgbClr val="000000"/>
                          </a:solidFill>
                          <a:effectLst/>
                          <a:latin typeface="Times New Roman" panose="02020603050405020304" pitchFamily="18" charset="0"/>
                          <a:cs typeface="Times New Roman" panose="02020603050405020304" pitchFamily="18" charset="0"/>
                        </a:rPr>
                        <a:t>HKR-2</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26211539</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7863461700</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a:solidFill>
                            <a:srgbClr val="000000"/>
                          </a:solidFill>
                          <a:effectLst/>
                          <a:latin typeface="Times New Roman" panose="02020603050405020304" pitchFamily="18" charset="0"/>
                          <a:cs typeface="Times New Roman" panose="02020603050405020304" pitchFamily="18" charset="0"/>
                        </a:rPr>
                        <a:t>46.59;46.31</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a:solidFill>
                            <a:srgbClr val="000000"/>
                          </a:solidFill>
                          <a:effectLst/>
                          <a:latin typeface="Times New Roman" panose="02020603050405020304" pitchFamily="18" charset="0"/>
                          <a:cs typeface="Times New Roman" panose="02020603050405020304" pitchFamily="18" charset="0"/>
                        </a:rPr>
                        <a:t>97.97;96.09</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94.27;90.48</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16024">
                <a:tc>
                  <a:txBody>
                    <a:bodyPr/>
                    <a:lstStyle/>
                    <a:p>
                      <a:pPr algn="ctr" fontAlgn="ctr"/>
                      <a:r>
                        <a:rPr lang="en-US" sz="900" b="0" i="0" u="none" strike="noStrike" dirty="0">
                          <a:solidFill>
                            <a:srgbClr val="000000"/>
                          </a:solidFill>
                          <a:effectLst/>
                          <a:latin typeface="Times New Roman" panose="02020603050405020304" pitchFamily="18" charset="0"/>
                          <a:cs typeface="Times New Roman" panose="02020603050405020304" pitchFamily="18" charset="0"/>
                        </a:rPr>
                        <a:t>HKR-3</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27077557</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8123267100</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46.57;46.25</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a:solidFill>
                            <a:srgbClr val="000000"/>
                          </a:solidFill>
                          <a:effectLst/>
                          <a:latin typeface="Times New Roman" panose="02020603050405020304" pitchFamily="18" charset="0"/>
                          <a:cs typeface="Times New Roman" panose="02020603050405020304" pitchFamily="18" charset="0"/>
                        </a:rPr>
                        <a:t>97.91;96.33</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94.10;91.01</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15900">
                <a:tc>
                  <a:txBody>
                    <a:bodyPr/>
                    <a:lstStyle/>
                    <a:p>
                      <a:pPr algn="ctr" fontAlgn="ctr"/>
                      <a:r>
                        <a:rPr lang="en-US" sz="900" b="0" i="0" u="none" strike="noStrike" dirty="0">
                          <a:solidFill>
                            <a:srgbClr val="000000"/>
                          </a:solidFill>
                          <a:effectLst/>
                          <a:latin typeface="Times New Roman" panose="02020603050405020304" pitchFamily="18" charset="0"/>
                          <a:cs typeface="Times New Roman" panose="02020603050405020304" pitchFamily="18" charset="0"/>
                        </a:rPr>
                        <a:t>LKR-1</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21080434</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a:solidFill>
                            <a:srgbClr val="000000"/>
                          </a:solidFill>
                          <a:effectLst/>
                          <a:latin typeface="Times New Roman" panose="02020603050405020304" pitchFamily="18" charset="0"/>
                          <a:cs typeface="Times New Roman" panose="02020603050405020304" pitchFamily="18" charset="0"/>
                        </a:rPr>
                        <a:t>6324130200</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46.47;46.19</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97.75;95.30</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a:solidFill>
                            <a:srgbClr val="000000"/>
                          </a:solidFill>
                          <a:effectLst/>
                          <a:latin typeface="Times New Roman" panose="02020603050405020304" pitchFamily="18" charset="0"/>
                          <a:cs typeface="Times New Roman" panose="02020603050405020304" pitchFamily="18" charset="0"/>
                        </a:rPr>
                        <a:t>93.65;88.97</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15032">
                <a:tc>
                  <a:txBody>
                    <a:bodyPr/>
                    <a:lstStyle/>
                    <a:p>
                      <a:pPr algn="ctr" fontAlgn="ctr"/>
                      <a:r>
                        <a:rPr lang="en-US" sz="900" b="0" i="0" u="none" strike="noStrike">
                          <a:solidFill>
                            <a:srgbClr val="000000"/>
                          </a:solidFill>
                          <a:effectLst/>
                          <a:latin typeface="Times New Roman" panose="02020603050405020304" pitchFamily="18" charset="0"/>
                          <a:cs typeface="Times New Roman" panose="02020603050405020304" pitchFamily="18" charset="0"/>
                        </a:rPr>
                        <a:t>LKR-2</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a:solidFill>
                            <a:srgbClr val="000000"/>
                          </a:solidFill>
                          <a:effectLst/>
                          <a:latin typeface="Times New Roman" panose="02020603050405020304" pitchFamily="18" charset="0"/>
                          <a:cs typeface="Times New Roman" panose="02020603050405020304" pitchFamily="18" charset="0"/>
                        </a:rPr>
                        <a:t>23602694</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7080808200</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47.33;47.09</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98.04;96.74</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94.40;91.65</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17016">
                <a:tc>
                  <a:txBody>
                    <a:bodyPr/>
                    <a:lstStyle/>
                    <a:p>
                      <a:pPr algn="ctr" fontAlgn="ctr"/>
                      <a:r>
                        <a:rPr lang="en-US" sz="900" b="0" i="0" u="none" strike="noStrike" dirty="0">
                          <a:solidFill>
                            <a:srgbClr val="000000"/>
                          </a:solidFill>
                          <a:effectLst/>
                          <a:latin typeface="Times New Roman" panose="02020603050405020304" pitchFamily="18" charset="0"/>
                          <a:cs typeface="Times New Roman" panose="02020603050405020304" pitchFamily="18" charset="0"/>
                        </a:rPr>
                        <a:t>LKR-3</a:t>
                      </a:r>
                    </a:p>
                  </a:txBody>
                  <a:tcPr marL="7620" marR="7620" marT="7620" marB="0"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22369151</a:t>
                      </a:r>
                    </a:p>
                  </a:txBody>
                  <a:tcPr marL="7620" marR="7620" marT="7620" marB="0"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6710745300</a:t>
                      </a:r>
                    </a:p>
                  </a:txBody>
                  <a:tcPr marL="7620" marR="7620" marT="7620" marB="0"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46.60;46.17</a:t>
                      </a:r>
                    </a:p>
                  </a:txBody>
                  <a:tcPr marL="7620" marR="7620" marT="7620" marB="0"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98.05;94.63</a:t>
                      </a:r>
                    </a:p>
                  </a:txBody>
                  <a:tcPr marL="7620" marR="7620" marT="7620" marB="0"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altLang="zh-CN" sz="900" b="0" i="0" u="none" strike="noStrike" dirty="0">
                          <a:solidFill>
                            <a:srgbClr val="000000"/>
                          </a:solidFill>
                          <a:effectLst/>
                          <a:latin typeface="Times New Roman" panose="02020603050405020304" pitchFamily="18" charset="0"/>
                          <a:cs typeface="Times New Roman" panose="02020603050405020304" pitchFamily="18" charset="0"/>
                        </a:rPr>
                        <a:t>94.37;87.80</a:t>
                      </a:r>
                    </a:p>
                  </a:txBody>
                  <a:tcPr marL="7620" marR="7620" marT="7620" marB="0" anchor="ct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2061111" y="1331486"/>
            <a:ext cx="4032448" cy="245110"/>
          </a:xfrm>
          <a:prstGeom prst="rect">
            <a:avLst/>
          </a:prstGeom>
        </p:spPr>
        <p:txBody>
          <a:bodyPr wrap="square">
            <a:spAutoFit/>
          </a:bodyPr>
          <a:lstStyle/>
          <a:p>
            <a:pPr algn="l"/>
            <a:r>
              <a:rPr lang="en-US" altLang="zh-CN" sz="1000" b="1" dirty="0">
                <a:solidFill>
                  <a:schemeClr val="tx1"/>
                </a:solidFill>
                <a:latin typeface="Times New Roman" panose="02020603050405020304" pitchFamily="18" charset="0"/>
                <a:cs typeface="Times New Roman" panose="02020603050405020304" pitchFamily="18" charset="0"/>
              </a:rPr>
              <a:t>Table S2  Unigenes </a:t>
            </a:r>
            <a:r>
              <a:rPr lang="en-US" altLang="zh-CN" sz="1000" b="1">
                <a:solidFill>
                  <a:schemeClr val="tx1"/>
                </a:solidFill>
                <a:latin typeface="Times New Roman" panose="02020603050405020304" pitchFamily="18" charset="0"/>
                <a:cs typeface="Times New Roman" panose="02020603050405020304" pitchFamily="18" charset="0"/>
              </a:rPr>
              <a:t>statistical table </a:t>
            </a:r>
          </a:p>
        </p:txBody>
      </p:sp>
      <p:graphicFrame>
        <p:nvGraphicFramePr>
          <p:cNvPr id="6" name="表格 5"/>
          <p:cNvGraphicFramePr>
            <a:graphicFrameLocks noGrp="1"/>
          </p:cNvGraphicFramePr>
          <p:nvPr>
            <p:custDataLst>
              <p:tags r:id="rId1"/>
            </p:custDataLst>
          </p:nvPr>
        </p:nvGraphicFramePr>
        <p:xfrm>
          <a:off x="2132965" y="1619885"/>
          <a:ext cx="2086610" cy="1487170"/>
        </p:xfrm>
        <a:graphic>
          <a:graphicData uri="http://schemas.openxmlformats.org/drawingml/2006/table">
            <a:tbl>
              <a:tblPr/>
              <a:tblGrid>
                <a:gridCol w="1047115">
                  <a:extLst>
                    <a:ext uri="{9D8B030D-6E8A-4147-A177-3AD203B41FA5}">
                      <a16:colId xmlns:a16="http://schemas.microsoft.com/office/drawing/2014/main" val="20000"/>
                    </a:ext>
                  </a:extLst>
                </a:gridCol>
                <a:gridCol w="1039495">
                  <a:extLst>
                    <a:ext uri="{9D8B030D-6E8A-4147-A177-3AD203B41FA5}">
                      <a16:colId xmlns:a16="http://schemas.microsoft.com/office/drawing/2014/main" val="20001"/>
                    </a:ext>
                  </a:extLst>
                </a:gridCol>
              </a:tblGrid>
              <a:tr h="280670">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Type</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Value</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55905">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Total number</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91690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27965">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Total length</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86552863</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34315">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N50 length</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1249</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48285">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Mean length</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943.9727669</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40030">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GC%</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indent="0" algn="l">
                        <a:buNone/>
                      </a:pPr>
                      <a:r>
                        <a:rPr lang="en-US" sz="900" b="0">
                          <a:solidFill>
                            <a:schemeClr val="tx1"/>
                          </a:solidFill>
                          <a:latin typeface="Times New Roman" panose="02020603050405020304" pitchFamily="18" charset="0"/>
                          <a:cs typeface="Times New Roman" panose="02020603050405020304" pitchFamily="18" charset="0"/>
                        </a:rPr>
                        <a:t>42%</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cmpd="sng" algn="ctr">
                      <a:no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p:nvPr>
            <p:custDataLst>
              <p:tags r:id="rId1"/>
            </p:custDataLst>
          </p:nvPr>
        </p:nvGraphicFramePr>
        <p:xfrm>
          <a:off x="404495" y="2537079"/>
          <a:ext cx="6355080" cy="1701800"/>
        </p:xfrm>
        <a:graphic>
          <a:graphicData uri="http://schemas.openxmlformats.org/drawingml/2006/table">
            <a:tbl>
              <a:tblPr firstRow="1" bandRow="1">
                <a:tableStyleId>{5C22544A-7EE6-4342-B048-85BDC9FD1C3A}</a:tableStyleId>
              </a:tblPr>
              <a:tblGrid>
                <a:gridCol w="1069975">
                  <a:extLst>
                    <a:ext uri="{9D8B030D-6E8A-4147-A177-3AD203B41FA5}">
                      <a16:colId xmlns:a16="http://schemas.microsoft.com/office/drawing/2014/main" val="20000"/>
                    </a:ext>
                  </a:extLst>
                </a:gridCol>
                <a:gridCol w="598805">
                  <a:extLst>
                    <a:ext uri="{9D8B030D-6E8A-4147-A177-3AD203B41FA5}">
                      <a16:colId xmlns:a16="http://schemas.microsoft.com/office/drawing/2014/main" val="20001"/>
                    </a:ext>
                  </a:extLst>
                </a:gridCol>
                <a:gridCol w="894715">
                  <a:extLst>
                    <a:ext uri="{9D8B030D-6E8A-4147-A177-3AD203B41FA5}">
                      <a16:colId xmlns:a16="http://schemas.microsoft.com/office/drawing/2014/main" val="20002"/>
                    </a:ext>
                  </a:extLst>
                </a:gridCol>
                <a:gridCol w="996950">
                  <a:extLst>
                    <a:ext uri="{9D8B030D-6E8A-4147-A177-3AD203B41FA5}">
                      <a16:colId xmlns:a16="http://schemas.microsoft.com/office/drawing/2014/main" val="20003"/>
                    </a:ext>
                  </a:extLst>
                </a:gridCol>
                <a:gridCol w="1026795">
                  <a:extLst>
                    <a:ext uri="{9D8B030D-6E8A-4147-A177-3AD203B41FA5}">
                      <a16:colId xmlns:a16="http://schemas.microsoft.com/office/drawing/2014/main" val="20004"/>
                    </a:ext>
                  </a:extLst>
                </a:gridCol>
                <a:gridCol w="1013460">
                  <a:extLst>
                    <a:ext uri="{9D8B030D-6E8A-4147-A177-3AD203B41FA5}">
                      <a16:colId xmlns:a16="http://schemas.microsoft.com/office/drawing/2014/main" val="20005"/>
                    </a:ext>
                  </a:extLst>
                </a:gridCol>
                <a:gridCol w="754380">
                  <a:extLst>
                    <a:ext uri="{9D8B030D-6E8A-4147-A177-3AD203B41FA5}">
                      <a16:colId xmlns:a16="http://schemas.microsoft.com/office/drawing/2014/main" val="20006"/>
                    </a:ext>
                  </a:extLst>
                </a:gridCol>
              </a:tblGrid>
              <a:tr h="332740">
                <a:tc>
                  <a:txBody>
                    <a:bodyPr/>
                    <a:lstStyle/>
                    <a:p>
                      <a:pPr indent="0">
                        <a:buNone/>
                      </a:pPr>
                      <a:r>
                        <a:rPr lang="en-US" altLang="en-US" sz="900" b="0">
                          <a:solidFill>
                            <a:schemeClr val="tx1"/>
                          </a:solidFill>
                          <a:latin typeface="Times New Roman" panose="02020603050405020304" pitchFamily="18" charset="0"/>
                          <a:cs typeface="Times New Roman" panose="02020603050405020304" pitchFamily="18" charset="0"/>
                        </a:rPr>
                        <a:t>Anno</a:t>
                      </a:r>
                      <a:r>
                        <a:rPr lang="en-US" sz="900" b="0">
                          <a:solidFill>
                            <a:schemeClr val="tx1"/>
                          </a:solidFill>
                          <a:latin typeface="Times New Roman" panose="02020603050405020304" pitchFamily="18" charset="0"/>
                          <a:cs typeface="Times New Roman" panose="02020603050405020304" pitchFamily="18" charset="0"/>
                          <a:sym typeface="+mn-ea"/>
                        </a:rPr>
                        <a:t>_database</a:t>
                      </a:r>
                      <a:endParaRPr lang="en-US" altLang="en-US" sz="900" b="0">
                        <a:solidFill>
                          <a:schemeClr val="tx1"/>
                        </a:solidFill>
                        <a:latin typeface="Times New Roman" panose="02020603050405020304" pitchFamily="18" charset="0"/>
                        <a:cs typeface="Times New Roman" panose="02020603050405020304" pitchFamily="18" charset="0"/>
                        <a:sym typeface="+mn-ea"/>
                      </a:endParaRPr>
                    </a:p>
                  </a:txBody>
                  <a:tcPr marL="12700" marR="12700" marT="12700" anchor="b">
                    <a:lnL>
                      <a:noFill/>
                    </a:lnL>
                    <a:lnR>
                      <a:noFill/>
                    </a:lnR>
                    <a:lnT w="19050">
                      <a:solidFill>
                        <a:schemeClr val="tx1"/>
                      </a:solidFill>
                      <a:prstDash val="solid"/>
                    </a:lnT>
                    <a:lnB w="1270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Annotated</a:t>
                      </a:r>
                      <a:r>
                        <a:rPr lang="en-US" sz="900" b="0">
                          <a:solidFill>
                            <a:schemeClr val="tx1"/>
                          </a:solidFill>
                          <a:latin typeface="Times New Roman" panose="02020603050405020304" pitchFamily="18" charset="0"/>
                          <a:cs typeface="Times New Roman" panose="02020603050405020304" pitchFamily="18" charset="0"/>
                          <a:sym typeface="+mn-ea"/>
                        </a:rPr>
                        <a:t>_</a:t>
                      </a:r>
                      <a:endParaRPr lang="en-US" sz="900" b="0">
                        <a:solidFill>
                          <a:schemeClr val="tx1"/>
                        </a:solidFill>
                        <a:latin typeface="Times New Roman" panose="02020603050405020304" pitchFamily="18" charset="0"/>
                        <a:cs typeface="Times New Roman" panose="02020603050405020304" pitchFamily="18" charset="0"/>
                      </a:endParaRPr>
                    </a:p>
                    <a:p>
                      <a:pPr indent="0">
                        <a:buNone/>
                      </a:pPr>
                      <a:r>
                        <a:rPr lang="en-US" sz="900" b="0">
                          <a:solidFill>
                            <a:schemeClr val="tx1"/>
                          </a:solidFill>
                          <a:latin typeface="Times New Roman" panose="02020603050405020304" pitchFamily="18" charset="0"/>
                          <a:cs typeface="Times New Roman" panose="02020603050405020304" pitchFamily="18" charset="0"/>
                        </a:rPr>
                        <a:t>Number</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9050">
                      <a:solidFill>
                        <a:schemeClr val="tx1"/>
                      </a:solidFill>
                      <a:prstDash val="solid"/>
                    </a:lnT>
                    <a:lnB w="1270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0&lt;=length&lt;1000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9050">
                      <a:solidFill>
                        <a:schemeClr val="tx1"/>
                      </a:solidFill>
                      <a:prstDash val="solid"/>
                    </a:lnT>
                    <a:lnB w="1270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1000&lt;=length&lt;2000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9050">
                      <a:solidFill>
                        <a:schemeClr val="tx1"/>
                      </a:solidFill>
                      <a:prstDash val="solid"/>
                    </a:lnT>
                    <a:lnB w="1270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2000&lt;=length&lt;3000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9050">
                      <a:solidFill>
                        <a:schemeClr val="tx1"/>
                      </a:solidFill>
                      <a:prstDash val="solid"/>
                    </a:lnT>
                    <a:lnB w="1270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3000&lt;=length&lt;6000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9050">
                      <a:solidFill>
                        <a:schemeClr val="tx1"/>
                      </a:solidFill>
                      <a:prstDash val="solid"/>
                    </a:lnT>
                    <a:lnB w="1270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length&gt;=6000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cap="flat">
                      <a:noFill/>
                    </a:lnR>
                    <a:lnT w="19050">
                      <a:solidFill>
                        <a:schemeClr val="tx1"/>
                      </a:solidFill>
                      <a:prstDash val="solid"/>
                    </a:lnT>
                    <a:lnB w="12700" cap="flat">
                      <a:solidFill>
                        <a:schemeClr val="tx1"/>
                      </a:solidFill>
                      <a:prstDash val="solid"/>
                    </a:lnB>
                    <a:lnTlToBr>
                      <a:noFill/>
                    </a:lnTlToBr>
                    <a:lnBlToTr>
                      <a:noFill/>
                    </a:lnBlToTr>
                    <a:noFill/>
                  </a:tcPr>
                </a:tc>
                <a:extLst>
                  <a:ext uri="{0D108BD9-81ED-4DB2-BD59-A6C34878D82A}">
                    <a16:rowId xmlns:a16="http://schemas.microsoft.com/office/drawing/2014/main" val="10000"/>
                  </a:ext>
                </a:extLst>
              </a:tr>
              <a:tr h="165100">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GO_Annotation</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a:solidFill>
                        <a:schemeClr val="tx1"/>
                      </a:solidFill>
                      <a:prstDash val="solid"/>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12093</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a:solidFill>
                        <a:schemeClr val="tx1"/>
                      </a:solidFill>
                      <a:prstDash val="solid"/>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6224</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a:solidFill>
                        <a:schemeClr val="tx1"/>
                      </a:solidFill>
                      <a:prstDash val="solid"/>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3567</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a:solidFill>
                        <a:schemeClr val="tx1"/>
                      </a:solidFill>
                      <a:prstDash val="solid"/>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1429</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a:solidFill>
                        <a:schemeClr val="tx1"/>
                      </a:solidFill>
                      <a:prstDash val="solid"/>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825</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w="12700" cap="flat">
                      <a:solidFill>
                        <a:schemeClr val="tx1"/>
                      </a:solidFill>
                      <a:prstDash val="solid"/>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48</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cap="flat">
                      <a:noFill/>
                    </a:lnR>
                    <a:lnT w="12700" cap="flat">
                      <a:solidFill>
                        <a:schemeClr val="tx1"/>
                      </a:solidFill>
                      <a:prstDash val="solid"/>
                    </a:lnT>
                    <a:lnB cap="flat">
                      <a:noFill/>
                    </a:lnB>
                    <a:lnTlToBr>
                      <a:noFill/>
                    </a:lnTlToBr>
                    <a:lnBlToTr>
                      <a:noFill/>
                    </a:lnBlToTr>
                    <a:noFill/>
                  </a:tcPr>
                </a:tc>
                <a:extLst>
                  <a:ext uri="{0D108BD9-81ED-4DB2-BD59-A6C34878D82A}">
                    <a16:rowId xmlns:a16="http://schemas.microsoft.com/office/drawing/2014/main" val="10001"/>
                  </a:ext>
                </a:extLst>
              </a:tr>
              <a:tr h="139065">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KEGG_Annotation</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11230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5662</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3392</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1330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796</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50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2"/>
                  </a:ext>
                </a:extLst>
              </a:tr>
              <a:tr h="165100">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KOG_Annotation</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23017</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12157</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6933</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2498</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1350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79</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3"/>
                  </a:ext>
                </a:extLst>
              </a:tr>
              <a:tr h="139065">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NR_Annotation</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22384</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10387</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7050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2998</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1820</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129</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4"/>
                  </a:ext>
                </a:extLst>
              </a:tr>
              <a:tr h="139065">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NT_Annotation</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2257</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1316</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573</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212</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133</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23</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5"/>
                  </a:ext>
                </a:extLst>
              </a:tr>
              <a:tr h="165100">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Swissprot_Annotation</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33031</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16978</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10115</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3766</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2048</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cap="flat">
                      <a:noFill/>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124</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cap="flat">
                      <a:noFill/>
                    </a:lnR>
                    <a:lnT cap="flat">
                      <a:noFill/>
                    </a:lnT>
                    <a:lnB cap="flat">
                      <a:noFill/>
                    </a:lnB>
                    <a:lnTlToBr>
                      <a:noFill/>
                    </a:lnTlToBr>
                    <a:lnBlToTr>
                      <a:noFill/>
                    </a:lnBlToTr>
                    <a:noFill/>
                  </a:tcPr>
                </a:tc>
                <a:extLst>
                  <a:ext uri="{0D108BD9-81ED-4DB2-BD59-A6C34878D82A}">
                    <a16:rowId xmlns:a16="http://schemas.microsoft.com/office/drawing/2014/main" val="10006"/>
                  </a:ext>
                </a:extLst>
              </a:tr>
              <a:tr h="139065">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All_Annotated</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w="1905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38516</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w="1905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20148</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w="1905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11745</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w="1905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4244</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w="1905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2245</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a:noFill/>
                    </a:lnR>
                    <a:lnT cap="flat">
                      <a:noFill/>
                    </a:lnT>
                    <a:lnB w="19050" cap="flat">
                      <a:solidFill>
                        <a:schemeClr val="tx1"/>
                      </a:solidFill>
                      <a:prstDash val="solid"/>
                    </a:lnB>
                    <a:lnTlToBr>
                      <a:noFill/>
                    </a:lnTlToBr>
                    <a:lnBlToTr>
                      <a:noFill/>
                    </a:lnBlToTr>
                    <a:noFill/>
                  </a:tcPr>
                </a:tc>
                <a:tc>
                  <a:txBody>
                    <a:bodyPr/>
                    <a:lstStyle/>
                    <a:p>
                      <a:pPr indent="0">
                        <a:buNone/>
                      </a:pPr>
                      <a:r>
                        <a:rPr lang="en-US" sz="900" b="0">
                          <a:solidFill>
                            <a:schemeClr val="tx1"/>
                          </a:solidFill>
                          <a:latin typeface="Times New Roman" panose="02020603050405020304" pitchFamily="18" charset="0"/>
                          <a:cs typeface="Times New Roman" panose="02020603050405020304" pitchFamily="18" charset="0"/>
                        </a:rPr>
                        <a:t>134</a:t>
                      </a:r>
                      <a:endParaRPr lang="en-US" altLang="en-US" sz="900" b="0">
                        <a:solidFill>
                          <a:schemeClr val="tx1"/>
                        </a:solidFill>
                        <a:latin typeface="Times New Roman" panose="02020603050405020304" pitchFamily="18" charset="0"/>
                        <a:cs typeface="Times New Roman" panose="02020603050405020304" pitchFamily="18" charset="0"/>
                      </a:endParaRPr>
                    </a:p>
                  </a:txBody>
                  <a:tcPr marL="12700" marR="12700" marT="12700" anchor="b">
                    <a:lnL>
                      <a:noFill/>
                    </a:lnL>
                    <a:lnR cap="flat">
                      <a:noFill/>
                    </a:lnR>
                    <a:lnT cap="flat">
                      <a:noFill/>
                    </a:lnT>
                    <a:lnB w="19050" cap="flat">
                      <a:solidFill>
                        <a:schemeClr val="tx1"/>
                      </a:solidFill>
                      <a:prstDash val="soli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5" name="文本框 4"/>
          <p:cNvSpPr txBox="1"/>
          <p:nvPr/>
        </p:nvSpPr>
        <p:spPr>
          <a:xfrm>
            <a:off x="404178" y="2267585"/>
            <a:ext cx="2821305" cy="245110"/>
          </a:xfrm>
          <a:prstGeom prst="rect">
            <a:avLst/>
          </a:prstGeom>
          <a:noFill/>
        </p:spPr>
        <p:txBody>
          <a:bodyPr wrap="none" rtlCol="0" anchor="t">
            <a:spAutoFit/>
          </a:bodyPr>
          <a:lstStyle/>
          <a:p>
            <a:pPr indent="0" algn="ctr">
              <a:buNone/>
            </a:pPr>
            <a:r>
              <a:rPr lang="en-US" altLang="zh-CN" sz="1000" b="1" dirty="0">
                <a:solidFill>
                  <a:schemeClr val="tx1"/>
                </a:solidFill>
                <a:latin typeface="Times New Roman" panose="02020603050405020304" pitchFamily="18" charset="0"/>
                <a:cs typeface="Times New Roman" panose="02020603050405020304" pitchFamily="18" charset="0"/>
                <a:sym typeface="+mn-ea"/>
              </a:rPr>
              <a:t>Table S3  Statistical table of unigenes annotation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custDataLst>
              <p:tags r:id="rId1"/>
            </p:custDataLst>
          </p:nvPr>
        </p:nvGraphicFramePr>
        <p:xfrm>
          <a:off x="1123891" y="2771800"/>
          <a:ext cx="4608512" cy="3789422"/>
        </p:xfrm>
        <a:graphic>
          <a:graphicData uri="http://schemas.openxmlformats.org/drawingml/2006/table">
            <a:tbl>
              <a:tblPr/>
              <a:tblGrid>
                <a:gridCol w="720080">
                  <a:extLst>
                    <a:ext uri="{9D8B030D-6E8A-4147-A177-3AD203B41FA5}">
                      <a16:colId xmlns:a16="http://schemas.microsoft.com/office/drawing/2014/main" val="20000"/>
                    </a:ext>
                  </a:extLst>
                </a:gridCol>
                <a:gridCol w="1872208">
                  <a:extLst>
                    <a:ext uri="{9D8B030D-6E8A-4147-A177-3AD203B41FA5}">
                      <a16:colId xmlns:a16="http://schemas.microsoft.com/office/drawing/2014/main" val="20001"/>
                    </a:ext>
                  </a:extLst>
                </a:gridCol>
                <a:gridCol w="2016224">
                  <a:extLst>
                    <a:ext uri="{9D8B030D-6E8A-4147-A177-3AD203B41FA5}">
                      <a16:colId xmlns:a16="http://schemas.microsoft.com/office/drawing/2014/main" val="20002"/>
                    </a:ext>
                  </a:extLst>
                </a:gridCol>
              </a:tblGrid>
              <a:tr h="288032">
                <a:tc>
                  <a:txBody>
                    <a:bodyPr/>
                    <a:lstStyle/>
                    <a:p>
                      <a:pPr algn="ctr"/>
                      <a:r>
                        <a:rPr lang="en-US" altLang="zh-CN" sz="1000" dirty="0">
                          <a:latin typeface="Times New Roman" panose="02020603050405020304" pitchFamily="18" charset="0"/>
                          <a:cs typeface="Times New Roman" panose="02020603050405020304" pitchFamily="18" charset="0"/>
                        </a:rPr>
                        <a:t>Gene</a:t>
                      </a:r>
                      <a:endParaRPr lang="zh-CN" altLang="en-US" sz="1000" dirty="0">
                        <a:latin typeface="Times New Roman" panose="02020603050405020304" pitchFamily="18" charset="0"/>
                        <a:cs typeface="Times New Roman" panose="02020603050405020304" pitchFamily="18" charset="0"/>
                      </a:endParaRPr>
                    </a:p>
                  </a:txBody>
                  <a:tcP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000" dirty="0">
                          <a:latin typeface="Times New Roman" panose="02020603050405020304" pitchFamily="18" charset="0"/>
                          <a:cs typeface="Times New Roman" panose="02020603050405020304" pitchFamily="18" charset="0"/>
                        </a:rPr>
                        <a:t>F</a:t>
                      </a:r>
                      <a:r>
                        <a:rPr lang="zh-CN" altLang="en-US" sz="1000" baseline="0" dirty="0">
                          <a:latin typeface="Times New Roman" panose="02020603050405020304" pitchFamily="18" charset="0"/>
                          <a:cs typeface="Times New Roman" panose="02020603050405020304" pitchFamily="18" charset="0"/>
                        </a:rPr>
                        <a:t> </a:t>
                      </a:r>
                      <a:r>
                        <a:rPr lang="en-US" altLang="zh-CN" sz="1000" dirty="0">
                          <a:latin typeface="Times New Roman" panose="02020603050405020304" pitchFamily="18" charset="0"/>
                          <a:cs typeface="Times New Roman" panose="02020603050405020304" pitchFamily="18" charset="0"/>
                        </a:rPr>
                        <a:t>(5’-3’)</a:t>
                      </a:r>
                      <a:endParaRPr lang="zh-CN" altLang="en-US" sz="1000" dirty="0">
                        <a:latin typeface="Times New Roman" panose="02020603050405020304" pitchFamily="18" charset="0"/>
                        <a:cs typeface="Times New Roman" panose="02020603050405020304" pitchFamily="18" charset="0"/>
                      </a:endParaRPr>
                    </a:p>
                  </a:txBody>
                  <a:tcP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1000" dirty="0">
                          <a:latin typeface="Times New Roman" panose="02020603050405020304" pitchFamily="18" charset="0"/>
                          <a:cs typeface="Times New Roman" panose="02020603050405020304" pitchFamily="18" charset="0"/>
                        </a:rPr>
                        <a:t>R</a:t>
                      </a:r>
                      <a:r>
                        <a:rPr lang="zh-CN" altLang="en-US" sz="1000" dirty="0">
                          <a:latin typeface="Times New Roman" panose="02020603050405020304" pitchFamily="18" charset="0"/>
                          <a:cs typeface="Times New Roman" panose="02020603050405020304" pitchFamily="18" charset="0"/>
                        </a:rPr>
                        <a:t> </a:t>
                      </a:r>
                      <a:r>
                        <a:rPr lang="en-US" altLang="zh-CN" sz="1000" dirty="0">
                          <a:latin typeface="Times New Roman" panose="02020603050405020304" pitchFamily="18" charset="0"/>
                          <a:cs typeface="Times New Roman" panose="02020603050405020304" pitchFamily="18" charset="0"/>
                        </a:rPr>
                        <a:t>(5’-3’)</a:t>
                      </a:r>
                      <a:endParaRPr lang="zh-CN" altLang="en-US" sz="1000" dirty="0">
                        <a:latin typeface="Times New Roman" panose="02020603050405020304" pitchFamily="18" charset="0"/>
                        <a:cs typeface="Times New Roman" panose="02020603050405020304" pitchFamily="18" charset="0"/>
                      </a:endParaRPr>
                    </a:p>
                  </a:txBody>
                  <a:tcPr>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281940">
                <a:tc>
                  <a:txBody>
                    <a:bodyPr/>
                    <a:lstStyle/>
                    <a:p>
                      <a:pPr marL="0" algn="ctr" defTabSz="914400" rtl="0" eaLnBrk="1" fontAlgn="b" latinLnBrk="0" hangingPunct="1"/>
                      <a:r>
                        <a:rPr lang="en-US" altLang="zh-CN" sz="900" i="1" kern="1200" dirty="0">
                          <a:solidFill>
                            <a:schemeClr val="tx1"/>
                          </a:solidFill>
                          <a:latin typeface="Times New Roman" panose="02020603050405020304" pitchFamily="18" charset="0"/>
                          <a:ea typeface="+mn-ea"/>
                          <a:cs typeface="Times New Roman" panose="02020603050405020304" pitchFamily="18" charset="0"/>
                        </a:rPr>
                        <a:t>IbCIPK23</a:t>
                      </a:r>
                    </a:p>
                    <a:p>
                      <a:pPr marL="0" algn="ctr" defTabSz="914400" rtl="0" eaLnBrk="1" fontAlgn="b" latinLnBrk="0" hangingPunct="1"/>
                      <a:r>
                        <a:rPr lang="en-US" altLang="zh-CN" sz="900" i="0" kern="1200" dirty="0">
                          <a:solidFill>
                            <a:schemeClr val="tx1"/>
                          </a:solidFill>
                          <a:latin typeface="Times New Roman" panose="02020603050405020304" pitchFamily="18" charset="0"/>
                          <a:ea typeface="+mn-ea"/>
                          <a:cs typeface="Times New Roman" panose="02020603050405020304" pitchFamily="18" charset="0"/>
                        </a:rPr>
                        <a:t>(</a:t>
                      </a:r>
                      <a:r>
                        <a:rPr lang="en-US" altLang="zh-CN" sz="900" i="1" kern="1200" dirty="0">
                          <a:solidFill>
                            <a:schemeClr val="tx1"/>
                          </a:solidFill>
                          <a:latin typeface="Times New Roman" panose="02020603050405020304" pitchFamily="18" charset="0"/>
                          <a:ea typeface="+mn-ea"/>
                          <a:cs typeface="Times New Roman" panose="02020603050405020304" pitchFamily="18" charset="0"/>
                        </a:rPr>
                        <a:t>g37215.t1</a:t>
                      </a:r>
                      <a:r>
                        <a:rPr lang="en-US" altLang="zh-CN" sz="900" i="0" kern="1200" dirty="0">
                          <a:solidFill>
                            <a:schemeClr val="tx1"/>
                          </a:solidFill>
                          <a:latin typeface="Times New Roman" panose="02020603050405020304" pitchFamily="18" charset="0"/>
                          <a:ea typeface="+mn-ea"/>
                          <a:cs typeface="Times New Roman" panose="02020603050405020304" pitchFamily="18" charset="0"/>
                        </a:rPr>
                        <a:t>)</a:t>
                      </a:r>
                    </a:p>
                  </a:txBody>
                  <a:tcP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TGGTGGCGAACTGTTTGAC </a:t>
                      </a:r>
                    </a:p>
                  </a:txBody>
                  <a:tcPr marL="0" marR="0" marT="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defRPr/>
                      </a:pPr>
                      <a:r>
                        <a:rPr lang="en-US" altLang="zh-CN"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ATCTTCCCGAACTTGCTGC </a:t>
                      </a:r>
                    </a:p>
                  </a:txBody>
                  <a:tcP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12420">
                <a:tc>
                  <a:txBody>
                    <a:bodyPr/>
                    <a:lstStyle/>
                    <a:p>
                      <a:pPr marL="0" marR="0" indent="0" algn="ctr" defTabSz="914400" rtl="0" eaLnBrk="1" fontAlgn="b" latinLnBrk="0" hangingPunct="1">
                        <a:lnSpc>
                          <a:spcPct val="100000"/>
                        </a:lnSpc>
                        <a:spcBef>
                          <a:spcPts val="0"/>
                        </a:spcBef>
                        <a:spcAft>
                          <a:spcPts val="0"/>
                        </a:spcAft>
                        <a:buClrTx/>
                        <a:buSzTx/>
                        <a:buFontTx/>
                        <a:buNone/>
                        <a:defRPr/>
                      </a:pPr>
                      <a:r>
                        <a:rPr lang="en-US" altLang="zh-CN" sz="900" i="1" kern="1200" dirty="0">
                          <a:solidFill>
                            <a:schemeClr val="tx1"/>
                          </a:solidFill>
                          <a:latin typeface="Times New Roman" panose="02020603050405020304" pitchFamily="18" charset="0"/>
                          <a:ea typeface="+mn-ea"/>
                          <a:cs typeface="Times New Roman" panose="02020603050405020304" pitchFamily="18" charset="0"/>
                        </a:rPr>
                        <a:t>IbHAK4 </a:t>
                      </a:r>
                      <a:r>
                        <a:rPr lang="en-US" altLang="zh-CN" sz="900" i="0" kern="1200" dirty="0">
                          <a:solidFill>
                            <a:schemeClr val="tx1"/>
                          </a:solidFill>
                          <a:latin typeface="Times New Roman" panose="02020603050405020304" pitchFamily="18" charset="0"/>
                          <a:ea typeface="+mn-ea"/>
                          <a:cs typeface="Times New Roman" panose="02020603050405020304" pitchFamily="18" charset="0"/>
                        </a:rPr>
                        <a:t>(</a:t>
                      </a:r>
                      <a:r>
                        <a:rPr lang="en-US" altLang="zh-CN" sz="900" i="1" kern="1200" dirty="0">
                          <a:solidFill>
                            <a:schemeClr val="tx1"/>
                          </a:solidFill>
                          <a:latin typeface="Times New Roman" panose="02020603050405020304" pitchFamily="18" charset="0"/>
                          <a:ea typeface="+mn-ea"/>
                          <a:cs typeface="Times New Roman" panose="02020603050405020304" pitchFamily="18" charset="0"/>
                        </a:rPr>
                        <a:t>g13675.t1</a:t>
                      </a:r>
                      <a:r>
                        <a:rPr lang="en-US" altLang="zh-CN" sz="900" i="0" kern="1200" dirty="0">
                          <a:solidFill>
                            <a:schemeClr val="tx1"/>
                          </a:solidFill>
                          <a:latin typeface="Times New Roman" panose="02020603050405020304" pitchFamily="18" charset="0"/>
                          <a:ea typeface="+mn-ea"/>
                          <a:cs typeface="Times New Roman" panose="02020603050405020304" pitchFamily="18" charset="0"/>
                        </a:rPr>
                        <a:t>) </a:t>
                      </a:r>
                      <a:endParaRPr lang="zh-CN" altLang="en-US" sz="900" i="0" kern="1200" dirty="0">
                        <a:solidFill>
                          <a:schemeClr val="tx1"/>
                        </a:solidFill>
                        <a:latin typeface="Times New Roman" panose="02020603050405020304" pitchFamily="18" charset="0"/>
                        <a:ea typeface="+mn-ea"/>
                        <a:cs typeface="Times New Roman" panose="02020603050405020304" pitchFamily="18" charset="0"/>
                      </a:endParaRP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GAGACAAGGGTTGATGACG</a:t>
                      </a:r>
                    </a:p>
                  </a:txBody>
                  <a:tcPr marL="0" marR="0" marT="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b" latinLnBrk="0" hangingPunct="1">
                        <a:lnSpc>
                          <a:spcPct val="100000"/>
                        </a:lnSpc>
                        <a:spcBef>
                          <a:spcPts val="0"/>
                        </a:spcBef>
                        <a:spcAft>
                          <a:spcPts val="0"/>
                        </a:spcAft>
                        <a:buClrTx/>
                        <a:buSzTx/>
                        <a:buFontTx/>
                        <a:buNone/>
                        <a:defRPr/>
                      </a:pPr>
                      <a:r>
                        <a:rPr lang="en-US" altLang="zh-CN"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TGGTGTAGATGACGAGGGAC </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55270">
                <a:tc>
                  <a:txBody>
                    <a:bodyPr/>
                    <a:lstStyle/>
                    <a:p>
                      <a:pPr algn="ctr"/>
                      <a:r>
                        <a:rPr lang="en-US" altLang="zh-CN" sz="900" i="1" dirty="0">
                          <a:latin typeface="Times New Roman" panose="02020603050405020304" pitchFamily="18" charset="0"/>
                          <a:cs typeface="Times New Roman" panose="02020603050405020304" pitchFamily="18" charset="0"/>
                        </a:rPr>
                        <a:t>g60212.t1</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CAAGGTCTTCAAAGTCGGAG </a:t>
                      </a:r>
                    </a:p>
                  </a:txBody>
                  <a:tcPr marL="7620" marR="7620" marT="762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GAGCAGAAATAGAAATCGCC</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1602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i="1" dirty="0">
                          <a:latin typeface="Times New Roman" panose="02020603050405020304" pitchFamily="18" charset="0"/>
                          <a:cs typeface="Times New Roman" panose="02020603050405020304" pitchFamily="18" charset="0"/>
                        </a:rPr>
                        <a:t>g9485.t1</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TCTCCATCTCCATAACCGC </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GTCTGTTTGGTGAAGTGCC</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15032">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i="1" dirty="0">
                          <a:latin typeface="Times New Roman" panose="02020603050405020304" pitchFamily="18" charset="0"/>
                          <a:cs typeface="Times New Roman" panose="02020603050405020304" pitchFamily="18" charset="0"/>
                        </a:rPr>
                        <a:t>g1670.t1</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GATGTTGAATCCTGTAGGTGC  </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AGAGAAGAAATGGGCTGTTG </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20334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i="1" dirty="0">
                          <a:latin typeface="Times New Roman" panose="02020603050405020304" pitchFamily="18" charset="0"/>
                          <a:cs typeface="Times New Roman" panose="02020603050405020304" pitchFamily="18" charset="0"/>
                        </a:rPr>
                        <a:t>g29758.t1</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GCAGGCTTTGGTGTTTGAG</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CGTTGGGTTCTGGATTCTC</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19165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i="1" dirty="0">
                          <a:latin typeface="Times New Roman" panose="02020603050405020304" pitchFamily="18" charset="0"/>
                          <a:cs typeface="Times New Roman" panose="02020603050405020304" pitchFamily="18" charset="0"/>
                        </a:rPr>
                        <a:t>g3926.t1</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CGGTGGTGACTTGAAATGAG  </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 CAGGAAGAAGGGAGGAATAAG</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179968">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i="1" dirty="0">
                          <a:latin typeface="Times New Roman" panose="02020603050405020304" pitchFamily="18" charset="0"/>
                          <a:cs typeface="Times New Roman" panose="02020603050405020304" pitchFamily="18" charset="0"/>
                        </a:rPr>
                        <a:t>g3636.t1</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CCTCACCTCCACTTTCTCAAG  </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CGTTATTGCTCCTTTCGCC</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16828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i="1" dirty="0">
                          <a:latin typeface="Times New Roman" panose="02020603050405020304" pitchFamily="18" charset="0"/>
                          <a:cs typeface="Times New Roman" panose="02020603050405020304" pitchFamily="18" charset="0"/>
                        </a:rPr>
                        <a:t>g1753.t1</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GGGCAAGAGACTAAGGTTTG  </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GATAGAGCATTTGAGAGGACG</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21701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i="1" dirty="0">
                          <a:latin typeface="Times New Roman" panose="02020603050405020304" pitchFamily="18" charset="0"/>
                          <a:cs typeface="Times New Roman" panose="02020603050405020304" pitchFamily="18" charset="0"/>
                        </a:rPr>
                        <a:t>g5301.t1</a:t>
                      </a:r>
                    </a:p>
                  </a:txBody>
                  <a:tcP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CGGTTCAATGGCGATTTC  </a:t>
                      </a:r>
                    </a:p>
                  </a:txBody>
                  <a:tcPr marL="7620" marR="7620" marT="7620" marB="0" anchor="b">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GCCTTCATCATCCTACCTGG</a:t>
                      </a:r>
                    </a:p>
                  </a:txBody>
                  <a:tcPr marL="7620" marR="7620" marT="7620" marB="0" anchor="b">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val="10010"/>
                  </a:ext>
                </a:extLst>
              </a:tr>
              <a:tr h="21701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i="1" dirty="0">
                          <a:solidFill>
                            <a:schemeClr val="tx1"/>
                          </a:solidFill>
                          <a:latin typeface="Times New Roman" panose="02020603050405020304" pitchFamily="18" charset="0"/>
                          <a:cs typeface="Times New Roman" panose="02020603050405020304" pitchFamily="18" charset="0"/>
                          <a:sym typeface="+mn-ea"/>
                        </a:rPr>
                        <a:t>g61385.t1</a:t>
                      </a:r>
                    </a:p>
                  </a:txBody>
                  <a:tcP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buNone/>
                      </a:pPr>
                      <a:r>
                        <a:rPr lang="en-US" alt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CCACGATGAAGACCAGGAGG</a:t>
                      </a:r>
                    </a:p>
                  </a:txBody>
                  <a:tcPr marL="7620" marR="7620" marT="7620" marB="0" anchor="b">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buNone/>
                      </a:pPr>
                      <a:r>
                        <a:rPr lang="en-US" alt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GGCATTTCCCCCACACCTAA</a:t>
                      </a:r>
                    </a:p>
                  </a:txBody>
                  <a:tcPr marL="7620" marR="7620" marT="7620" marB="0" anchor="b">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val="10011"/>
                  </a:ext>
                </a:extLst>
              </a:tr>
              <a:tr h="22860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i="1" dirty="0">
                          <a:solidFill>
                            <a:schemeClr val="tx1"/>
                          </a:solidFill>
                          <a:latin typeface="Times New Roman" panose="02020603050405020304" pitchFamily="18" charset="0"/>
                          <a:cs typeface="Times New Roman" panose="02020603050405020304" pitchFamily="18" charset="0"/>
                          <a:sym typeface="+mn-ea"/>
                        </a:rPr>
                        <a:t>g21304.t1</a:t>
                      </a:r>
                    </a:p>
                  </a:txBody>
                  <a:tcP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buNone/>
                      </a:pPr>
                      <a:r>
                        <a:rPr lang="en-US" alt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CCCACACTCCAAAGGTCACA</a:t>
                      </a:r>
                    </a:p>
                  </a:txBody>
                  <a:tcPr marL="7620" marR="7620" marT="7620" marB="0" anchor="b">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buNone/>
                      </a:pPr>
                      <a:r>
                        <a:rPr lang="en-US" alt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CAAGTCGGAGAGTGCCCTG</a:t>
                      </a:r>
                    </a:p>
                  </a:txBody>
                  <a:tcPr marL="7620" marR="7620" marT="7620" marB="0" anchor="b">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val="10012"/>
                  </a:ext>
                </a:extLst>
              </a:tr>
              <a:tr h="21701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i="1" dirty="0">
                          <a:solidFill>
                            <a:schemeClr val="tx1"/>
                          </a:solidFill>
                          <a:latin typeface="Times New Roman" panose="02020603050405020304" pitchFamily="18" charset="0"/>
                          <a:cs typeface="Times New Roman" panose="02020603050405020304" pitchFamily="18" charset="0"/>
                          <a:sym typeface="+mn-ea"/>
                        </a:rPr>
                        <a:t>g51110.t1</a:t>
                      </a:r>
                    </a:p>
                  </a:txBody>
                  <a:tcPr>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buNone/>
                      </a:pPr>
                      <a:r>
                        <a:rPr lang="en-US" alt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TGGCAAAAATGTCAGACCCAC</a:t>
                      </a:r>
                    </a:p>
                  </a:txBody>
                  <a:tcPr marL="7620" marR="7620" marT="7620" marB="0" anchor="b">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tc>
                  <a:txBody>
                    <a:bodyPr/>
                    <a:lstStyle/>
                    <a:p>
                      <a:pPr marL="0" algn="ctr" defTabSz="914400" rtl="0" eaLnBrk="1" fontAlgn="b" latinLnBrk="0" hangingPunct="1">
                        <a:buNone/>
                      </a:pPr>
                      <a:r>
                        <a:rPr lang="en-US" alt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TGGATCACTTGGGCCAGGAA</a:t>
                      </a:r>
                    </a:p>
                  </a:txBody>
                  <a:tcPr marL="7620" marR="7620" marT="7620" marB="0" anchor="b">
                    <a:lnL>
                      <a:noFill/>
                    </a:lnL>
                    <a:lnR>
                      <a:noFill/>
                    </a:lnR>
                    <a:lnT w="12700" cap="flat" cmpd="sng" algn="ctr">
                      <a:noFill/>
                      <a:prstDash val="solid"/>
                      <a:round/>
                      <a:headEnd type="none" w="med" len="med"/>
                      <a:tailEnd type="none" w="med" len="med"/>
                    </a:lnT>
                    <a:lnB w="19050" cap="flat" cmpd="sng" algn="ctr">
                      <a:noFill/>
                      <a:prstDash val="solid"/>
                      <a:round/>
                      <a:headEnd type="none" w="med" len="med"/>
                      <a:tailEnd type="none" w="med" len="med"/>
                    </a:lnB>
                  </a:tcPr>
                </a:tc>
                <a:extLst>
                  <a:ext uri="{0D108BD9-81ED-4DB2-BD59-A6C34878D82A}">
                    <a16:rowId xmlns:a16="http://schemas.microsoft.com/office/drawing/2014/main" val="10013"/>
                  </a:ext>
                </a:extLst>
              </a:tr>
              <a:tr h="21701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900" i="1" dirty="0" err="1">
                          <a:latin typeface="Times New Roman" panose="02020603050405020304" pitchFamily="18" charset="0"/>
                          <a:cs typeface="Times New Roman" panose="02020603050405020304" pitchFamily="18" charset="0"/>
                        </a:rPr>
                        <a:t>IbACTIN</a:t>
                      </a:r>
                    </a:p>
                  </a:txBody>
                  <a:tcPr>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GTATTGTGCTGGATTCTGGTGAT</a:t>
                      </a:r>
                    </a:p>
                  </a:txBody>
                  <a:tcPr marL="7620" marR="7620" marT="7620" marB="0" anchor="b">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algn="ctr" defTabSz="914400" rtl="0" eaLnBrk="1" fontAlgn="b" latinLnBrk="0" hangingPunct="1"/>
                      <a:r>
                        <a:rPr lang="en-US" sz="900" b="0" i="0" u="none" strike="noStrike" kern="1200" dirty="0">
                          <a:solidFill>
                            <a:schemeClr val="dk1"/>
                          </a:solidFill>
                          <a:effectLst/>
                          <a:latin typeface="Times New Roman" panose="02020603050405020304" pitchFamily="18" charset="0"/>
                          <a:ea typeface="+mn-ea"/>
                          <a:cs typeface="Times New Roman" panose="02020603050405020304" pitchFamily="18" charset="0"/>
                        </a:rPr>
                        <a:t>TCAGCAGTAGTGGTGAACATGT</a:t>
                      </a:r>
                    </a:p>
                  </a:txBody>
                  <a:tcPr marL="7620" marR="7620" marT="7620" marB="0" anchor="b">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bl>
          </a:graphicData>
        </a:graphic>
      </p:graphicFrame>
      <p:sp>
        <p:nvSpPr>
          <p:cNvPr id="3" name="矩形 2"/>
          <p:cNvSpPr/>
          <p:nvPr/>
        </p:nvSpPr>
        <p:spPr>
          <a:xfrm>
            <a:off x="1052865" y="2526349"/>
            <a:ext cx="4464496" cy="245110"/>
          </a:xfrm>
          <a:prstGeom prst="rect">
            <a:avLst/>
          </a:prstGeom>
        </p:spPr>
        <p:txBody>
          <a:bodyPr wrap="square">
            <a:spAutoFit/>
          </a:bodyPr>
          <a:lstStyle/>
          <a:p>
            <a:r>
              <a:rPr lang="en-US" altLang="zh-CN" sz="1000" b="1" dirty="0">
                <a:solidFill>
                  <a:schemeClr val="tx1"/>
                </a:solidFill>
                <a:latin typeface="Times New Roman" panose="02020603050405020304" pitchFamily="18" charset="0"/>
                <a:cs typeface="Times New Roman" panose="02020603050405020304" pitchFamily="18" charset="0"/>
              </a:rPr>
              <a:t>Table S4 primers used in this study.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4" name="矩形 3"/>
          <p:cNvSpPr/>
          <p:nvPr/>
        </p:nvSpPr>
        <p:spPr>
          <a:xfrm>
            <a:off x="260559" y="2555776"/>
            <a:ext cx="2965450" cy="245110"/>
          </a:xfrm>
          <a:prstGeom prst="rect">
            <a:avLst/>
          </a:prstGeom>
        </p:spPr>
        <p:txBody>
          <a:bodyPr wrap="none">
            <a:spAutoFit/>
          </a:bodyPr>
          <a:lstStyle/>
          <a:p>
            <a:r>
              <a:rPr lang="en-US" altLang="zh-CN" sz="1000" b="1" dirty="0">
                <a:solidFill>
                  <a:schemeClr val="tx1"/>
                </a:solidFill>
                <a:latin typeface="Times New Roman" panose="02020603050405020304" pitchFamily="18" charset="0"/>
                <a:cs typeface="Times New Roman" panose="02020603050405020304" pitchFamily="18" charset="0"/>
              </a:rPr>
              <a:t>Table S5</a:t>
            </a:r>
            <a:r>
              <a:rPr lang="zh-CN" altLang="en-US" sz="1000" b="1" dirty="0">
                <a:solidFill>
                  <a:schemeClr val="tx1"/>
                </a:solidFill>
                <a:latin typeface="Times New Roman" panose="02020603050405020304" pitchFamily="18" charset="0"/>
                <a:cs typeface="Times New Roman" panose="02020603050405020304" pitchFamily="18" charset="0"/>
              </a:rPr>
              <a:t>  </a:t>
            </a:r>
            <a:r>
              <a:rPr lang="en-US" altLang="zh-CN" sz="1000" b="1" dirty="0">
                <a:solidFill>
                  <a:schemeClr val="tx1"/>
                </a:solidFill>
                <a:latin typeface="Times New Roman" panose="02020603050405020304" pitchFamily="18" charset="0"/>
                <a:cs typeface="Times New Roman" panose="02020603050405020304" pitchFamily="18" charset="0"/>
              </a:rPr>
              <a:t>Differently expressed  </a:t>
            </a:r>
            <a:r>
              <a:rPr lang="en-US" altLang="zh-CN" sz="1000" b="1" dirty="0" err="1">
                <a:solidFill>
                  <a:schemeClr val="tx1"/>
                </a:solidFill>
                <a:latin typeface="Times New Roman" panose="02020603050405020304" pitchFamily="18" charset="0"/>
                <a:cs typeface="Times New Roman" panose="02020603050405020304" pitchFamily="18" charset="0"/>
              </a:rPr>
              <a:t>unigenes</a:t>
            </a:r>
            <a:r>
              <a:rPr lang="zh-CN" altLang="en-US" sz="1000" b="1" dirty="0">
                <a:solidFill>
                  <a:schemeClr val="tx1"/>
                </a:solidFill>
                <a:latin typeface="Times New Roman" panose="02020603050405020304" pitchFamily="18" charset="0"/>
                <a:cs typeface="Times New Roman" panose="02020603050405020304" pitchFamily="18" charset="0"/>
              </a:rPr>
              <a:t> </a:t>
            </a:r>
            <a:r>
              <a:rPr lang="en-US" altLang="zh-CN" sz="1000" b="1" dirty="0">
                <a:solidFill>
                  <a:schemeClr val="tx1"/>
                </a:solidFill>
                <a:latin typeface="Times New Roman" panose="02020603050405020304" pitchFamily="18" charset="0"/>
                <a:cs typeface="Times New Roman" panose="02020603050405020304" pitchFamily="18" charset="0"/>
              </a:rPr>
              <a:t>in KEGG</a:t>
            </a:r>
          </a:p>
        </p:txBody>
      </p:sp>
      <p:graphicFrame>
        <p:nvGraphicFramePr>
          <p:cNvPr id="5" name="表格 4"/>
          <p:cNvGraphicFramePr>
            <a:graphicFrameLocks noGrp="1"/>
          </p:cNvGraphicFramePr>
          <p:nvPr/>
        </p:nvGraphicFramePr>
        <p:xfrm>
          <a:off x="305273" y="2843808"/>
          <a:ext cx="6436095" cy="1958368"/>
        </p:xfrm>
        <a:graphic>
          <a:graphicData uri="http://schemas.openxmlformats.org/drawingml/2006/table">
            <a:tbl>
              <a:tblPr/>
              <a:tblGrid>
                <a:gridCol w="1296144">
                  <a:extLst>
                    <a:ext uri="{9D8B030D-6E8A-4147-A177-3AD203B41FA5}">
                      <a16:colId xmlns:a16="http://schemas.microsoft.com/office/drawing/2014/main" val="20000"/>
                    </a:ext>
                  </a:extLst>
                </a:gridCol>
                <a:gridCol w="432048">
                  <a:extLst>
                    <a:ext uri="{9D8B030D-6E8A-4147-A177-3AD203B41FA5}">
                      <a16:colId xmlns:a16="http://schemas.microsoft.com/office/drawing/2014/main" val="20001"/>
                    </a:ext>
                  </a:extLst>
                </a:gridCol>
                <a:gridCol w="442772">
                  <a:extLst>
                    <a:ext uri="{9D8B030D-6E8A-4147-A177-3AD203B41FA5}">
                      <a16:colId xmlns:a16="http://schemas.microsoft.com/office/drawing/2014/main" val="20002"/>
                    </a:ext>
                  </a:extLst>
                </a:gridCol>
                <a:gridCol w="637348">
                  <a:extLst>
                    <a:ext uri="{9D8B030D-6E8A-4147-A177-3AD203B41FA5}">
                      <a16:colId xmlns:a16="http://schemas.microsoft.com/office/drawing/2014/main" val="20003"/>
                    </a:ext>
                  </a:extLst>
                </a:gridCol>
                <a:gridCol w="792088">
                  <a:extLst>
                    <a:ext uri="{9D8B030D-6E8A-4147-A177-3AD203B41FA5}">
                      <a16:colId xmlns:a16="http://schemas.microsoft.com/office/drawing/2014/main" val="20004"/>
                    </a:ext>
                  </a:extLst>
                </a:gridCol>
                <a:gridCol w="2835695">
                  <a:extLst>
                    <a:ext uri="{9D8B030D-6E8A-4147-A177-3AD203B41FA5}">
                      <a16:colId xmlns:a16="http://schemas.microsoft.com/office/drawing/2014/main" val="20005"/>
                    </a:ext>
                  </a:extLst>
                </a:gridCol>
              </a:tblGrid>
              <a:tr h="418949">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Term</a:t>
                      </a: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ID</a:t>
                      </a: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Input number</a:t>
                      </a: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Background number</a:t>
                      </a: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P-Value</a:t>
                      </a: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Hyperlink</a:t>
                      </a:r>
                    </a:p>
                  </a:txBody>
                  <a:tcPr marL="7620" marR="7620" marT="7620" marB="0" anchor="b">
                    <a:lnL>
                      <a:noFill/>
                    </a:lnL>
                    <a:lnR>
                      <a:noFill/>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84070">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Retinol metabolism</a:t>
                      </a:r>
                    </a:p>
                  </a:txBody>
                  <a:tcPr marL="7620" marR="7620" marT="762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ko00830</a:t>
                      </a:r>
                    </a:p>
                  </a:txBody>
                  <a:tcPr marL="7620" marR="7620" marT="762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900" b="0" i="0" u="none" strike="noStrike" dirty="0">
                          <a:effectLst/>
                          <a:latin typeface="Times New Roman" panose="02020603050405020304" pitchFamily="18" charset="0"/>
                          <a:cs typeface="Times New Roman" panose="02020603050405020304" pitchFamily="18" charset="0"/>
                        </a:rPr>
                        <a:t>16</a:t>
                      </a:r>
                    </a:p>
                  </a:txBody>
                  <a:tcPr marL="7620" marR="7620" marT="762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900" b="0" i="0" u="none" strike="noStrike" dirty="0">
                          <a:effectLst/>
                          <a:latin typeface="Times New Roman" panose="02020603050405020304" pitchFamily="18" charset="0"/>
                          <a:cs typeface="Times New Roman" panose="02020603050405020304" pitchFamily="18" charset="0"/>
                        </a:rPr>
                        <a:t>356</a:t>
                      </a:r>
                    </a:p>
                  </a:txBody>
                  <a:tcPr marL="7620" marR="7620" marT="762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3.65E-9</a:t>
                      </a:r>
                    </a:p>
                  </a:txBody>
                  <a:tcPr marL="7620" marR="7620" marT="762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fontAlgn="b" latinLnBrk="0" hangingPunct="1"/>
                      <a:r>
                        <a:rPr lang="en-US" altLang="zh-CN" sz="900" dirty="0">
                          <a:hlinkClick r:id="rId2"/>
                        </a:rPr>
                        <a:t>KEGG PATHWAY: Retinol metabolism (genome.jp)</a:t>
                      </a:r>
                      <a:endParaRPr lang="en-US" sz="900" b="0"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7620" marR="7620" marT="7620"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94961">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Tyrosine metabolism</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ko00350</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900" b="0" i="0" u="none" strike="noStrike" dirty="0">
                          <a:effectLst/>
                          <a:latin typeface="Times New Roman" panose="02020603050405020304" pitchFamily="18" charset="0"/>
                          <a:cs typeface="Times New Roman" panose="02020603050405020304" pitchFamily="18" charset="0"/>
                        </a:rPr>
                        <a:t>6</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900" b="0" i="0" u="none" strike="noStrike" dirty="0">
                          <a:effectLst/>
                          <a:latin typeface="Times New Roman" panose="02020603050405020304" pitchFamily="18" charset="0"/>
                          <a:cs typeface="Times New Roman" panose="02020603050405020304" pitchFamily="18" charset="0"/>
                        </a:rPr>
                        <a:t>116</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altLang="zh-CN" sz="900" b="0" i="0" u="none" strike="noStrike" dirty="0">
                          <a:effectLst/>
                          <a:latin typeface="Times New Roman" panose="02020603050405020304" pitchFamily="18" charset="0"/>
                          <a:cs typeface="Times New Roman" panose="02020603050405020304" pitchFamily="18" charset="0"/>
                        </a:rPr>
                        <a:t>0.000189988</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algn="l" defTabSz="914400" rtl="0" eaLnBrk="1" fontAlgn="b" latinLnBrk="0" hangingPunct="1"/>
                      <a:r>
                        <a:rPr lang="en-US" altLang="zh-CN" sz="900" dirty="0">
                          <a:hlinkClick r:id="rId3"/>
                        </a:rPr>
                        <a:t>KEGG PATHWAY: Tyrosine metabolism (genome.jp)</a:t>
                      </a:r>
                      <a:endParaRPr lang="en-US" sz="900" b="0" i="0" u="none" strike="noStrike" kern="1200" dirty="0">
                        <a:solidFill>
                          <a:schemeClr val="tx1"/>
                        </a:solidFill>
                        <a:effectLst/>
                        <a:latin typeface="Times New Roman" panose="02020603050405020304" pitchFamily="18" charset="0"/>
                        <a:ea typeface="+mn-ea"/>
                        <a:cs typeface="Times New Roman" panose="02020603050405020304" pitchFamily="18" charset="0"/>
                      </a:endParaRP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05594">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Metabolism of</a:t>
                      </a:r>
                      <a:r>
                        <a:rPr lang="en-US" sz="900" b="0" i="0" u="none" strike="noStrike" baseline="0" dirty="0">
                          <a:effectLst/>
                          <a:latin typeface="Times New Roman" panose="02020603050405020304" pitchFamily="18" charset="0"/>
                          <a:cs typeface="Times New Roman" panose="02020603050405020304" pitchFamily="18" charset="0"/>
                        </a:rPr>
                        <a:t>  </a:t>
                      </a:r>
                      <a:r>
                        <a:rPr lang="en-US" sz="900" b="0" i="0" u="none" strike="noStrike" dirty="0" err="1">
                          <a:effectLst/>
                          <a:latin typeface="Times New Roman" panose="02020603050405020304" pitchFamily="18" charset="0"/>
                          <a:cs typeface="Times New Roman" panose="02020603050405020304" pitchFamily="18" charset="0"/>
                        </a:rPr>
                        <a:t>xenobiotics</a:t>
                      </a:r>
                      <a:r>
                        <a:rPr lang="en-US" sz="900" b="0" i="0" u="none" strike="noStrike" dirty="0">
                          <a:effectLst/>
                          <a:latin typeface="Times New Roman" panose="02020603050405020304" pitchFamily="18" charset="0"/>
                          <a:cs typeface="Times New Roman" panose="02020603050405020304" pitchFamily="18" charset="0"/>
                        </a:rPr>
                        <a:t> by cytochrome P450</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ko00980</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900" b="0" i="0" u="none" strike="noStrike" dirty="0">
                          <a:effectLst/>
                          <a:latin typeface="Times New Roman" panose="02020603050405020304" pitchFamily="18" charset="0"/>
                          <a:cs typeface="Times New Roman" panose="02020603050405020304" pitchFamily="18" charset="0"/>
                        </a:rPr>
                        <a:t>9</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900" b="0" i="0" u="none" strike="noStrike" dirty="0">
                          <a:effectLst/>
                          <a:latin typeface="Times New Roman" panose="02020603050405020304" pitchFamily="18" charset="0"/>
                          <a:cs typeface="Times New Roman" panose="02020603050405020304" pitchFamily="18" charset="0"/>
                        </a:rPr>
                        <a:t>305</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altLang="zh-CN" sz="900" b="0" i="0" u="none" strike="noStrike" dirty="0">
                          <a:effectLst/>
                          <a:latin typeface="Times New Roman" panose="02020603050405020304" pitchFamily="18" charset="0"/>
                          <a:cs typeface="Times New Roman" panose="02020603050405020304" pitchFamily="18" charset="0"/>
                        </a:rPr>
                        <a:t>0.000296447</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altLang="zh-CN" sz="900" dirty="0">
                          <a:hlinkClick r:id="rId4"/>
                        </a:rPr>
                        <a:t>KEGG PATHWAY: Metabolism of </a:t>
                      </a:r>
                      <a:r>
                        <a:rPr lang="en-US" altLang="zh-CN" sz="900" dirty="0" err="1">
                          <a:hlinkClick r:id="rId4"/>
                        </a:rPr>
                        <a:t>xenobiotics</a:t>
                      </a:r>
                      <a:r>
                        <a:rPr lang="en-US" altLang="zh-CN" sz="900" dirty="0">
                          <a:hlinkClick r:id="rId4"/>
                        </a:rPr>
                        <a:t> by cytochrome P450 (genome.jp)</a:t>
                      </a:r>
                      <a:endParaRPr lang="en-US" sz="900" b="0" i="0" u="none" strike="noStrike" dirty="0">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2854">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Steroid hormone biosynthesis</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ko00140</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900" b="0" i="0" u="none" strike="noStrike" dirty="0">
                          <a:effectLst/>
                          <a:latin typeface="Times New Roman" panose="02020603050405020304" pitchFamily="18" charset="0"/>
                          <a:cs typeface="Times New Roman" panose="02020603050405020304" pitchFamily="18" charset="0"/>
                        </a:rPr>
                        <a:t>9</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r>
                        <a:rPr lang="en-US" altLang="zh-CN" sz="900" b="0" i="0" u="none" strike="noStrike" dirty="0">
                          <a:effectLst/>
                          <a:latin typeface="Times New Roman" panose="02020603050405020304" pitchFamily="18" charset="0"/>
                          <a:cs typeface="Times New Roman" panose="02020603050405020304" pitchFamily="18" charset="0"/>
                        </a:rPr>
                        <a:t>336</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altLang="zh-CN" sz="900" b="0" i="0" u="none" strike="noStrike" dirty="0">
                          <a:effectLst/>
                          <a:latin typeface="Times New Roman" panose="02020603050405020304" pitchFamily="18" charset="0"/>
                          <a:cs typeface="Times New Roman" panose="02020603050405020304" pitchFamily="18" charset="0"/>
                        </a:rPr>
                        <a:t>0.000588814</a:t>
                      </a: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en-US" altLang="zh-CN" sz="900" dirty="0">
                          <a:hlinkClick r:id="rId5"/>
                        </a:rPr>
                        <a:t>KEGG PATHWAY: Steroid hormone biosynthesis (genome.jp)</a:t>
                      </a:r>
                      <a:endParaRPr lang="en-US" sz="900" b="0" i="0" u="none" strike="noStrike" dirty="0">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272854">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Other glycan degradation</a:t>
                      </a:r>
                    </a:p>
                  </a:txBody>
                  <a:tcPr marL="7620" marR="7620" marT="7620" marB="0" anchor="b">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900" b="0" i="0" u="none" strike="noStrike" dirty="0">
                          <a:effectLst/>
                          <a:latin typeface="Times New Roman" panose="02020603050405020304" pitchFamily="18" charset="0"/>
                          <a:cs typeface="Times New Roman" panose="02020603050405020304" pitchFamily="18" charset="0"/>
                        </a:rPr>
                        <a:t>ko00511</a:t>
                      </a:r>
                    </a:p>
                  </a:txBody>
                  <a:tcPr marL="7620" marR="7620" marT="7620" marB="0" anchor="b">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altLang="zh-CN" sz="900" b="0" i="0" u="none" strike="noStrike" dirty="0">
                          <a:effectLst/>
                          <a:latin typeface="Times New Roman" panose="02020603050405020304" pitchFamily="18" charset="0"/>
                          <a:cs typeface="Times New Roman" panose="02020603050405020304" pitchFamily="18" charset="0"/>
                        </a:rPr>
                        <a:t>4</a:t>
                      </a:r>
                    </a:p>
                  </a:txBody>
                  <a:tcPr marL="7620" marR="7620" marT="7620" marB="0" anchor="b">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en-US" altLang="zh-CN" sz="900" b="0" i="0" u="none" strike="noStrike" dirty="0">
                          <a:effectLst/>
                          <a:latin typeface="Times New Roman" panose="02020603050405020304" pitchFamily="18" charset="0"/>
                          <a:cs typeface="Times New Roman" panose="02020603050405020304" pitchFamily="18" charset="0"/>
                        </a:rPr>
                        <a:t>65</a:t>
                      </a:r>
                    </a:p>
                  </a:txBody>
                  <a:tcPr marL="7620" marR="7620" marT="7620" marB="0" anchor="b">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altLang="zh-CN" sz="900" b="0" i="0" u="none" strike="noStrike" dirty="0">
                          <a:effectLst/>
                          <a:latin typeface="Times New Roman" panose="02020603050405020304" pitchFamily="18" charset="0"/>
                          <a:cs typeface="Times New Roman" panose="02020603050405020304" pitchFamily="18" charset="0"/>
                        </a:rPr>
                        <a:t>0.001289471</a:t>
                      </a:r>
                    </a:p>
                  </a:txBody>
                  <a:tcPr marL="7620" marR="7620" marT="7620" marB="0" anchor="b">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altLang="zh-CN" sz="900" dirty="0">
                          <a:hlinkClick r:id="rId6"/>
                        </a:rPr>
                        <a:t>KEGG PATHWAY: Other glycan degradation (genome.jp)</a:t>
                      </a:r>
                      <a:endParaRPr lang="en-US" sz="900" b="0" i="0" u="none" strike="noStrike" dirty="0">
                        <a:effectLst/>
                        <a:latin typeface="Times New Roman" panose="02020603050405020304" pitchFamily="18" charset="0"/>
                        <a:cs typeface="Times New Roman" panose="02020603050405020304" pitchFamily="18" charset="0"/>
                      </a:endParaRPr>
                    </a:p>
                  </a:txBody>
                  <a:tcPr marL="7620" marR="7620" marT="7620" marB="0" anchor="b">
                    <a:lnL>
                      <a:noFill/>
                    </a:lnL>
                    <a:lnR>
                      <a:noFill/>
                    </a:lnR>
                    <a:lnT w="12700" cap="flat" cmpd="sng" algn="ctr">
                      <a:no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TAzYTNkMTk2ODdlY2ZlOGFkZjM0MDBhODhiNDViNDEifQ=="/>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f9c5b885-4225-41a6-8c72-6feb2b8adb45}"/>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f415adfd-d9e8-4fb5-b7c3-3ff7ba6aeb90}"/>
  <p:tag name="TABLE_ENDDRAG_ORIGIN_RECT" val="197*143"/>
  <p:tag name="TABLE_ENDDRAG_RECT" val="111*116*197*143"/>
</p:tagLst>
</file>

<file path=ppt/tags/tag4.xml><?xml version="1.0" encoding="utf-8"?>
<p:tagLst xmlns:a="http://schemas.openxmlformats.org/drawingml/2006/main" xmlns:r="http://schemas.openxmlformats.org/officeDocument/2006/relationships" xmlns:p="http://schemas.openxmlformats.org/presentationml/2006/main">
  <p:tag name="KSO_WM_UNIT_TABLE_BEAUTIFY" val="smartTable{e094c69e-13e2-44f8-b284-006d9925ef01}"/>
</p:tagLst>
</file>

<file path=ppt/tags/tag5.xml><?xml version="1.0" encoding="utf-8"?>
<p:tagLst xmlns:a="http://schemas.openxmlformats.org/drawingml/2006/main" xmlns:r="http://schemas.openxmlformats.org/officeDocument/2006/relationships" xmlns:p="http://schemas.openxmlformats.org/presentationml/2006/main">
  <p:tag name="KSO_WM_UNIT_TABLE_BEAUTIFY" val="smartTable{01486ee1-14ee-48de-865e-ad18c5d7ecdc}"/>
</p:tagLst>
</file>

<file path=ppt/theme/theme1.xml><?xml version="1.0" encoding="utf-8"?>
<a:theme xmlns:a="http://schemas.openxmlformats.org/drawingml/2006/main" name="Office 主题">
  <a:themeElements>
    <a:clrScheme name="Office">
      <a:dk1>
        <a:sysClr val="windowText" lastClr="000000"/>
      </a:dk1>
      <a:lt1>
        <a:sysClr val="window" lastClr="CAEACE"/>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1639</TotalTime>
  <Words>747</Words>
  <Application>Microsoft Office PowerPoint</Application>
  <PresentationFormat>全屏显示(4:3)</PresentationFormat>
  <Paragraphs>229</Paragraphs>
  <Slides>9</Slides>
  <Notes>0</Notes>
  <HiddenSlides>0</HiddenSlides>
  <MMClips>0</MMClips>
  <ScaleCrop>false</ScaleCrop>
  <HeadingPairs>
    <vt:vector size="8" baseType="variant">
      <vt:variant>
        <vt:lpstr>已用的字体</vt:lpstr>
      </vt:variant>
      <vt:variant>
        <vt:i4>3</vt:i4>
      </vt:variant>
      <vt:variant>
        <vt:lpstr>主题</vt:lpstr>
      </vt:variant>
      <vt:variant>
        <vt:i4>1</vt:i4>
      </vt:variant>
      <vt:variant>
        <vt:lpstr>嵌入 OLE 服务器</vt:lpstr>
      </vt:variant>
      <vt:variant>
        <vt:i4>1</vt:i4>
      </vt:variant>
      <vt:variant>
        <vt:lpstr>幻灯片标题</vt:lpstr>
      </vt:variant>
      <vt:variant>
        <vt:i4>9</vt:i4>
      </vt:variant>
    </vt:vector>
  </HeadingPairs>
  <TitlesOfParts>
    <vt:vector size="14" baseType="lpstr">
      <vt:lpstr>Arial</vt:lpstr>
      <vt:lpstr>Calibri</vt:lpstr>
      <vt:lpstr>Times New Roman</vt:lpstr>
      <vt:lpstr>Office 主题</vt:lpstr>
      <vt:lpstr>SPW 10.0 Graph</vt:lpstr>
      <vt:lpstr>PowerPoint 演示文稿</vt:lpstr>
      <vt:lpstr>PowerPoint 演示文稿</vt:lpstr>
      <vt:lpstr>PowerPoint 演示文稿</vt:lpstr>
      <vt:lpstr>PowerPoint 演示文稿</vt:lpstr>
      <vt:lpstr> </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25328</dc:creator>
  <cp:lastModifiedBy>王 芳</cp:lastModifiedBy>
  <cp:revision>31</cp:revision>
  <dcterms:created xsi:type="dcterms:W3CDTF">2021-11-17T10:09:00Z</dcterms:created>
  <dcterms:modified xsi:type="dcterms:W3CDTF">2022-08-18T02:39:58Z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6A1A9DC84BEF4B2F8A8F785093BEDA78</vt:lpwstr>
  </property>
  <property fmtid="{D5CDD505-2E9C-101B-9397-08002B2CF9AE}" pid="3" name="KSOProductBuildVer">
    <vt:lpwstr>2052-11.1.0.11744</vt:lpwstr>
  </property>
</Properties>
</file>