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3" r:id="rId2"/>
    <p:sldId id="269" r:id="rId3"/>
    <p:sldId id="279" r:id="rId4"/>
    <p:sldId id="274" r:id="rId5"/>
    <p:sldId id="281" r:id="rId6"/>
    <p:sldId id="270" r:id="rId7"/>
    <p:sldId id="264" r:id="rId8"/>
    <p:sldId id="278" r:id="rId9"/>
    <p:sldId id="272" r:id="rId10"/>
    <p:sldId id="280" r:id="rId11"/>
    <p:sldId id="271" r:id="rId12"/>
    <p:sldId id="273" r:id="rId13"/>
    <p:sldId id="266" r:id="rId14"/>
  </p:sldIdLst>
  <p:sldSz cx="10058400" cy="10972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pplement" id="{C861DD73-CF75-5440-B172-EC82B8223B4E}">
          <p14:sldIdLst>
            <p14:sldId id="263"/>
            <p14:sldId id="269"/>
            <p14:sldId id="279"/>
            <p14:sldId id="274"/>
            <p14:sldId id="281"/>
            <p14:sldId id="270"/>
            <p14:sldId id="264"/>
            <p14:sldId id="278"/>
            <p14:sldId id="272"/>
            <p14:sldId id="280"/>
            <p14:sldId id="271"/>
            <p14:sldId id="273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79593" autoAdjust="0"/>
  </p:normalViewPr>
  <p:slideViewPr>
    <p:cSldViewPr snapToGrid="0">
      <p:cViewPr>
        <p:scale>
          <a:sx n="66" d="100"/>
          <a:sy n="66" d="100"/>
        </p:scale>
        <p:origin x="24" y="-1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B99B8-95C9-484D-8CBC-96D780F89393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14538" y="1143000"/>
            <a:ext cx="28289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02835-4E30-4128-83F7-6402AFD75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788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14538" y="1143000"/>
            <a:ext cx="28289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S1: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Mapping statistics of small RNA-seq data produced from genetically modified mouse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enteroids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WT controls.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B2AFAB-829C-8349-A492-97ADDD3969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056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14538" y="1143000"/>
            <a:ext cx="28289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S2: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Mapping statistics of RNA-seq data produced from genetically modified mouse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enteroids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WT controls.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B2AFAB-829C-8349-A492-97ADDD3969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85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14538" y="1143000"/>
            <a:ext cx="28289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Table S3: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Differentially expressed miRNAs when comparing TCGA tumors with specific genotypes to non-tumor (NT) controls (&gt;500 RPMMM in either condition, p-value&lt;0.05,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hochberg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p-adj&lt;0.2, and fold change &gt;1.5x) and  mutant mouse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enteroids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with WT control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baseMean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&gt;500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DESeq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normalized counts, p-value&lt;0.05, DESeq2 p-adj&lt;0.2, and fold change &gt;1.5x). MiRNAs in red are upregulated. MiRNAs in blue are downregulated.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B2AFAB-829C-8349-A492-97ADDD3969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89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14538" y="1143000"/>
            <a:ext cx="28289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Table S4: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Mapping statistics of RNA-seq data produced from HCT116 cells transfected with scramble control or miR-24 inhibitor.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B2AFAB-829C-8349-A492-97ADDD3969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97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Table S5: </a:t>
            </a:r>
            <a:r>
              <a:rPr lang="en-US" dirty="0"/>
              <a:t>70 predicted miR-24-3p target genes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(expression &gt;500 normalized counts in either condition, p-adj&lt;0.05, Fold change &gt; 0, predicted target by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TargetScan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en-US" dirty="0"/>
              <a:t>in response to miR-24-3p inhibition, relative to </a:t>
            </a:r>
            <a:r>
              <a:rPr lang="en-US" dirty="0" err="1"/>
              <a:t>scamble</a:t>
            </a:r>
            <a:r>
              <a:rPr lang="en-US" dirty="0"/>
              <a:t>, in HCT116 cells.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02835-4E30-4128-83F7-6402AFD75A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125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14538" y="1143000"/>
            <a:ext cx="28289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Table S6: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Mapping statistics of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ChRO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-seq data produced from HCT116 cells transfected with scramble control or miR-24 inhibitor.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B2AFAB-829C-8349-A492-97ADDD3969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455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14538" y="1143000"/>
            <a:ext cx="28289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Supplemental Figure 1: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Heatmaps show the magnitude of change in miRNA expression relative to WT by subtracting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rlog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normalized miRNA expression for each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enteroid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sample by the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rlog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average WT expression. Groups not shown in the main text shown here. Color intensity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rlog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normalized miRNA expression in each genetically modified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enteroid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sample subtracted from average WT. Color scale minimum saturates at -3 and maximum saturates at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B2AFAB-829C-8349-A492-97ADDD3969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91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14538" y="1143000"/>
            <a:ext cx="28289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Supplemental Figure 2: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Brightfield images of mouse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enteroids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treated with 0, 0.5, or 1 ng/mL recombinant human TGF-B1.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Col1a1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Fn1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CTs from RT-qPCR. In cases for which gene expression was not detected at 40 cycles, CT was set to 40 for analysis. Significance determined by two-sided Wilcoxon test. *p&lt;0.05, **p&lt;0.01, ***p&lt;0.001.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B2AFAB-829C-8349-A492-97ADDD3969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78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14538" y="1143000"/>
            <a:ext cx="28289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Supplemental Figure 3: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PCA plot generated using gene expression profiles generated from mutant mouse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enteroids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wild-type controls.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Volcano plots highlighting differentially expressed genes in mutant mouse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enteroids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relative to WT control. Genes filtered for expression above 500 normalized counts in either condition. Horizontal dashed line represents p-adj cutoff of 0.05 (DESeq2). Vertical dashed lines represent 1.5x fold change.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B2AFAB-829C-8349-A492-97ADDD3969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81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14538" y="1143000"/>
            <a:ext cx="28289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Supplemental Figure 4: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Relative luminescent signal performed by the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CellTiter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-Glo assay after miR-24-3p inhibition in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Caco-2,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HT-29, and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SW48 colorectal cancer cell lines. Coloration represents the cell plating density in 96-well plates. Significance determined by two-tailed Welch t-test.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B2AFAB-829C-8349-A492-97ADDD3969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78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14538" y="1143000"/>
            <a:ext cx="28289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Supplemental Figure 5: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Relative number of DAPI+ HCT116 cells following mock, scramble or miR-24 inhibitor treatment from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TUNEL experiments in Figure 5. Significance determined by two-sided Wilcoxon test. Color of data points represents experimental replicate. *p&lt;0.05, **p&lt;0.01, ***p&lt;0.001.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B2AFAB-829C-8349-A492-97ADDD3969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97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14538" y="1143000"/>
            <a:ext cx="28289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Supplemental Figure 6: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Representative image of WT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enteroid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wells treated with scramble or miR-24 inhibitor and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representative image of a single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enteroid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treated with scramble or miR-24 inhibitor from a second experimental replicate.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B2AFAB-829C-8349-A492-97ADDD3969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81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14538" y="1143000"/>
            <a:ext cx="28289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Supplemental Figure 7: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Cell count and (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CellTiter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-glo assays following transfection of HCT116 cells with miR-24 inhibitor or scramble along with 0, 0.5, 2, 5, or 10 µM ferrostatin-1. Significance determined by two-sided Wilcoxon test. </a:t>
            </a:r>
            <a:r>
              <a:rPr lang="en-US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*p&lt;0.05, **p&lt;0.01, ***p&lt;0.001.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B2AFAB-829C-8349-A492-97ADDD3969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70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795781"/>
            <a:ext cx="8549640" cy="382016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5763261"/>
            <a:ext cx="7543800" cy="2649219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40CC-C9BD-4F0E-8C6E-0D95FE9B46E3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A4BA3-B659-4C92-8192-8F6444EE8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99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40CC-C9BD-4F0E-8C6E-0D95FE9B46E3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A4BA3-B659-4C92-8192-8F6444EE8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0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2735583"/>
            <a:ext cx="8675370" cy="4564379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7343143"/>
            <a:ext cx="8675370" cy="2400299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40CC-C9BD-4F0E-8C6E-0D95FE9B46E3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A4BA3-B659-4C92-8192-8F6444EE8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93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921000"/>
            <a:ext cx="4274820" cy="69621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921000"/>
            <a:ext cx="4274820" cy="69621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40CC-C9BD-4F0E-8C6E-0D95FE9B46E3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A4BA3-B659-4C92-8192-8F6444EE8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55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84202"/>
            <a:ext cx="8675370" cy="21209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2689861"/>
            <a:ext cx="4255174" cy="1318259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4008120"/>
            <a:ext cx="4255174" cy="58953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2689861"/>
            <a:ext cx="4276130" cy="1318259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4008120"/>
            <a:ext cx="4276130" cy="58953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40CC-C9BD-4F0E-8C6E-0D95FE9B46E3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A4BA3-B659-4C92-8192-8F6444EE8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33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40CC-C9BD-4F0E-8C6E-0D95FE9B46E3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A4BA3-B659-4C92-8192-8F6444EE8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877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40CC-C9BD-4F0E-8C6E-0D95FE9B46E3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A4BA3-B659-4C92-8192-8F6444EE8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58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731520"/>
            <a:ext cx="3244096" cy="25603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579882"/>
            <a:ext cx="5092065" cy="7797800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3291840"/>
            <a:ext cx="3244096" cy="6098541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40CC-C9BD-4F0E-8C6E-0D95FE9B46E3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A4BA3-B659-4C92-8192-8F6444EE8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3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731520"/>
            <a:ext cx="3244096" cy="25603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579882"/>
            <a:ext cx="5092065" cy="7797800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3291840"/>
            <a:ext cx="3244096" cy="6098541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40CC-C9BD-4F0E-8C6E-0D95FE9B46E3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A4BA3-B659-4C92-8192-8F6444EE8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529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40CC-C9BD-4F0E-8C6E-0D95FE9B46E3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A4BA3-B659-4C92-8192-8F6444EE8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00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584200"/>
            <a:ext cx="2168843" cy="92989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584200"/>
            <a:ext cx="6380798" cy="92989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40CC-C9BD-4F0E-8C6E-0D95FE9B46E3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A4BA3-B659-4C92-8192-8F6444EE8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90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584202"/>
            <a:ext cx="867537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921000"/>
            <a:ext cx="867537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10170162"/>
            <a:ext cx="226314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F40CC-C9BD-4F0E-8C6E-0D95FE9B46E3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10170162"/>
            <a:ext cx="339471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10170162"/>
            <a:ext cx="226314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A4BA3-B659-4C92-8192-8F6444EE8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1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tif"/><Relationship Id="rId13" Type="http://schemas.openxmlformats.org/officeDocument/2006/relationships/image" Target="../media/image18.tif"/><Relationship Id="rId3" Type="http://schemas.openxmlformats.org/officeDocument/2006/relationships/image" Target="../media/image8.png"/><Relationship Id="rId7" Type="http://schemas.openxmlformats.org/officeDocument/2006/relationships/image" Target="../media/image12.tif"/><Relationship Id="rId12" Type="http://schemas.openxmlformats.org/officeDocument/2006/relationships/image" Target="../media/image17.tif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if"/><Relationship Id="rId11" Type="http://schemas.openxmlformats.org/officeDocument/2006/relationships/image" Target="../media/image16.tif"/><Relationship Id="rId5" Type="http://schemas.openxmlformats.org/officeDocument/2006/relationships/image" Target="../media/image10.tif"/><Relationship Id="rId15" Type="http://schemas.openxmlformats.org/officeDocument/2006/relationships/image" Target="../media/image20.tif"/><Relationship Id="rId10" Type="http://schemas.openxmlformats.org/officeDocument/2006/relationships/image" Target="../media/image15.tif"/><Relationship Id="rId4" Type="http://schemas.openxmlformats.org/officeDocument/2006/relationships/image" Target="../media/image9.png"/><Relationship Id="rId9" Type="http://schemas.openxmlformats.org/officeDocument/2006/relationships/image" Target="../media/image14.tif"/><Relationship Id="rId14" Type="http://schemas.openxmlformats.org/officeDocument/2006/relationships/image" Target="../media/image19.t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if"/><Relationship Id="rId3" Type="http://schemas.openxmlformats.org/officeDocument/2006/relationships/image" Target="../media/image33.png"/><Relationship Id="rId7" Type="http://schemas.openxmlformats.org/officeDocument/2006/relationships/image" Target="../media/image35.t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C2205E6-26C7-29EB-898C-5C03E8215030}"/>
              </a:ext>
            </a:extLst>
          </p:cNvPr>
          <p:cNvGraphicFramePr>
            <a:graphicFrameLocks noGrp="1"/>
          </p:cNvGraphicFramePr>
          <p:nvPr/>
        </p:nvGraphicFramePr>
        <p:xfrm>
          <a:off x="64327" y="76898"/>
          <a:ext cx="9938196" cy="4444284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1052851">
                  <a:extLst>
                    <a:ext uri="{9D8B030D-6E8A-4147-A177-3AD203B41FA5}">
                      <a16:colId xmlns:a16="http://schemas.microsoft.com/office/drawing/2014/main" val="1409229474"/>
                    </a:ext>
                  </a:extLst>
                </a:gridCol>
                <a:gridCol w="405336">
                  <a:extLst>
                    <a:ext uri="{9D8B030D-6E8A-4147-A177-3AD203B41FA5}">
                      <a16:colId xmlns:a16="http://schemas.microsoft.com/office/drawing/2014/main" val="694641820"/>
                    </a:ext>
                  </a:extLst>
                </a:gridCol>
                <a:gridCol w="229510">
                  <a:extLst>
                    <a:ext uri="{9D8B030D-6E8A-4147-A177-3AD203B41FA5}">
                      <a16:colId xmlns:a16="http://schemas.microsoft.com/office/drawing/2014/main" val="716844601"/>
                    </a:ext>
                  </a:extLst>
                </a:gridCol>
                <a:gridCol w="478784">
                  <a:extLst>
                    <a:ext uri="{9D8B030D-6E8A-4147-A177-3AD203B41FA5}">
                      <a16:colId xmlns:a16="http://schemas.microsoft.com/office/drawing/2014/main" val="4208421614"/>
                    </a:ext>
                  </a:extLst>
                </a:gridCol>
                <a:gridCol w="629550">
                  <a:extLst>
                    <a:ext uri="{9D8B030D-6E8A-4147-A177-3AD203B41FA5}">
                      <a16:colId xmlns:a16="http://schemas.microsoft.com/office/drawing/2014/main" val="2894397504"/>
                    </a:ext>
                  </a:extLst>
                </a:gridCol>
                <a:gridCol w="718462">
                  <a:extLst>
                    <a:ext uri="{9D8B030D-6E8A-4147-A177-3AD203B41FA5}">
                      <a16:colId xmlns:a16="http://schemas.microsoft.com/office/drawing/2014/main" val="3797850392"/>
                    </a:ext>
                  </a:extLst>
                </a:gridCol>
                <a:gridCol w="658542">
                  <a:extLst>
                    <a:ext uri="{9D8B030D-6E8A-4147-A177-3AD203B41FA5}">
                      <a16:colId xmlns:a16="http://schemas.microsoft.com/office/drawing/2014/main" val="1593708360"/>
                    </a:ext>
                  </a:extLst>
                </a:gridCol>
                <a:gridCol w="515510">
                  <a:extLst>
                    <a:ext uri="{9D8B030D-6E8A-4147-A177-3AD203B41FA5}">
                      <a16:colId xmlns:a16="http://schemas.microsoft.com/office/drawing/2014/main" val="2648977424"/>
                    </a:ext>
                  </a:extLst>
                </a:gridCol>
                <a:gridCol w="755187">
                  <a:extLst>
                    <a:ext uri="{9D8B030D-6E8A-4147-A177-3AD203B41FA5}">
                      <a16:colId xmlns:a16="http://schemas.microsoft.com/office/drawing/2014/main" val="460816720"/>
                    </a:ext>
                  </a:extLst>
                </a:gridCol>
                <a:gridCol w="674008">
                  <a:extLst>
                    <a:ext uri="{9D8B030D-6E8A-4147-A177-3AD203B41FA5}">
                      <a16:colId xmlns:a16="http://schemas.microsoft.com/office/drawing/2014/main" val="1298336853"/>
                    </a:ext>
                  </a:extLst>
                </a:gridCol>
                <a:gridCol w="664341">
                  <a:extLst>
                    <a:ext uri="{9D8B030D-6E8A-4147-A177-3AD203B41FA5}">
                      <a16:colId xmlns:a16="http://schemas.microsoft.com/office/drawing/2014/main" val="1822106636"/>
                    </a:ext>
                  </a:extLst>
                </a:gridCol>
                <a:gridCol w="596691">
                  <a:extLst>
                    <a:ext uri="{9D8B030D-6E8A-4147-A177-3AD203B41FA5}">
                      <a16:colId xmlns:a16="http://schemas.microsoft.com/office/drawing/2014/main" val="1186923343"/>
                    </a:ext>
                  </a:extLst>
                </a:gridCol>
                <a:gridCol w="604422">
                  <a:extLst>
                    <a:ext uri="{9D8B030D-6E8A-4147-A177-3AD203B41FA5}">
                      <a16:colId xmlns:a16="http://schemas.microsoft.com/office/drawing/2014/main" val="149192214"/>
                    </a:ext>
                  </a:extLst>
                </a:gridCol>
                <a:gridCol w="440126">
                  <a:extLst>
                    <a:ext uri="{9D8B030D-6E8A-4147-A177-3AD203B41FA5}">
                      <a16:colId xmlns:a16="http://schemas.microsoft.com/office/drawing/2014/main" val="185016244"/>
                    </a:ext>
                  </a:extLst>
                </a:gridCol>
                <a:gridCol w="776450">
                  <a:extLst>
                    <a:ext uri="{9D8B030D-6E8A-4147-A177-3AD203B41FA5}">
                      <a16:colId xmlns:a16="http://schemas.microsoft.com/office/drawing/2014/main" val="1920920911"/>
                    </a:ext>
                  </a:extLst>
                </a:gridCol>
                <a:gridCol w="738426">
                  <a:extLst>
                    <a:ext uri="{9D8B030D-6E8A-4147-A177-3AD203B41FA5}">
                      <a16:colId xmlns:a16="http://schemas.microsoft.com/office/drawing/2014/main" val="1828754949"/>
                    </a:ext>
                  </a:extLst>
                </a:gridCol>
              </a:tblGrid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Sample Name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Condition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RIN: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Total Reads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Trimmed Reads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% Trimmed Reads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Too Short Reads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%  Too Short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Exact Match Reads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% Exact Matches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Mismatch Reads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% Mismatched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Mapped Reads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% Mapped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 err="1">
                          <a:effectLst/>
                        </a:rPr>
                        <a:t>miR</a:t>
                      </a:r>
                      <a:r>
                        <a:rPr lang="en-US" sz="600" u="none" strike="noStrike" dirty="0">
                          <a:effectLst/>
                        </a:rPr>
                        <a:t> Mapped Reads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% miR Mapped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2281203113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F2_MIN_S65_R1_001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6.1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44923368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22068944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49.13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21481178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47.82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12464082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56.48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9604862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43.52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16215782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73.48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1946854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12.01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4290585321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u="none" strike="noStrike">
                          <a:effectLst/>
                        </a:rPr>
                        <a:t>M2_MIN_1_S64_R1_001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7.9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47308371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21924986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46.34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22148058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46.82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11860956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54.1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10064030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45.9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15165328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69.17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2304575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15.2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420459569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Apc_Min_S35_R1_001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7.2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71735551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47923315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66.81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17895251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24.95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29090172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60.7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18833143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39.3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36917847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77.04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1179439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3.19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871404715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MinF2_merged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6.9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95620530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62063755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64.91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24374134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25.49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26226361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42.26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35837394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57.74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39374992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63.44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1736433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774907550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Min_PlusKP_S58_R1_001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AKP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7.3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32143451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15200572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47.29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14188634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44.14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9957103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65.5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5243469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34.5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11844839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77.92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3348713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28.27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3891036026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F2S333_S59_R1_001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5.2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36205749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24495551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67.66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10334673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28.54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17826831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72.78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6668720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27.22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20721430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84.59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2602451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12.56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1361155214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S33_F1_S29_R1_001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8.1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45215165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28580129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63.21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7100221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15.7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21145834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73.99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7434295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26.01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22397730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78.37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5075581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22.66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722298712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S33_F2_S30_R1_001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38034820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21753615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57.19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11892611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31.27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11861590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54.53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9892025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45.47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14741669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67.77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1328772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1237645579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S33_M1_S31_R1_001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50361930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26489605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52.6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6849153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13.6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17047920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64.36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9441685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35.64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19044646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71.89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6851189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35.97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3510843057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S33_M2_S28_R1_001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45452754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28622165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62.97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8105128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17.83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21233309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74.18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7388856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25.82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22671210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79.21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3820033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16.85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994020473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S33KP_S66_R1_001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BKP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44352791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22134957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49.91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18687955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42.13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13971997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63.12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8162960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36.88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16999981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76.8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4471089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26.3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1568366609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KRP_1_S51_R1_001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8.3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38755678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22293744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57.52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11856405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30.59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14859721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66.65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7434023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33.35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16546308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74.22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4364093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26.38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2938365591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KRP_2_S67_R1_001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40542974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21831099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53.85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14188551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13457395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61.64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8373704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38.36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16248558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74.43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4123200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25.38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4135255288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N1_S53_R1_001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43046457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18926957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43.97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12584443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29.23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13541733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71.55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5385224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28.45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15857352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83.78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9096511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57.36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1115653853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N3_S55_R1_001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7.4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37317699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16851178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45.16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11730533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31.43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12876083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76.41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3975095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23.59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14683796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87.14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8880541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60.48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3423854969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N4_1_S56_R1_001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35125005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16498547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46.97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11807583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33.62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12545823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76.04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3952724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23.96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14467462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87.69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9122619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63.06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2565860038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N4_2_S63_R1_001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33954457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16912881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49.81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10495399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30.91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13594056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80.38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3318825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19.62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15259102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90.22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11045447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72.39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427408232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47_KRS19_S32_R1_001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39761968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23241658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58.45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9376930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23.58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12133896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52.21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11107762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47.79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14526170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62.5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4212670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208218147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u="none" strike="noStrike">
                          <a:effectLst/>
                        </a:rPr>
                        <a:t>72_KRS19_B_S33_R1_001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8.9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46892739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32446691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69.19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7077760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15.09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22125336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68.19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10321355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31.81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25014984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77.1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5698620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22.78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134525806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u="none" strike="noStrike">
                          <a:effectLst/>
                        </a:rPr>
                        <a:t>961_KRS19_B_S34_R1_001</a:t>
                      </a:r>
                      <a:endParaRPr lang="pt-B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46844697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30676612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65.49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8393236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17.92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20023113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65.27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10653499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34.73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23302566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75.96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4907643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21.06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3262373984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PR3_1_S60_R1_001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6.9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36254935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24660337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68.02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9439348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26.04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18500782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75.02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6159555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24.98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20370018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82.6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4045727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19.86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1302268530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PR3_2_S50_R1_001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43743363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33355876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76.25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8810426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20.14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24323398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72.92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9032478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27.08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28370319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85.05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4341517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15.3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3834306330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F2_S49_R1_001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WT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33533470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24155037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72.03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7881358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23.5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17605855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72.89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6549182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27.11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20527102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84.98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3099381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15.1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4111426705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M2_MIN_S57_R1_001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WT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5.9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47104949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37447192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79.5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8112938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17.22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28484162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76.06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8963030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23.94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33292471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88.91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4157754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12.49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3556718845"/>
                  </a:ext>
                </a:extLst>
              </a:tr>
              <a:tr h="170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WT2B_merged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WT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85109562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65713023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77.21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10215109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42270940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64.33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23442083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35.67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50651056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77.08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5954851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11.76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47" marR="2147" marT="2147" marB="0" anchor="b"/>
                </a:tc>
                <a:extLst>
                  <a:ext uri="{0D108BD9-81ED-4DB2-BD59-A6C34878D82A}">
                    <a16:rowId xmlns:a16="http://schemas.microsoft.com/office/drawing/2014/main" val="3101216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125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4FBA8BA-B159-5CA1-C233-55315DF05AB0}"/>
              </a:ext>
            </a:extLst>
          </p:cNvPr>
          <p:cNvGraphicFramePr>
            <a:graphicFrameLocks noGrp="1"/>
          </p:cNvGraphicFramePr>
          <p:nvPr/>
        </p:nvGraphicFramePr>
        <p:xfrm>
          <a:off x="4" y="1081"/>
          <a:ext cx="10058404" cy="3478722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596115">
                  <a:extLst>
                    <a:ext uri="{9D8B030D-6E8A-4147-A177-3AD203B41FA5}">
                      <a16:colId xmlns:a16="http://schemas.microsoft.com/office/drawing/2014/main" val="699917602"/>
                    </a:ext>
                  </a:extLst>
                </a:gridCol>
                <a:gridCol w="419800">
                  <a:extLst>
                    <a:ext uri="{9D8B030D-6E8A-4147-A177-3AD203B41FA5}">
                      <a16:colId xmlns:a16="http://schemas.microsoft.com/office/drawing/2014/main" val="4184300307"/>
                    </a:ext>
                  </a:extLst>
                </a:gridCol>
                <a:gridCol w="419800">
                  <a:extLst>
                    <a:ext uri="{9D8B030D-6E8A-4147-A177-3AD203B41FA5}">
                      <a16:colId xmlns:a16="http://schemas.microsoft.com/office/drawing/2014/main" val="264582302"/>
                    </a:ext>
                  </a:extLst>
                </a:gridCol>
                <a:gridCol w="663283">
                  <a:extLst>
                    <a:ext uri="{9D8B030D-6E8A-4147-A177-3AD203B41FA5}">
                      <a16:colId xmlns:a16="http://schemas.microsoft.com/office/drawing/2014/main" val="2483008961"/>
                    </a:ext>
                  </a:extLst>
                </a:gridCol>
                <a:gridCol w="999125">
                  <a:extLst>
                    <a:ext uri="{9D8B030D-6E8A-4147-A177-3AD203B41FA5}">
                      <a16:colId xmlns:a16="http://schemas.microsoft.com/office/drawing/2014/main" val="1026157855"/>
                    </a:ext>
                  </a:extLst>
                </a:gridCol>
                <a:gridCol w="1477694">
                  <a:extLst>
                    <a:ext uri="{9D8B030D-6E8A-4147-A177-3AD203B41FA5}">
                      <a16:colId xmlns:a16="http://schemas.microsoft.com/office/drawing/2014/main" val="3101624618"/>
                    </a:ext>
                  </a:extLst>
                </a:gridCol>
                <a:gridCol w="1536467">
                  <a:extLst>
                    <a:ext uri="{9D8B030D-6E8A-4147-A177-3AD203B41FA5}">
                      <a16:colId xmlns:a16="http://schemas.microsoft.com/office/drawing/2014/main" val="3598666174"/>
                    </a:ext>
                  </a:extLst>
                </a:gridCol>
                <a:gridCol w="1385341">
                  <a:extLst>
                    <a:ext uri="{9D8B030D-6E8A-4147-A177-3AD203B41FA5}">
                      <a16:colId xmlns:a16="http://schemas.microsoft.com/office/drawing/2014/main" val="4124213297"/>
                    </a:ext>
                  </a:extLst>
                </a:gridCol>
                <a:gridCol w="730451">
                  <a:extLst>
                    <a:ext uri="{9D8B030D-6E8A-4147-A177-3AD203B41FA5}">
                      <a16:colId xmlns:a16="http://schemas.microsoft.com/office/drawing/2014/main" val="2178740675"/>
                    </a:ext>
                  </a:extLst>
                </a:gridCol>
                <a:gridCol w="948749">
                  <a:extLst>
                    <a:ext uri="{9D8B030D-6E8A-4147-A177-3AD203B41FA5}">
                      <a16:colId xmlns:a16="http://schemas.microsoft.com/office/drawing/2014/main" val="3379501606"/>
                    </a:ext>
                  </a:extLst>
                </a:gridCol>
                <a:gridCol w="881579">
                  <a:extLst>
                    <a:ext uri="{9D8B030D-6E8A-4147-A177-3AD203B41FA5}">
                      <a16:colId xmlns:a16="http://schemas.microsoft.com/office/drawing/2014/main" val="3041097396"/>
                    </a:ext>
                  </a:extLst>
                </a:gridCol>
              </a:tblGrid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Sample Name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Condition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RIN: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STAR Total reads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STAR % Uniquely mapped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STAR %  reads mapped to multiple loci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STAR %  reads mapped to too many loci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STAR %  reads unmapped: too short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Salmon % mapped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Salmon Processed reads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Salmon Mapped reads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3676190917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F2_MIN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6.1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63,668,245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28.56%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13.62%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0.37%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57.20%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37.49%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58,888,520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22,075,956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167295681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M2_Min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7.9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66,337,613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53.22%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8.68%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0.44%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37.49%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54.89%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56,022,916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30,753,239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1584627691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Apc_Min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7.2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123,416,310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57.36%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4.90%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0.10%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37.35%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48.30%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90,085,330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43,508,114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85621564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MinF2E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6.9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108,718,172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39.85%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4.79%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0.26%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54.98%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34.45%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91,820,244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31,635,914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678981563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MinKP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AKP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7.3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65,632,615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63.43%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13.96%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0.43%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21.89%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73.15%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55,266,561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40,424,893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1951256710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F2S333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5.2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64,848,459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57.66%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19.28%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0.43%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22.40%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74.71%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59,101,383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44,151,912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4181226635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JV2_S33F1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8.1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87,353,836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69.76%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5.32%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0.20%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23.89%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61.98%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57,244,257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35,478,693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340736586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JV3_S33F2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72,360,604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63.51%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5.27%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0.18%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30.42%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57.48%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53,139,819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30,545,368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3709946914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JV4_S33M1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75,519,903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70.09%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6.12%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0.18%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23.11%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64.68%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50,870,038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32,904,364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2772936283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JV1_S33M2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74,669,762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64.49%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5.30%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0.22%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28.98%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54.48%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49,550,121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26,995,458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182154551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S33KP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BKP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59,670,631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55.17%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11.70%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0.44%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32.49%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61.20%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50,961,120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31,190,748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1775405009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8.3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75,188,321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63.54%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13.26%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0.59%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22.27%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72.16%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62,632,893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45,195,429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1284558503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KRP_2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63,721,951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64.66%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12.18%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0.68%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22.26%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72.37%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53,414,713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38,656,871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1866637594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N1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77,430,429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82.47%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13.63%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0.79%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2.67%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95.23%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63,370,306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60,345,749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4281300697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N3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7.4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123,265,857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79.48%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12.25%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0.72%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7.22%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89.63%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98,372,895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88,171,732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3657297007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N4_1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111,201,999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79.62%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15.32%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0.76%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4.04%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93.86%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91,580,292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85,953,305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864351168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N4_2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KRPS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106,898,989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67.41%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12.67%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0.50%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19.23%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73.24%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79,548,826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58,264,540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2915829195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JV6_47KRS19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64,298,278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69.60%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6.60%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0.11%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23.41%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67.79%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47,508,936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32,207,918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170829296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JV7_72KRS19B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8.9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78,578,337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68.58%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4.84%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0.16%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25.98%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58.57%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50,410,053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29,525,801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1284054259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JV8_961KRSB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KRS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68,750,162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68.39%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4.95%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0.20%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25.93%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58.72%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44,404,030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26,073,856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4040497445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PR3_1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6.9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64,050,653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64.78%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13.53%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0.54%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20.88%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72.68%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50,852,009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36,957,087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86794442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PR3_2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116,465,081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57.05%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20.07%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0.55%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22.09%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72.98%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98,614,927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71,965,108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1005333747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F2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WT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62,602,180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54.97%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16.43%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0.59%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27.82%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66.64%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53,674,549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35,771,331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2958693003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M2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WT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5.9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38,081,211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56.69%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23.31%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0.51%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19.33%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77.43%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33,727,933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26,114,625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1905264531"/>
                  </a:ext>
                </a:extLst>
              </a:tr>
              <a:tr h="133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WT2B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WT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94,109,943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44.08%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8.49%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0.35%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46.93%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42.38%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77,469,304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32,832,197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3" marR="2173" marT="2173" marB="0" anchor="b"/>
                </a:tc>
                <a:extLst>
                  <a:ext uri="{0D108BD9-81ED-4DB2-BD59-A6C34878D82A}">
                    <a16:rowId xmlns:a16="http://schemas.microsoft.com/office/drawing/2014/main" val="3947242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9125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1F269070-A5F2-8CD3-01DC-1749F332B496}"/>
              </a:ext>
            </a:extLst>
          </p:cNvPr>
          <p:cNvGraphicFramePr>
            <a:graphicFrameLocks noGrp="1"/>
          </p:cNvGraphicFramePr>
          <p:nvPr/>
        </p:nvGraphicFramePr>
        <p:xfrm>
          <a:off x="0" y="23950"/>
          <a:ext cx="10050783" cy="1014337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216469">
                  <a:extLst>
                    <a:ext uri="{9D8B030D-6E8A-4147-A177-3AD203B41FA5}">
                      <a16:colId xmlns:a16="http://schemas.microsoft.com/office/drawing/2014/main" val="242916858"/>
                    </a:ext>
                  </a:extLst>
                </a:gridCol>
                <a:gridCol w="3010853">
                  <a:extLst>
                    <a:ext uri="{9D8B030D-6E8A-4147-A177-3AD203B41FA5}">
                      <a16:colId xmlns:a16="http://schemas.microsoft.com/office/drawing/2014/main" val="2569429161"/>
                    </a:ext>
                  </a:extLst>
                </a:gridCol>
                <a:gridCol w="4823461">
                  <a:extLst>
                    <a:ext uri="{9D8B030D-6E8A-4147-A177-3AD203B41FA5}">
                      <a16:colId xmlns:a16="http://schemas.microsoft.com/office/drawing/2014/main" val="1101301773"/>
                    </a:ext>
                  </a:extLst>
                </a:gridCol>
              </a:tblGrid>
              <a:tr h="298333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Comparison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TCGA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/>
                        <a:t>Mmu</a:t>
                      </a:r>
                      <a:r>
                        <a:rPr lang="en-US" sz="1300" dirty="0"/>
                        <a:t> </a:t>
                      </a:r>
                      <a:r>
                        <a:rPr lang="en-US" sz="1300" dirty="0" err="1"/>
                        <a:t>Enteroid</a:t>
                      </a:r>
                      <a:endParaRPr lang="en-US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8445548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r>
                        <a:rPr lang="en-US" sz="1000" dirty="0"/>
                        <a:t>TCGA: A (n=33) vs NT (n=8)</a:t>
                      </a:r>
                    </a:p>
                    <a:p>
                      <a:r>
                        <a:rPr lang="en-US" sz="1000" dirty="0" err="1"/>
                        <a:t>Mmu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Enteroid</a:t>
                      </a:r>
                      <a:r>
                        <a:rPr lang="en-US" sz="1000" dirty="0"/>
                        <a:t>: A (n=4) vs WT (n=3)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hsa-let-7a-1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 hsa-let-7a-2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 hsa-let-7a-3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 hsa-let-7b, hsa-let-7c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 hsa-let-7d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 hsa-let-7e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hsa-let-7f-1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 hsa-let-7f-2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 hsa-let-7g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hsa-let-7i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hsa-mir-101-1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hsa-mir-101-2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hsa-mir-106b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hsa-mir-10a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hsa-mir-10b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hsa-mir-125a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hsa-mir-125b-1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hsa-mir-125b-2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hsa-mir-126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hsa-mir-127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hsa-mir-1307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hsa-mir-139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hsa-mir-140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hsa-mir-141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hsa-mir-142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hsa-mir-143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hsa-mir-145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hsa-mir-148a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hsa-mir-150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hsa-mir-151a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hsa-mir-15b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hsa-mir-17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hsa-mir-181a-1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hsa-mir-181a-2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hsa-mir-182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hsa-mir-183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hsa-mir-191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hsa-mir-192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hsa-mir-193a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 err="1">
                          <a:solidFill>
                            <a:srgbClr val="FF0000"/>
                          </a:solidFill>
                        </a:rPr>
                        <a:t>hsa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-mir 194-1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hsa-mir-196b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hsa-mir-197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hsa-mir-199a-1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hsa-mir-199a-2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hsa-mir-199b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hsa-mir-200c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hsa-mir-203a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hsa-mir-20a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hsa-mir-215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hsa-mir-23a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hsa-mir-23b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u="sng" dirty="0">
                          <a:solidFill>
                            <a:srgbClr val="FF0000"/>
                          </a:solidFill>
                        </a:rPr>
                        <a:t>hsa-mir-24-1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u="sng" dirty="0">
                          <a:solidFill>
                            <a:srgbClr val="FF0000"/>
                          </a:solidFill>
                        </a:rPr>
                        <a:t>hsa-mir-24-2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hsa-mir-25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hsa-mir-26a-1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hsa-mir-26a-2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hsa-mir-26b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hsa-mir-27a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hsa-mir-28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hsa-mir-29b-1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hsa-mir-29b-2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hsa-mir-29c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hsa-mir-30d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hsa-mir-30e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hsa-mir-320a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hsa-mir-328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hsa-mir-338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hsa-mir-361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hsa-mir-374a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hsa-mir-375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hsa-mir-378a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hsa-mir-379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hsa-mir-423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hsa-mir-455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hsa-mir-486-1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hsa-mir-486-2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hsa-mir-500a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hsa-mir-574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hsa-mir-625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hsa-mir-92a-1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hsa-mir-92a-2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hsa-mir-92b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hsa-mir-99b</a:t>
                      </a:r>
                      <a:endParaRPr lang="en-US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mmu-let-7a-1-3p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mmu-let-7c-1-5p_+_1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mmu-let-7c-2-3p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mmu-let-7c-2-5p_+_1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mmu-let-7e-5p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mmu-mir-101b-3p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mmu-mir-103-1-3p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mmu-mir-103-2-3p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mmu-mir-106b-3p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mmu-mir-107-3p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mmu-mir-10a-5p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mmu-mir-10a-5p_+_1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mmu-mir-125a-5p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mmu-mir-140-3p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mmu-mir-140-3p_+_1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mmu-mir-140-5p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mmu-mir-146a-5p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mmu-mir-146b-5p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mmu-mir-148a-3p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mmu-mir-155-5p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mmu-mir-15a-5p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mmu-mir-181d-5p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mmu-mir-183-5p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mmu-mir-183-5p_+_1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mmu-mir-185-5p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mmu-mir-192-5p_+_1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mmu-mir-1981-5p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mmu-mir-19b-1-3p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mmu-mir-19b-2-3p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mmu-mir-200a-3p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mmu-mir-200a-3p_+_1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mmu-mir-200c-3p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mmu-mir-203-3p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mmu-mir-203-3p_+_1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mmu-mir-215-3p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mmu-mir-215-5p_+_1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mmu-mir-218-1-5p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mmu-mir-218-2-5p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mmu-mir-222-3p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u="sng" dirty="0">
                          <a:solidFill>
                            <a:srgbClr val="FF0000"/>
                          </a:solidFill>
                        </a:rPr>
                        <a:t>mmu-mir-24-1-3p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u="sng" dirty="0">
                          <a:solidFill>
                            <a:srgbClr val="FF0000"/>
                          </a:solidFill>
                        </a:rPr>
                        <a:t>mmu-mir-24-2-3p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mmu-mir-24-2-5p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mmu-mir-27a-3p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mmu-mir-27b-5p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mmu-mir-29a-3p_-_1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mmu-mir-301a-3p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mmu-mir-30e-5p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mmu-mir-30e-5p_+_1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mmu-mir-320-3p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mmu-mir-339-5p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mmu-mir-375-3p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mmu-mir-421-3p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mmu-mir-532-5p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mmu-mir-672-5p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mmu-mir-744-5p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mmu-mir-7b-5p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mmu-mir-802-3p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mmu-mir-802-5p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mmu-mir-872-5p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mmu-mir-92a-2-3p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mmu-mir-99b-3p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mmu-mir-99b-5p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8530169"/>
                  </a:ext>
                </a:extLst>
              </a:tr>
              <a:tr h="1310640">
                <a:tc>
                  <a:txBody>
                    <a:bodyPr/>
                    <a:lstStyle/>
                    <a:p>
                      <a:r>
                        <a:rPr lang="en-US" sz="1000" dirty="0"/>
                        <a:t>TCGA: B (n=3) vs NT (n=8)</a:t>
                      </a:r>
                    </a:p>
                    <a:p>
                      <a:r>
                        <a:rPr lang="en-US" sz="1000" dirty="0" err="1"/>
                        <a:t>Mmu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Enteroid</a:t>
                      </a:r>
                      <a:r>
                        <a:rPr lang="en-US" sz="1000" dirty="0"/>
                        <a:t>: B (n=5) vs WT (n=3)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hsa-let-7b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hsa-let-7c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hsa-let-7d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hsa-mir-101-1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hsa-mir-101-2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hsa-mir-10a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hsa-mir-125a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hsa-mir-125b-1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hsa-mir-125b-2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hsa-mir-139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hsa-mir-140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hsa-mir-141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hsa-mir-145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hsa-mir-150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hsa-mir-17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hsa-mir-181a-1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hsa-mir-181a-2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hsa-mir-191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hsa-mir-193a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hsa-mir-197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hsa-mir-203a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hsa-mir-30d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hsa-mir-374a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hsa-mir-423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hsa-mir-486-1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hsa-mir-486-2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hsa-mir-582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hsa-mir-92b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mmu-let-7e-5p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mmu-let-7g-5p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mmu-mir-103-1-3p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mmu-mir-103-2-3p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mmu-mir-106b-3p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mmu-mir-125a-5p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mmu-mir-140-3p_+_1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mmu-mir-146b-5p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mmu-mir-155-5p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mmu-mir-181d-5p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mmu-mir-183-5p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mmu-mir-183-5p_+_1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mmu-mir-185-5p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mmu-mir-192-5p_+_1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mmu-mir-1981-5p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mmu-mir-200a-3p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mmu-mir-200c-3p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mmu-mir-203-3p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mmu-mir-203-3p_+_1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mmu-mir-215-3p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mmu-mir-215-5p_+_1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mmu-mir-218-1-5p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mmu-mir-218-2-5p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mmu-mir-222-3p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mmu-mir-24-2-5p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mmu-mir-25-3p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mmu-mir-26a-1-5p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mmu-mir-26a-2-5p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mmu-mir-30a-3p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mmu-mir-30e-5p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mmu-mir-30e-5p_+_1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mmu-mir-320-3p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mmu-mir-340-5p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mmu-mir-345-3p_-_1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mmu-mir-374-5p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mmu-mir-421-3p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mmu-mir-425-5p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mmu-mir-672-5p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mmu-mir-7b-5p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mmu-mir-802-3p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mmu-mir-802-5p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mmu-mir-872-5p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mmu-mir-99b-3p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mmu-mir-99b-5p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0869442"/>
                  </a:ext>
                </a:extLst>
              </a:tr>
              <a:tr h="2042160">
                <a:tc>
                  <a:txBody>
                    <a:bodyPr/>
                    <a:lstStyle/>
                    <a:p>
                      <a:r>
                        <a:rPr lang="en-US" sz="1000" dirty="0"/>
                        <a:t>TCGA: KP (n=9) vs NT (n=8)</a:t>
                      </a:r>
                    </a:p>
                    <a:p>
                      <a:r>
                        <a:rPr lang="en-US" sz="1000" dirty="0" err="1"/>
                        <a:t>Mmu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Enteroid</a:t>
                      </a:r>
                      <a:r>
                        <a:rPr lang="en-US" sz="1000" dirty="0"/>
                        <a:t>: KRP (n=2) vs WT (n=3)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hsa-let-7a-1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hsa-let-7a-2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hsa-let-7a-3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hsa-let-7b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hsa-let-7c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hsa-let-7d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hsa-let-7f-1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hsa-let-7f-2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hsa-let-7i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hsa-mir-101-1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hsa-mir-101-2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hsa-mir-10a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hsa-mir-10b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hsa-mir-125a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hsa-mir-125b-1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hsa-mir-125b-2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hsa-mir-126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hsa-mir-127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hsa-mir-1307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hsa-mir-139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hsa-mir-140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hsa-mir-141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hsa-mir-142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hsa-mir-143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hsa-mir-145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hsa-mir-146b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hsa-mir-148a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hsa-mir-150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hsa-mir-151a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hsa-mir-15b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hsa-mir-17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hsa-mir-181a-1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hsa-mir-181a-2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hsa-mir-182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hsa-mir-183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hsa-mir-191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hsa-mir-192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hsa-mir-193a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hsa-mir-197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hsa-mir-199a-1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hsa-mir-199a-2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hsa-mir-199b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hsa-mir-200c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hsa-mir-203a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hsa-mir-215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hsa-mir-22</a:t>
                      </a:r>
                      <a:r>
                        <a:rPr lang="en-US" sz="800" dirty="0"/>
                        <a:t>, </a:t>
                      </a:r>
                      <a:r>
                        <a:rPr lang="en-US" sz="800" u="sng" dirty="0">
                          <a:solidFill>
                            <a:srgbClr val="FF0000"/>
                          </a:solidFill>
                        </a:rPr>
                        <a:t>hsa-mir-24-1</a:t>
                      </a:r>
                      <a:r>
                        <a:rPr lang="en-US" sz="800" dirty="0"/>
                        <a:t>, </a:t>
                      </a:r>
                      <a:r>
                        <a:rPr lang="en-US" sz="800" u="sng" dirty="0">
                          <a:solidFill>
                            <a:srgbClr val="FF0000"/>
                          </a:solidFill>
                        </a:rPr>
                        <a:t>hsa-mir-24-2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hsa-mir-26a-1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hsa-mir-26a-2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hsa-mir-26b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hsa-mir-27a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hsa-mir-28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hsa-mir-29c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hsa-mir-30d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hsa-mir-30e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hsa-mir-320a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hsa-mir-328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hsa-mir-361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hsa-mir-374a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hsa-mir-375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hsa-mir-378a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hsa-mir-379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hsa-mir-423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hsa-mir-486-1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hsa-mir-486-2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hsa-mir-500a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hsa-mir-574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hsa-mir-582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hsa-mir-625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hsa-mir-92a-1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hsa-mir-92a-2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hsa-mir-92b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hsa-mir-99b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mmu-let-7d-3p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mmu-mir-103-1-3p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mmu-mir-103-2-3p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mmu-mir-130a-3p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mmu-mir-146a-5p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mmu-mir-148a-3p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mmu-mir-155-5p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mmu-mir-181a-1-5p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mmu-mir-181a-2-5p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mmu-mir-1981-5p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mmu-mir-200c-3p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mmu-mir-21-5p_+_2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mmu-mir-24-2-5p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mmu-mir-26a-1-5p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mmu-mir-26a-2-5p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mmu-mir-26b-5p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mmu-mir-27a-3p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mmu-mir-28-3p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mmu-mir-3096b-5p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mmu-mir-3096b-5p_-_1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mmu-mir-30a-3p_+_1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mmu-mir-30d-5p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mmu-mir-30e-3p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mmu-mir-30e-5p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mmu-mir-320-3p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mmu-mir-339-5p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mmu-mir-340-5p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mmu-mir-34a-5p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mmu-mir-674-5p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mmu-mir-7a-1-5p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mmu-mir-7a-2-5p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mmu-mir-7b-5p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mmu-mir-99b-3p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mmu-mir-99b-5p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7166111"/>
                  </a:ext>
                </a:extLst>
              </a:tr>
              <a:tr h="1676400">
                <a:tc>
                  <a:txBody>
                    <a:bodyPr/>
                    <a:lstStyle/>
                    <a:p>
                      <a:r>
                        <a:rPr lang="en-US" sz="1000" dirty="0"/>
                        <a:t>TCGA: KS (n=2) vs NT (n=8)</a:t>
                      </a:r>
                    </a:p>
                    <a:p>
                      <a:r>
                        <a:rPr lang="en-US" sz="1000" dirty="0" err="1"/>
                        <a:t>Mmu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Enteroid</a:t>
                      </a:r>
                      <a:r>
                        <a:rPr lang="en-US" sz="1000" dirty="0"/>
                        <a:t>: KRS (n=3) vs WT (n=3)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hsa-mir-181a-1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hsa-let-7a-2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hsa-let-7a-1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hsa-let-7a-3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hsa-let-7f-1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hsa-let-7f-2</a:t>
                      </a:r>
                      <a:r>
                        <a:rPr lang="en-US" sz="800" dirty="0"/>
                        <a:t>, </a:t>
                      </a:r>
                      <a:r>
                        <a:rPr lang="en-US" sz="800" u="sng" dirty="0">
                          <a:solidFill>
                            <a:srgbClr val="FF0000"/>
                          </a:solidFill>
                        </a:rPr>
                        <a:t>hsa-mir-24-1</a:t>
                      </a:r>
                      <a:r>
                        <a:rPr lang="en-US" sz="800" dirty="0"/>
                        <a:t>, </a:t>
                      </a:r>
                      <a:r>
                        <a:rPr lang="en-US" sz="800" u="sng" dirty="0">
                          <a:solidFill>
                            <a:srgbClr val="FF0000"/>
                          </a:solidFill>
                        </a:rPr>
                        <a:t>hsa-mir-24-2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hsa-mir-223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hsa-mir-143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hsa-mir-30b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hsa-mir-379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mmu-let-7a-1-3p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mmu-let-7c-2-3p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mmu-let-7e-5p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mmu-mir-103-1-3p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mmu-mir-103-2-3p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mmu-mir-106b-3p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mmu-mir-107-3p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mmu-mir-125a-5p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mmu-mir-128-1-3p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mmu-mir-128-2-3p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mmu-mir-140-3p_+_1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mmu-mir-146b-5p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mmu-mir-148a-3p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mmu-mir-155-5p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mmu-mir-15b-5p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mmu-mir-16-1-5p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mmu-mir-16-2-5p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mmu-mir-17-5p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mmu-mir-181a-1-5p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mmu-mir-181a-2-5p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mmu-mir-181b-1-5p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mmu-mir-181b-2-5p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mmu-mir-183-5p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mmu-mir-183-5p_+_1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mmu-mir-190-5p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mmu-mir-192-5p_+_1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mmu-mir-1981-5p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mmu-mir-203-3p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mmu-mir-203-3p_+_1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mmu-mir-215-3p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mmu-mir-215-5p_+_1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mmu-mir-21-5p_+_2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mmu-mir-218-1-5p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mmu-mir-218-2-5p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mmu-mir-221-3p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mmu-mir-222-3p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mmu-mir-24-2-5p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mmu-mir-27a-3p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mmu-mir-29a-3p_-_1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mmu-mir-30a-3p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mmu-mir-30a-3p_+_1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mmu-mir-30a-5p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mmu-mir-30a-5p_+_1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mmu-mir-375-3p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mmu-mir-375-3p_-_1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mmu-mir-421-3p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mmu-mir-672-5p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mmu-mir-7b-5p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mmu-mir-802-3p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mmu-mir-802-5p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mmu-mir-872-5p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mmu-mir-92a-2-3p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mmu-mir-99b-3p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mmu-mir-99b-5p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1013045"/>
                  </a:ext>
                </a:extLst>
              </a:tr>
              <a:tr h="2529840">
                <a:tc>
                  <a:txBody>
                    <a:bodyPr/>
                    <a:lstStyle/>
                    <a:p>
                      <a:r>
                        <a:rPr lang="en-US" sz="1000" dirty="0"/>
                        <a:t>TCGA: KPS (n=2) vs NT (n=8)</a:t>
                      </a:r>
                    </a:p>
                    <a:p>
                      <a:r>
                        <a:rPr lang="en-US" sz="1000" dirty="0" err="1"/>
                        <a:t>Mmu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Enteroid</a:t>
                      </a:r>
                      <a:r>
                        <a:rPr lang="en-US" sz="1000" dirty="0"/>
                        <a:t>: KRPS (n=4) vs WT (n=3)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hsa-let-7c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hsa-let-7d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hsa-let-7f-1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hsa-let-7f-2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hsa-mir-106b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hsa-mir-10a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hsa-mir-143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hsa-mir-151a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hsa-mir-15b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hsa-mir-197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hsa-mir-200c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hsa-mir-30e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hsa-mir-328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hsa-mir-374a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hsa-mir-486-1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hsa-mir-486-2</a:t>
                      </a:r>
                      <a:r>
                        <a:rPr lang="en-US" sz="800" dirty="0"/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hsa-mir-99b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mmu-let-7c-1-5p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mmu-let-7c-2-5p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mmu-let-7d-3p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mmu-let-7e-5p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mmu-let-7g-5p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mmu-let-7i-5p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mmu-mir-101b-3p_-_1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mmu-mir-103-1-3p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mmu-mir-103-2-3p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mmu-mir-106b-5p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mmu-mir-10a-5p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mmu-mir-125a-5p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mmu-mir-140-3p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mmu-mir-140-3p_+_1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mmu-mir-146a-5p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mmu-mir-146b-5p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mmu-mir-148a-3p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mmu-mir-151-3p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mmu-mir-155-5p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mmu-mir-15a-5p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mmu-mir-183-5p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mmu-mir-183-5p_+_1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mmu-mir-1839-5p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mmu-mir-185-5p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mmu-mir-186-5p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mmu-mir-18a-5p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mmu-mir-190-5p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mmu-mir-192-5p_+_1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mmu-mir-194-2-5p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mmu-mir-1981-5p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mmu-mir-200a-3p_+_2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mmu-mir-200b-5p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mmu-mir-200c-3p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mmu-mir-203-3p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mmu-mir-203-3p_+_1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mmu-mir-205-5p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mmu-mir-215-3p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mmu-mir-215-5p_+_1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mmu-mir-21-5p_+_2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mmu-mir-21-5p_+_4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mmu-mir-218-1-5p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mmu-mir-218-2-5p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mmu-mir-221-3p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mmu-mir-222-3p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mmu-mir-23a-3p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u="sng" dirty="0">
                          <a:solidFill>
                            <a:srgbClr val="FF0000"/>
                          </a:solidFill>
                        </a:rPr>
                        <a:t>mmu-mir-24-1-3p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u="sng" dirty="0">
                          <a:solidFill>
                            <a:srgbClr val="FF0000"/>
                          </a:solidFill>
                        </a:rPr>
                        <a:t>mmu-mir-24-2-3p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mmu-mir-24-2-5p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mmu-mir-25-3p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mmu-mir-26a-1-5p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mmu-mir-26a-2-5p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mmu-mir-26b-5p_-_1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mmu-mir-27a-3p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mmu-mir-27b-5p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mmu-mir-28-3p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mmu-mir-29a-3p_-_1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mmu-mir-301a-3p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mmu-mir-301b-3p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mmu-mir-3096-5p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mmu-mir-3096-5p_+_1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mmu-mir-3096b-5p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mmu-mir-3096b-5p_-_1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mmu-mir-30a-5p_+_1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mmu-mir-30d-5p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mmu-mir-30e-3p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mmu-mir-320-3p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mmu-mir-328-3p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mmu-mir-339-5p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mmu-mir-340-5p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mmu-mir-34a-5p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mmu-mir-374-5p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mmu-mir-375-3p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mmu-mir-375-3p_-_1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mmu-mir-378-5p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mmu-mir-421-3p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mmu-mir-423-3p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mmu-mir-423-3p_-_1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mmu-mir-423-5p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mmu-mir-425-5p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mmu-mir-672-5p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mmu-mir-674-5p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mmu-mir-744-5p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mmu-mir-7a-1-5p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mmu-mir-7a-2-5p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mmu-mir-7b-5p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mmu-mir-802-3p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mmu-mir-802-5p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mmu-mir-872-5p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mmu-mir-92a-1-3p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mmu-mir-92a-1-3p_+_1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0070C0"/>
                          </a:solidFill>
                        </a:rPr>
                        <a:t>mmu-mir-92a-2-3p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mmu-mir-99b-3p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</a:rPr>
                        <a:t>mmu-mir-99b-5p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319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3960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C99FDB9-C77E-5D23-34BE-EA3C30B9A07A}"/>
              </a:ext>
            </a:extLst>
          </p:cNvPr>
          <p:cNvGraphicFramePr>
            <a:graphicFrameLocks noGrp="1"/>
          </p:cNvGraphicFramePr>
          <p:nvPr/>
        </p:nvGraphicFramePr>
        <p:xfrm>
          <a:off x="60471" y="57615"/>
          <a:ext cx="9951632" cy="1412362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567234">
                  <a:extLst>
                    <a:ext uri="{9D8B030D-6E8A-4147-A177-3AD203B41FA5}">
                      <a16:colId xmlns:a16="http://schemas.microsoft.com/office/drawing/2014/main" val="693270472"/>
                    </a:ext>
                  </a:extLst>
                </a:gridCol>
                <a:gridCol w="642310">
                  <a:extLst>
                    <a:ext uri="{9D8B030D-6E8A-4147-A177-3AD203B41FA5}">
                      <a16:colId xmlns:a16="http://schemas.microsoft.com/office/drawing/2014/main" val="221881717"/>
                    </a:ext>
                  </a:extLst>
                </a:gridCol>
                <a:gridCol w="175174">
                  <a:extLst>
                    <a:ext uri="{9D8B030D-6E8A-4147-A177-3AD203B41FA5}">
                      <a16:colId xmlns:a16="http://schemas.microsoft.com/office/drawing/2014/main" val="2117476942"/>
                    </a:ext>
                  </a:extLst>
                </a:gridCol>
                <a:gridCol w="658995">
                  <a:extLst>
                    <a:ext uri="{9D8B030D-6E8A-4147-A177-3AD203B41FA5}">
                      <a16:colId xmlns:a16="http://schemas.microsoft.com/office/drawing/2014/main" val="348084730"/>
                    </a:ext>
                  </a:extLst>
                </a:gridCol>
                <a:gridCol w="992661">
                  <a:extLst>
                    <a:ext uri="{9D8B030D-6E8A-4147-A177-3AD203B41FA5}">
                      <a16:colId xmlns:a16="http://schemas.microsoft.com/office/drawing/2014/main" val="4072163864"/>
                    </a:ext>
                  </a:extLst>
                </a:gridCol>
                <a:gridCol w="1468136">
                  <a:extLst>
                    <a:ext uri="{9D8B030D-6E8A-4147-A177-3AD203B41FA5}">
                      <a16:colId xmlns:a16="http://schemas.microsoft.com/office/drawing/2014/main" val="4280120216"/>
                    </a:ext>
                  </a:extLst>
                </a:gridCol>
                <a:gridCol w="1526530">
                  <a:extLst>
                    <a:ext uri="{9D8B030D-6E8A-4147-A177-3AD203B41FA5}">
                      <a16:colId xmlns:a16="http://schemas.microsoft.com/office/drawing/2014/main" val="4128170284"/>
                    </a:ext>
                  </a:extLst>
                </a:gridCol>
                <a:gridCol w="1376378">
                  <a:extLst>
                    <a:ext uri="{9D8B030D-6E8A-4147-A177-3AD203B41FA5}">
                      <a16:colId xmlns:a16="http://schemas.microsoft.com/office/drawing/2014/main" val="3096983527"/>
                    </a:ext>
                  </a:extLst>
                </a:gridCol>
                <a:gridCol w="725726">
                  <a:extLst>
                    <a:ext uri="{9D8B030D-6E8A-4147-A177-3AD203B41FA5}">
                      <a16:colId xmlns:a16="http://schemas.microsoft.com/office/drawing/2014/main" val="2105241133"/>
                    </a:ext>
                  </a:extLst>
                </a:gridCol>
                <a:gridCol w="942611">
                  <a:extLst>
                    <a:ext uri="{9D8B030D-6E8A-4147-A177-3AD203B41FA5}">
                      <a16:colId xmlns:a16="http://schemas.microsoft.com/office/drawing/2014/main" val="307108417"/>
                    </a:ext>
                  </a:extLst>
                </a:gridCol>
                <a:gridCol w="875877">
                  <a:extLst>
                    <a:ext uri="{9D8B030D-6E8A-4147-A177-3AD203B41FA5}">
                      <a16:colId xmlns:a16="http://schemas.microsoft.com/office/drawing/2014/main" val="25251798"/>
                    </a:ext>
                  </a:extLst>
                </a:gridCol>
              </a:tblGrid>
              <a:tr h="201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Sample Name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Condition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RIN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STAR Total reads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STAR % Uniquely mapped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STAR %  reads mapped to multiple loci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STAR %  reads mapped to too many loci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STAR %  reads unmapped: too short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Salmon % mapped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Salmon Processed reads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Salmon Mapped reads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extLst>
                  <a:ext uri="{0D108BD9-81ED-4DB2-BD59-A6C34878D82A}">
                    <a16:rowId xmlns:a16="http://schemas.microsoft.com/office/drawing/2014/main" val="1793983104"/>
                  </a:ext>
                </a:extLst>
              </a:tr>
              <a:tr h="201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Scramble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59,224,241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92.75%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3.09%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0.04%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4.03%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94.74%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46,708,369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44,249,548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extLst>
                  <a:ext uri="{0D108BD9-81ED-4DB2-BD59-A6C34878D82A}">
                    <a16:rowId xmlns:a16="http://schemas.microsoft.com/office/drawing/2014/main" val="24747716"/>
                  </a:ext>
                </a:extLst>
              </a:tr>
              <a:tr h="201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JV5_merged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Scramble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52,565,396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93.51%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2.28%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0.03%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4.14%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94.70%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41,797,547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39,582,730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extLst>
                  <a:ext uri="{0D108BD9-81ED-4DB2-BD59-A6C34878D82A}">
                    <a16:rowId xmlns:a16="http://schemas.microsoft.com/office/drawing/2014/main" val="3642635335"/>
                  </a:ext>
                </a:extLst>
              </a:tr>
              <a:tr h="201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Scramble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59,383,576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93.59%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2.11%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0.02%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4.26%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94.65%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47,782,704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45,228,006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extLst>
                  <a:ext uri="{0D108BD9-81ED-4DB2-BD59-A6C34878D82A}">
                    <a16:rowId xmlns:a16="http://schemas.microsoft.com/office/drawing/2014/main" val="1974609599"/>
                  </a:ext>
                </a:extLst>
              </a:tr>
              <a:tr h="201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JV7_merged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miR-24 Inhibitor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50,692,803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92.99%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2.48%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0.02%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4.47%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94.24%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39,866,034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37,568,866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extLst>
                  <a:ext uri="{0D108BD9-81ED-4DB2-BD59-A6C34878D82A}">
                    <a16:rowId xmlns:a16="http://schemas.microsoft.com/office/drawing/2014/main" val="625038746"/>
                  </a:ext>
                </a:extLst>
              </a:tr>
              <a:tr h="201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miR-24 Inhibitor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53,911,150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92.71%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2.90%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0.02%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4.34%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94.42%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42,416,623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40,048,915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extLst>
                  <a:ext uri="{0D108BD9-81ED-4DB2-BD59-A6C34878D82A}">
                    <a16:rowId xmlns:a16="http://schemas.microsoft.com/office/drawing/2014/main" val="1354184430"/>
                  </a:ext>
                </a:extLst>
              </a:tr>
              <a:tr h="2017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JV9_merged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miR-24 Inhibitor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9.9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52,064,840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93.08%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2.57%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0.02%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4.30%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94.53%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41,375,709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39,112,128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79" marR="2179" marT="2179" marB="0" anchor="b"/>
                </a:tc>
                <a:extLst>
                  <a:ext uri="{0D108BD9-81ED-4DB2-BD59-A6C34878D82A}">
                    <a16:rowId xmlns:a16="http://schemas.microsoft.com/office/drawing/2014/main" val="3246302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6993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BBA1931-0268-E279-DE91-29B86F25D4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544222"/>
              </p:ext>
            </p:extLst>
          </p:nvPr>
        </p:nvGraphicFramePr>
        <p:xfrm>
          <a:off x="710059" y="88778"/>
          <a:ext cx="8638281" cy="1384916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8638281">
                  <a:extLst>
                    <a:ext uri="{9D8B030D-6E8A-4147-A177-3AD203B41FA5}">
                      <a16:colId xmlns:a16="http://schemas.microsoft.com/office/drawing/2014/main" val="2993710564"/>
                    </a:ext>
                  </a:extLst>
                </a:gridCol>
              </a:tblGrid>
              <a:tr h="2511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</a:rPr>
                        <a:t>Predicted miR-24-3p target genes that are upregulated in response to miR-24-3p inhibition (n=70)</a:t>
                      </a:r>
                    </a:p>
                  </a:txBody>
                  <a:tcPr marL="2536" marR="2536" marT="2536" marB="0" anchor="b"/>
                </a:tc>
                <a:extLst>
                  <a:ext uri="{0D108BD9-81ED-4DB2-BD59-A6C34878D82A}">
                    <a16:rowId xmlns:a16="http://schemas.microsoft.com/office/drawing/2014/main" val="2698310034"/>
                  </a:ext>
                </a:extLst>
              </a:tr>
              <a:tr h="11337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DCAF16, WTAP, MAGT1, UTP15, FBXW2, FZD3, YKT6, RPL7L1, GDI1, PRSS8, TTPAL, MEN1, STRADB, RAB2B, PLEKHG6, COX18, TMEM51, GBA2, TP53, TDP1, RBM15B, C6orf47, CHID1, ZNF12, PMM2, SLC5A6, ZNF770, C12orf43, LPCAT3, SLC25A22, HS2ST1, C6orf120, RPS6KA3, TWSG1, TMEM184C, NCSTN, GIT1, COL18A1, BCL2L11, LYRM2, CENPB, CNDP2, CDKN2AIPNL, TLCD1, PIP4K2A, AGPAT5, GMFB, XIAP, LRPPRC, INSIG1, HMOX1, M6PR, TSPAN33, FGFR1OP2, AAMP, ZNF639, SLC30A6, HLA-E, ORMDL3, DDN, HYOU1, KCNAB2, STAT2, EREG, ATG13, MPI, CAV2, SIKE1, PURB, SEC61A1</a:t>
                      </a:r>
                    </a:p>
                  </a:txBody>
                  <a:tcPr marL="2536" marR="2536" marT="2536" marB="0" anchor="b"/>
                </a:tc>
                <a:extLst>
                  <a:ext uri="{0D108BD9-81ED-4DB2-BD59-A6C34878D82A}">
                    <a16:rowId xmlns:a16="http://schemas.microsoft.com/office/drawing/2014/main" val="1106032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7898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35ED383-5E05-4074-86CE-670466BEFF0C}"/>
              </a:ext>
            </a:extLst>
          </p:cNvPr>
          <p:cNvGraphicFramePr>
            <a:graphicFrameLocks noGrp="1"/>
          </p:cNvGraphicFramePr>
          <p:nvPr/>
        </p:nvGraphicFramePr>
        <p:xfrm>
          <a:off x="118700" y="82907"/>
          <a:ext cx="9893403" cy="1740102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594550">
                  <a:extLst>
                    <a:ext uri="{9D8B030D-6E8A-4147-A177-3AD203B41FA5}">
                      <a16:colId xmlns:a16="http://schemas.microsoft.com/office/drawing/2014/main" val="2024441213"/>
                    </a:ext>
                  </a:extLst>
                </a:gridCol>
                <a:gridCol w="689186">
                  <a:extLst>
                    <a:ext uri="{9D8B030D-6E8A-4147-A177-3AD203B41FA5}">
                      <a16:colId xmlns:a16="http://schemas.microsoft.com/office/drawing/2014/main" val="2737962302"/>
                    </a:ext>
                  </a:extLst>
                </a:gridCol>
                <a:gridCol w="1322626">
                  <a:extLst>
                    <a:ext uri="{9D8B030D-6E8A-4147-A177-3AD203B41FA5}">
                      <a16:colId xmlns:a16="http://schemas.microsoft.com/office/drawing/2014/main" val="4182108479"/>
                    </a:ext>
                  </a:extLst>
                </a:gridCol>
                <a:gridCol w="2095110">
                  <a:extLst>
                    <a:ext uri="{9D8B030D-6E8A-4147-A177-3AD203B41FA5}">
                      <a16:colId xmlns:a16="http://schemas.microsoft.com/office/drawing/2014/main" val="1329338226"/>
                    </a:ext>
                  </a:extLst>
                </a:gridCol>
                <a:gridCol w="2144093">
                  <a:extLst>
                    <a:ext uri="{9D8B030D-6E8A-4147-A177-3AD203B41FA5}">
                      <a16:colId xmlns:a16="http://schemas.microsoft.com/office/drawing/2014/main" val="138663856"/>
                    </a:ext>
                  </a:extLst>
                </a:gridCol>
                <a:gridCol w="1173062">
                  <a:extLst>
                    <a:ext uri="{9D8B030D-6E8A-4147-A177-3AD203B41FA5}">
                      <a16:colId xmlns:a16="http://schemas.microsoft.com/office/drawing/2014/main" val="3389073218"/>
                    </a:ext>
                  </a:extLst>
                </a:gridCol>
                <a:gridCol w="1874776">
                  <a:extLst>
                    <a:ext uri="{9D8B030D-6E8A-4147-A177-3AD203B41FA5}">
                      <a16:colId xmlns:a16="http://schemas.microsoft.com/office/drawing/2014/main" val="3973989598"/>
                    </a:ext>
                  </a:extLst>
                </a:gridCol>
              </a:tblGrid>
              <a:tr h="315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Sample Name</a:t>
                      </a:r>
                      <a:endParaRPr lang="en-US" sz="6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Treatment</a:t>
                      </a:r>
                      <a:endParaRPr lang="en-US" sz="6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Number of original input reads:</a:t>
                      </a:r>
                      <a:endParaRPr lang="en-US" sz="6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Number of reads after adapter removal and QC:</a:t>
                      </a:r>
                      <a:endParaRPr lang="en-US" sz="6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Number of reads after PCR duplicates removal and QC:</a:t>
                      </a:r>
                      <a:endParaRPr lang="en-US" sz="6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Number of mappable reads:</a:t>
                      </a:r>
                      <a:endParaRPr lang="en-US" sz="6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Number of mappable reads (excluding rRNA):</a:t>
                      </a:r>
                      <a:endParaRPr lang="en-US" sz="6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extLst>
                  <a:ext uri="{0D108BD9-81ED-4DB2-BD59-A6C34878D82A}">
                    <a16:rowId xmlns:a16="http://schemas.microsoft.com/office/drawing/2014/main" val="1263618547"/>
                  </a:ext>
                </a:extLst>
              </a:tr>
              <a:tr h="1592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JV4-Scr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Scramblei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72433464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70653714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27152858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20150897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20150300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extLst>
                  <a:ext uri="{0D108BD9-81ED-4DB2-BD59-A6C34878D82A}">
                    <a16:rowId xmlns:a16="http://schemas.microsoft.com/office/drawing/2014/main" val="174957401"/>
                  </a:ext>
                </a:extLst>
              </a:tr>
              <a:tr h="1592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JV5-Scr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Scramblei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61934266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60597730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14405838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10911896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10911605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extLst>
                  <a:ext uri="{0D108BD9-81ED-4DB2-BD59-A6C34878D82A}">
                    <a16:rowId xmlns:a16="http://schemas.microsoft.com/office/drawing/2014/main" val="2246661002"/>
                  </a:ext>
                </a:extLst>
              </a:tr>
              <a:tr h="1592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JV6-Scr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Scramblei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83756586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81286494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27161709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17409377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17408895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extLst>
                  <a:ext uri="{0D108BD9-81ED-4DB2-BD59-A6C34878D82A}">
                    <a16:rowId xmlns:a16="http://schemas.microsoft.com/office/drawing/2014/main" val="3613856010"/>
                  </a:ext>
                </a:extLst>
              </a:tr>
              <a:tr h="315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JV7-24i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miR-24 Inhibitor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71257740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48718940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7406122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3842797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3840756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extLst>
                  <a:ext uri="{0D108BD9-81ED-4DB2-BD59-A6C34878D82A}">
                    <a16:rowId xmlns:a16="http://schemas.microsoft.com/office/drawing/2014/main" val="1529583607"/>
                  </a:ext>
                </a:extLst>
              </a:tr>
              <a:tr h="315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JV8-24i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miR-24 Inhibitor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75166951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72457843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20922668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14981081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14980733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extLst>
                  <a:ext uri="{0D108BD9-81ED-4DB2-BD59-A6C34878D82A}">
                    <a16:rowId xmlns:a16="http://schemas.microsoft.com/office/drawing/2014/main" val="1288114718"/>
                  </a:ext>
                </a:extLst>
              </a:tr>
              <a:tr h="3155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JV9-24i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miR-24 Inhibitor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41698145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30352273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6557726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4062884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 dirty="0">
                          <a:effectLst/>
                        </a:rPr>
                        <a:t>4062658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36" marR="2536" marT="2536" marB="0" anchor="b"/>
                </a:tc>
                <a:extLst>
                  <a:ext uri="{0D108BD9-81ED-4DB2-BD59-A6C34878D82A}">
                    <a16:rowId xmlns:a16="http://schemas.microsoft.com/office/drawing/2014/main" val="1993720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4867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93369BA2-FEF5-3C28-E422-46ED373B1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7695031"/>
            <a:ext cx="5029200" cy="2435126"/>
          </a:xfrm>
          <a:prstGeom prst="rect">
            <a:avLst/>
          </a:prstGeom>
        </p:spPr>
      </p:pic>
      <p:pic>
        <p:nvPicPr>
          <p:cNvPr id="11" name="Picture 10" descr="A picture containing timeline&#10;&#10;Description automatically generated">
            <a:extLst>
              <a:ext uri="{FF2B5EF4-FFF2-40B4-BE49-F238E27FC236}">
                <a16:creationId xmlns:a16="http://schemas.microsoft.com/office/drawing/2014/main" id="{94016C4A-64B1-69FC-F56E-90C1809C2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830" y="212977"/>
            <a:ext cx="5029200" cy="1969461"/>
          </a:xfrm>
          <a:prstGeom prst="rect">
            <a:avLst/>
          </a:prstGeom>
        </p:spPr>
      </p:pic>
      <p:pic>
        <p:nvPicPr>
          <p:cNvPr id="15" name="Picture 14" descr="A picture containing bar chart&#10;&#10;Description automatically generated">
            <a:extLst>
              <a:ext uri="{FF2B5EF4-FFF2-40B4-BE49-F238E27FC236}">
                <a16:creationId xmlns:a16="http://schemas.microsoft.com/office/drawing/2014/main" id="{5EE95175-AEC0-3E96-8A97-AA8F576C13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4830" y="2631975"/>
            <a:ext cx="5029200" cy="1348571"/>
          </a:xfrm>
          <a:prstGeom prst="rect">
            <a:avLst/>
          </a:prstGeom>
        </p:spPr>
      </p:pic>
      <p:pic>
        <p:nvPicPr>
          <p:cNvPr id="17" name="Picture 16" descr="A picture containing timeline&#10;&#10;Description automatically generated">
            <a:extLst>
              <a:ext uri="{FF2B5EF4-FFF2-40B4-BE49-F238E27FC236}">
                <a16:creationId xmlns:a16="http://schemas.microsoft.com/office/drawing/2014/main" id="{23C84B5F-AEF4-84AA-ADD7-9E2AC4C5C0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4830" y="4430083"/>
            <a:ext cx="5029200" cy="1503795"/>
          </a:xfrm>
          <a:prstGeom prst="rect">
            <a:avLst/>
          </a:prstGeom>
        </p:spPr>
      </p:pic>
      <p:pic>
        <p:nvPicPr>
          <p:cNvPr id="35" name="Picture 34" descr="A picture containing chart&#10;&#10;Description automatically generated">
            <a:extLst>
              <a:ext uri="{FF2B5EF4-FFF2-40B4-BE49-F238E27FC236}">
                <a16:creationId xmlns:a16="http://schemas.microsoft.com/office/drawing/2014/main" id="{D12B4EEC-138B-3AC3-930A-E1B4ECB666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0" y="6311519"/>
            <a:ext cx="5029200" cy="1348571"/>
          </a:xfrm>
          <a:prstGeom prst="rect">
            <a:avLst/>
          </a:prstGeom>
        </p:spPr>
      </p:pic>
      <p:pic>
        <p:nvPicPr>
          <p:cNvPr id="37" name="Picture 36" descr="Chart, treemap chart&#10;&#10;Description automatically generated">
            <a:extLst>
              <a:ext uri="{FF2B5EF4-FFF2-40B4-BE49-F238E27FC236}">
                <a16:creationId xmlns:a16="http://schemas.microsoft.com/office/drawing/2014/main" id="{112E9DE5-3020-378D-8C61-8AC394C77F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" y="212977"/>
            <a:ext cx="5029200" cy="414257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FC82D92-8101-7329-D2BD-4613F553A2C7}"/>
              </a:ext>
            </a:extLst>
          </p:cNvPr>
          <p:cNvSpPr txBox="1"/>
          <p:nvPr/>
        </p:nvSpPr>
        <p:spPr>
          <a:xfrm>
            <a:off x="3377327" y="-46014"/>
            <a:ext cx="1135029" cy="431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(sample) - </a:t>
            </a:r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(WT)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69BD31F-C685-F7EB-CB9A-4319D361694C}"/>
              </a:ext>
            </a:extLst>
          </p:cNvPr>
          <p:cNvSpPr txBox="1"/>
          <p:nvPr/>
        </p:nvSpPr>
        <p:spPr>
          <a:xfrm>
            <a:off x="8312156" y="-39968"/>
            <a:ext cx="1135029" cy="431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(sample) - </a:t>
            </a:r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(WT)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E0ED17-F443-1CC6-BD41-A8587CAF158F}"/>
              </a:ext>
            </a:extLst>
          </p:cNvPr>
          <p:cNvSpPr txBox="1"/>
          <p:nvPr/>
        </p:nvSpPr>
        <p:spPr>
          <a:xfrm>
            <a:off x="3377327" y="7444645"/>
            <a:ext cx="1135029" cy="431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(sample) - </a:t>
            </a:r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(WT)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B638360-F622-FC2B-67F1-C205A9907DEB}"/>
              </a:ext>
            </a:extLst>
          </p:cNvPr>
          <p:cNvSpPr txBox="1"/>
          <p:nvPr/>
        </p:nvSpPr>
        <p:spPr>
          <a:xfrm>
            <a:off x="8312156" y="6096074"/>
            <a:ext cx="1135029" cy="431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(sample) - </a:t>
            </a:r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(WT)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200C775-827E-9D9C-3118-8C832C211C05}"/>
              </a:ext>
            </a:extLst>
          </p:cNvPr>
          <p:cNvSpPr txBox="1"/>
          <p:nvPr/>
        </p:nvSpPr>
        <p:spPr>
          <a:xfrm>
            <a:off x="8129274" y="4205311"/>
            <a:ext cx="1135029" cy="431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(sample) - </a:t>
            </a:r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(WT)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3AD355D-B6E2-3CF6-232F-50D57BF03C09}"/>
              </a:ext>
            </a:extLst>
          </p:cNvPr>
          <p:cNvSpPr txBox="1"/>
          <p:nvPr/>
        </p:nvSpPr>
        <p:spPr>
          <a:xfrm>
            <a:off x="8281674" y="2391647"/>
            <a:ext cx="1135029" cy="431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(sample) - </a:t>
            </a:r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(WT)</a:t>
            </a:r>
          </a:p>
        </p:txBody>
      </p:sp>
      <p:pic>
        <p:nvPicPr>
          <p:cNvPr id="21" name="Picture 20" descr="Chart&#10;&#10;Description automatically generated">
            <a:extLst>
              <a:ext uri="{FF2B5EF4-FFF2-40B4-BE49-F238E27FC236}">
                <a16:creationId xmlns:a16="http://schemas.microsoft.com/office/drawing/2014/main" id="{A551ACB7-4DB4-6E9B-2127-E3CD00176A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" y="4605931"/>
            <a:ext cx="5029200" cy="274557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9777FA0-EE0D-E733-DE3F-27F8808B9920}"/>
              </a:ext>
            </a:extLst>
          </p:cNvPr>
          <p:cNvSpPr txBox="1"/>
          <p:nvPr/>
        </p:nvSpPr>
        <p:spPr>
          <a:xfrm>
            <a:off x="3219586" y="4365837"/>
            <a:ext cx="1135029" cy="431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(sample) - </a:t>
            </a:r>
            <a:r>
              <a:rPr lang="en-US" sz="1101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Rlog</a:t>
            </a:r>
            <a:r>
              <a:rPr lang="en-US" sz="1101" b="1" dirty="0">
                <a:latin typeface="Helvetica" panose="020B0604020202020204" pitchFamily="34" charset="0"/>
                <a:cs typeface="Helvetica" panose="020B0604020202020204" pitchFamily="34" charset="0"/>
              </a:rPr>
              <a:t>(WT)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77E7355-6215-7C5F-1342-9CB05F0067EA}"/>
              </a:ext>
            </a:extLst>
          </p:cNvPr>
          <p:cNvGrpSpPr/>
          <p:nvPr/>
        </p:nvGrpSpPr>
        <p:grpSpPr>
          <a:xfrm>
            <a:off x="436514" y="567213"/>
            <a:ext cx="1874520" cy="29146"/>
            <a:chOff x="5557520" y="-75107"/>
            <a:chExt cx="1874520" cy="29146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2AAFE709-6B32-FA2B-B513-8780A042BA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8473" y="-75107"/>
              <a:ext cx="1863090" cy="0"/>
            </a:xfrm>
            <a:prstGeom prst="line">
              <a:avLst/>
            </a:prstGeom>
            <a:ln>
              <a:solidFill>
                <a:srgbClr val="9999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C14C551-CCED-A01A-9DD2-339BD171D12F}"/>
                </a:ext>
              </a:extLst>
            </p:cNvPr>
            <p:cNvSpPr/>
            <p:nvPr/>
          </p:nvSpPr>
          <p:spPr>
            <a:xfrm>
              <a:off x="5557520" y="-73393"/>
              <a:ext cx="1874520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BDACA51-4650-9ECD-A546-BFFA2C577A46}"/>
              </a:ext>
            </a:extLst>
          </p:cNvPr>
          <p:cNvGrpSpPr/>
          <p:nvPr/>
        </p:nvGrpSpPr>
        <p:grpSpPr>
          <a:xfrm>
            <a:off x="601268" y="4962047"/>
            <a:ext cx="1874520" cy="29146"/>
            <a:chOff x="5557520" y="-75107"/>
            <a:chExt cx="1874520" cy="2914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21CA678-F0F4-78B6-940A-94758A4753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8473" y="-75107"/>
              <a:ext cx="1863090" cy="0"/>
            </a:xfrm>
            <a:prstGeom prst="line">
              <a:avLst/>
            </a:prstGeom>
            <a:ln>
              <a:solidFill>
                <a:srgbClr val="9999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53E9623-E2F3-0772-8ABD-F12D975B8A2A}"/>
                </a:ext>
              </a:extLst>
            </p:cNvPr>
            <p:cNvSpPr/>
            <p:nvPr/>
          </p:nvSpPr>
          <p:spPr>
            <a:xfrm>
              <a:off x="5557520" y="-73393"/>
              <a:ext cx="1874520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53447FC-133F-03F1-1033-74D562E373DB}"/>
              </a:ext>
            </a:extLst>
          </p:cNvPr>
          <p:cNvGrpSpPr/>
          <p:nvPr/>
        </p:nvGrpSpPr>
        <p:grpSpPr>
          <a:xfrm>
            <a:off x="414220" y="8050695"/>
            <a:ext cx="1874520" cy="29146"/>
            <a:chOff x="5557520" y="-75107"/>
            <a:chExt cx="1874520" cy="2914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567B6C1-443F-460A-0BC9-8EF8A8F93B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8473" y="-75107"/>
              <a:ext cx="1863090" cy="0"/>
            </a:xfrm>
            <a:prstGeom prst="line">
              <a:avLst/>
            </a:prstGeom>
            <a:ln>
              <a:solidFill>
                <a:srgbClr val="9999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9494D4A-164E-459C-010F-F31A3357B8BF}"/>
                </a:ext>
              </a:extLst>
            </p:cNvPr>
            <p:cNvSpPr/>
            <p:nvPr/>
          </p:nvSpPr>
          <p:spPr>
            <a:xfrm>
              <a:off x="5557520" y="-73393"/>
              <a:ext cx="1874520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4CA9A2B-0EEE-0CC3-77EE-195F54BC1284}"/>
              </a:ext>
            </a:extLst>
          </p:cNvPr>
          <p:cNvGrpSpPr/>
          <p:nvPr/>
        </p:nvGrpSpPr>
        <p:grpSpPr>
          <a:xfrm>
            <a:off x="5506285" y="6667837"/>
            <a:ext cx="1874520" cy="29146"/>
            <a:chOff x="5557520" y="-75107"/>
            <a:chExt cx="1874520" cy="2914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EBBD26A-20CD-AE54-0609-F1B2829731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8473" y="-75107"/>
              <a:ext cx="1863090" cy="0"/>
            </a:xfrm>
            <a:prstGeom prst="line">
              <a:avLst/>
            </a:prstGeom>
            <a:ln>
              <a:solidFill>
                <a:srgbClr val="9999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896BB6-DB30-C2DA-863E-0F8225F58161}"/>
                </a:ext>
              </a:extLst>
            </p:cNvPr>
            <p:cNvSpPr/>
            <p:nvPr/>
          </p:nvSpPr>
          <p:spPr>
            <a:xfrm>
              <a:off x="5557520" y="-73393"/>
              <a:ext cx="1874520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62549E1-65A5-0B63-5213-B187E658232B}"/>
              </a:ext>
            </a:extLst>
          </p:cNvPr>
          <p:cNvGrpSpPr/>
          <p:nvPr/>
        </p:nvGrpSpPr>
        <p:grpSpPr>
          <a:xfrm>
            <a:off x="5534861" y="4790142"/>
            <a:ext cx="1874520" cy="29146"/>
            <a:chOff x="5557520" y="-75107"/>
            <a:chExt cx="1874520" cy="2914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4DE1C53-C866-ACD1-3083-22778392C6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8473" y="-75107"/>
              <a:ext cx="1863090" cy="0"/>
            </a:xfrm>
            <a:prstGeom prst="line">
              <a:avLst/>
            </a:prstGeom>
            <a:ln>
              <a:solidFill>
                <a:srgbClr val="9999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9CF84FA-5E47-D936-AD3A-7D3A4A9BC78A}"/>
                </a:ext>
              </a:extLst>
            </p:cNvPr>
            <p:cNvSpPr/>
            <p:nvPr/>
          </p:nvSpPr>
          <p:spPr>
            <a:xfrm>
              <a:off x="5557520" y="-73393"/>
              <a:ext cx="1874520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0369A4-FDE6-32E4-47A9-4E8B3C103BB5}"/>
              </a:ext>
            </a:extLst>
          </p:cNvPr>
          <p:cNvGrpSpPr/>
          <p:nvPr/>
        </p:nvGrpSpPr>
        <p:grpSpPr>
          <a:xfrm>
            <a:off x="5393511" y="2983313"/>
            <a:ext cx="1874520" cy="29146"/>
            <a:chOff x="5557520" y="-75107"/>
            <a:chExt cx="1874520" cy="2914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EE39219-B3DB-2918-15C3-A3DB116825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8473" y="-75107"/>
              <a:ext cx="1863090" cy="0"/>
            </a:xfrm>
            <a:prstGeom prst="line">
              <a:avLst/>
            </a:prstGeom>
            <a:ln>
              <a:solidFill>
                <a:srgbClr val="9999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5CC8AF8-5CEA-3038-2AC4-E20985841123}"/>
                </a:ext>
              </a:extLst>
            </p:cNvPr>
            <p:cNvSpPr/>
            <p:nvPr/>
          </p:nvSpPr>
          <p:spPr>
            <a:xfrm>
              <a:off x="5557520" y="-73393"/>
              <a:ext cx="1874520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CC076CD-FF4E-C3DA-C6E2-B2EFF25A876F}"/>
              </a:ext>
            </a:extLst>
          </p:cNvPr>
          <p:cNvGrpSpPr/>
          <p:nvPr/>
        </p:nvGrpSpPr>
        <p:grpSpPr>
          <a:xfrm>
            <a:off x="5390652" y="568070"/>
            <a:ext cx="1874520" cy="29146"/>
            <a:chOff x="5557520" y="-75107"/>
            <a:chExt cx="1874520" cy="29146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FEB2C6C-4749-404C-46F7-8FEE379E6A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8473" y="-75107"/>
              <a:ext cx="1863090" cy="0"/>
            </a:xfrm>
            <a:prstGeom prst="line">
              <a:avLst/>
            </a:prstGeom>
            <a:ln>
              <a:solidFill>
                <a:srgbClr val="99999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333E744-ED1D-2FAA-E5EF-97082A90F584}"/>
                </a:ext>
              </a:extLst>
            </p:cNvPr>
            <p:cNvSpPr/>
            <p:nvPr/>
          </p:nvSpPr>
          <p:spPr>
            <a:xfrm>
              <a:off x="5557520" y="-73393"/>
              <a:ext cx="1874520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6275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0E4F249-C4E7-1B1F-A7F5-AD13DBAB7EC4}"/>
              </a:ext>
            </a:extLst>
          </p:cNvPr>
          <p:cNvGrpSpPr/>
          <p:nvPr/>
        </p:nvGrpSpPr>
        <p:grpSpPr>
          <a:xfrm>
            <a:off x="95251" y="-173483"/>
            <a:ext cx="9209839" cy="8885299"/>
            <a:chOff x="95251" y="-173483"/>
            <a:chExt cx="9209838" cy="8885297"/>
          </a:xfrm>
        </p:grpSpPr>
        <p:pic>
          <p:nvPicPr>
            <p:cNvPr id="8" name="Picture 7" descr="Chart, scatter chart&#10;&#10;Description automatically generated">
              <a:extLst>
                <a:ext uri="{FF2B5EF4-FFF2-40B4-BE49-F238E27FC236}">
                  <a16:creationId xmlns:a16="http://schemas.microsoft.com/office/drawing/2014/main" id="{B2502C89-9A11-42A1-BE7C-C702FF2E0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0762" y="5337678"/>
              <a:ext cx="4117122" cy="3370893"/>
            </a:xfrm>
            <a:prstGeom prst="rect">
              <a:avLst/>
            </a:prstGeom>
          </p:spPr>
        </p:pic>
        <p:pic>
          <p:nvPicPr>
            <p:cNvPr id="15" name="Picture 14" descr="Chart, scatter chart&#10;&#10;Description automatically generated">
              <a:extLst>
                <a:ext uri="{FF2B5EF4-FFF2-40B4-BE49-F238E27FC236}">
                  <a16:creationId xmlns:a16="http://schemas.microsoft.com/office/drawing/2014/main" id="{AAB4DA56-93A2-AE69-BFED-94CB3CE62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84007" y="5337678"/>
              <a:ext cx="4121082" cy="3374136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34E9F2B-2747-D5BA-25BC-8CF3BDEB5E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00469" y="311021"/>
              <a:ext cx="8697129" cy="4645936"/>
              <a:chOff x="762406" y="116831"/>
              <a:chExt cx="11370552" cy="6074057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E0807BF-BCCD-6AE6-7089-D81094DD1FAB}"/>
                  </a:ext>
                </a:extLst>
              </p:cNvPr>
              <p:cNvSpPr txBox="1"/>
              <p:nvPr/>
            </p:nvSpPr>
            <p:spPr>
              <a:xfrm rot="16200000">
                <a:off x="227700" y="825249"/>
                <a:ext cx="1673410" cy="603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2" b="1" dirty="0"/>
                  <a:t>0 ng/mL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CD358AC-F296-75A5-623F-0B6DB7B3A995}"/>
                  </a:ext>
                </a:extLst>
              </p:cNvPr>
              <p:cNvSpPr txBox="1"/>
              <p:nvPr/>
            </p:nvSpPr>
            <p:spPr>
              <a:xfrm rot="16200000">
                <a:off x="-113783" y="2933018"/>
                <a:ext cx="2356375" cy="603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2" b="1" dirty="0"/>
                  <a:t>0.5  ng/mL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2AFB14C-339B-F834-6F0D-3D2A15D2424D}"/>
                  </a:ext>
                </a:extLst>
              </p:cNvPr>
              <p:cNvSpPr txBox="1"/>
              <p:nvPr/>
            </p:nvSpPr>
            <p:spPr>
              <a:xfrm rot="16200000">
                <a:off x="227699" y="4878479"/>
                <a:ext cx="1673410" cy="603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2" b="1" dirty="0"/>
                  <a:t>1 ng/mL</a:t>
                </a:r>
              </a:p>
            </p:txBody>
          </p:sp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01FD3085-B3E0-B4DA-402A-2283058EE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26778" y="116831"/>
                <a:ext cx="2697183" cy="2020944"/>
              </a:xfrm>
              <a:prstGeom prst="rect">
                <a:avLst/>
              </a:prstGeom>
            </p:spPr>
          </p:pic>
          <p:pic>
            <p:nvPicPr>
              <p:cNvPr id="38" name="Picture 37" descr="A picture containing kiwi&#10;&#10;Description automatically generated">
                <a:extLst>
                  <a:ext uri="{FF2B5EF4-FFF2-40B4-BE49-F238E27FC236}">
                    <a16:creationId xmlns:a16="http://schemas.microsoft.com/office/drawing/2014/main" id="{7899C92E-6654-78E9-BB8D-C47621297F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29937" y="116951"/>
                <a:ext cx="2697023" cy="2020824"/>
              </a:xfrm>
              <a:prstGeom prst="rect">
                <a:avLst/>
              </a:prstGeom>
            </p:spPr>
          </p:pic>
          <p:pic>
            <p:nvPicPr>
              <p:cNvPr id="39" name="Picture 38" descr="A picture containing tableware&#10;&#10;Description automatically generated">
                <a:extLst>
                  <a:ext uri="{FF2B5EF4-FFF2-40B4-BE49-F238E27FC236}">
                    <a16:creationId xmlns:a16="http://schemas.microsoft.com/office/drawing/2014/main" id="{32C9713B-9D53-4CF4-B96A-2E34ADCEE3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32936" y="116951"/>
                <a:ext cx="2697023" cy="2020824"/>
              </a:xfrm>
              <a:prstGeom prst="rect">
                <a:avLst/>
              </a:prstGeom>
            </p:spPr>
          </p:pic>
          <p:pic>
            <p:nvPicPr>
              <p:cNvPr id="40" name="Picture 39" descr="A picture containing tableware, pan&#10;&#10;Description automatically generated">
                <a:extLst>
                  <a:ext uri="{FF2B5EF4-FFF2-40B4-BE49-F238E27FC236}">
                    <a16:creationId xmlns:a16="http://schemas.microsoft.com/office/drawing/2014/main" id="{BAA9CE7C-EE20-C7BD-EC21-0B1C5B34EE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35935" y="116831"/>
                <a:ext cx="2697023" cy="2020824"/>
              </a:xfrm>
              <a:prstGeom prst="rect">
                <a:avLst/>
              </a:prstGeom>
            </p:spPr>
          </p:pic>
          <p:pic>
            <p:nvPicPr>
              <p:cNvPr id="41" name="Picture 40" descr="A picture containing nature, black&#10;&#10;Description automatically generated">
                <a:extLst>
                  <a:ext uri="{FF2B5EF4-FFF2-40B4-BE49-F238E27FC236}">
                    <a16:creationId xmlns:a16="http://schemas.microsoft.com/office/drawing/2014/main" id="{3F90F1BC-7120-AFF8-F3D6-CB4AB0A40E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26938" y="2143630"/>
                <a:ext cx="2697023" cy="2020825"/>
              </a:xfrm>
              <a:prstGeom prst="rect">
                <a:avLst/>
              </a:prstGeom>
            </p:spPr>
          </p:pic>
          <p:pic>
            <p:nvPicPr>
              <p:cNvPr id="42" name="Picture 41" descr="A close up of the moon&#10;&#10;Description automatically generated with medium confidence">
                <a:extLst>
                  <a:ext uri="{FF2B5EF4-FFF2-40B4-BE49-F238E27FC236}">
                    <a16:creationId xmlns:a16="http://schemas.microsoft.com/office/drawing/2014/main" id="{4A185CF9-BFC5-8805-3D41-A4B984F56B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29937" y="2143630"/>
                <a:ext cx="2697023" cy="2020824"/>
              </a:xfrm>
              <a:prstGeom prst="rect">
                <a:avLst/>
              </a:prstGeom>
            </p:spPr>
          </p:pic>
          <p:pic>
            <p:nvPicPr>
              <p:cNvPr id="43" name="Picture 42" descr="A picture containing nature&#10;&#10;Description automatically generated">
                <a:extLst>
                  <a:ext uri="{FF2B5EF4-FFF2-40B4-BE49-F238E27FC236}">
                    <a16:creationId xmlns:a16="http://schemas.microsoft.com/office/drawing/2014/main" id="{2A7070A0-7C8B-7BF8-5335-F15D85157C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32936" y="2143630"/>
                <a:ext cx="2697023" cy="2020824"/>
              </a:xfrm>
              <a:prstGeom prst="rect">
                <a:avLst/>
              </a:prstGeom>
            </p:spPr>
          </p:pic>
          <p:pic>
            <p:nvPicPr>
              <p:cNvPr id="44" name="Picture 43" descr="A close up of the moon&#10;&#10;Description automatically generated with medium confidence">
                <a:extLst>
                  <a:ext uri="{FF2B5EF4-FFF2-40B4-BE49-F238E27FC236}">
                    <a16:creationId xmlns:a16="http://schemas.microsoft.com/office/drawing/2014/main" id="{AB6513E8-DA0B-2562-64CC-254204DDDF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35935" y="2143630"/>
                <a:ext cx="2697023" cy="2020824"/>
              </a:xfrm>
              <a:prstGeom prst="rect">
                <a:avLst/>
              </a:prstGeom>
            </p:spPr>
          </p:pic>
          <p:pic>
            <p:nvPicPr>
              <p:cNvPr id="45" name="Picture 44" descr="A close up of the moon&#10;&#10;Description automatically generated with medium confidence">
                <a:extLst>
                  <a:ext uri="{FF2B5EF4-FFF2-40B4-BE49-F238E27FC236}">
                    <a16:creationId xmlns:a16="http://schemas.microsoft.com/office/drawing/2014/main" id="{17F88347-5D63-9148-2BB3-66EE41CE11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26938" y="4170064"/>
                <a:ext cx="2697023" cy="2020824"/>
              </a:xfrm>
              <a:prstGeom prst="rect">
                <a:avLst/>
              </a:prstGeom>
            </p:spPr>
          </p:pic>
          <p:pic>
            <p:nvPicPr>
              <p:cNvPr id="46" name="Picture 45" descr="A close up of the moon&#10;&#10;Description automatically generated with medium confidence">
                <a:extLst>
                  <a:ext uri="{FF2B5EF4-FFF2-40B4-BE49-F238E27FC236}">
                    <a16:creationId xmlns:a16="http://schemas.microsoft.com/office/drawing/2014/main" id="{B2CD7D97-64FA-14A7-05EE-823FE8F1DB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29937" y="4170064"/>
                <a:ext cx="2697023" cy="2020824"/>
              </a:xfrm>
              <a:prstGeom prst="rect">
                <a:avLst/>
              </a:prstGeom>
            </p:spPr>
          </p:pic>
          <p:pic>
            <p:nvPicPr>
              <p:cNvPr id="47" name="Picture 46" descr="A close up of the moon&#10;&#10;Description automatically generated with medium confidence">
                <a:extLst>
                  <a:ext uri="{FF2B5EF4-FFF2-40B4-BE49-F238E27FC236}">
                    <a16:creationId xmlns:a16="http://schemas.microsoft.com/office/drawing/2014/main" id="{C82C4464-2ACC-A609-566E-1E7AD146D4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32570" y="4170064"/>
                <a:ext cx="2697023" cy="2020824"/>
              </a:xfrm>
              <a:prstGeom prst="rect">
                <a:avLst/>
              </a:prstGeom>
            </p:spPr>
          </p:pic>
          <p:pic>
            <p:nvPicPr>
              <p:cNvPr id="48" name="Picture 47" descr="A close up of the moon&#10;&#10;Description automatically generated with medium confidence">
                <a:extLst>
                  <a:ext uri="{FF2B5EF4-FFF2-40B4-BE49-F238E27FC236}">
                    <a16:creationId xmlns:a16="http://schemas.microsoft.com/office/drawing/2014/main" id="{1333C462-CF40-48F1-1BE2-5166408056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35935" y="4170064"/>
                <a:ext cx="2697023" cy="2020824"/>
              </a:xfrm>
              <a:prstGeom prst="rect">
                <a:avLst/>
              </a:prstGeom>
            </p:spPr>
          </p:pic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A78EB27-DFB9-721A-A9BF-2329DD653929}"/>
                </a:ext>
              </a:extLst>
            </p:cNvPr>
            <p:cNvSpPr txBox="1"/>
            <p:nvPr/>
          </p:nvSpPr>
          <p:spPr>
            <a:xfrm>
              <a:off x="95251" y="-173483"/>
              <a:ext cx="415509" cy="708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2" b="1" dirty="0"/>
                <a:t>A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9AA60EC-1898-7FE3-591C-B03B78C689D4}"/>
                </a:ext>
              </a:extLst>
            </p:cNvPr>
            <p:cNvSpPr txBox="1"/>
            <p:nvPr/>
          </p:nvSpPr>
          <p:spPr>
            <a:xfrm>
              <a:off x="95251" y="4956957"/>
              <a:ext cx="415509" cy="708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2" b="1" dirty="0"/>
                <a:t>B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D04499A-8AA6-C3D7-2172-C3C72FC466F1}"/>
                </a:ext>
              </a:extLst>
            </p:cNvPr>
            <p:cNvSpPr txBox="1"/>
            <p:nvPr/>
          </p:nvSpPr>
          <p:spPr>
            <a:xfrm>
              <a:off x="4768496" y="4953140"/>
              <a:ext cx="415509" cy="708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2" b="1" dirty="0"/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1604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Chart, scatter chart&#10;&#10;Description automatically generated">
            <a:extLst>
              <a:ext uri="{FF2B5EF4-FFF2-40B4-BE49-F238E27FC236}">
                <a16:creationId xmlns:a16="http://schemas.microsoft.com/office/drawing/2014/main" id="{EE511419-27FF-8234-3B81-85D63C9A0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2" y="7488938"/>
            <a:ext cx="4544568" cy="3408424"/>
          </a:xfrm>
          <a:prstGeom prst="rect">
            <a:avLst/>
          </a:prstGeom>
        </p:spPr>
      </p:pic>
      <p:pic>
        <p:nvPicPr>
          <p:cNvPr id="29" name="Picture 28" descr="Chart, scatter chart&#10;&#10;Description automatically generated">
            <a:extLst>
              <a:ext uri="{FF2B5EF4-FFF2-40B4-BE49-F238E27FC236}">
                <a16:creationId xmlns:a16="http://schemas.microsoft.com/office/drawing/2014/main" id="{DD3F7C65-24C6-1D25-7F32-AB86151D5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2" y="7488938"/>
            <a:ext cx="4544568" cy="3408424"/>
          </a:xfrm>
          <a:prstGeom prst="rect">
            <a:avLst/>
          </a:prstGeom>
        </p:spPr>
      </p:pic>
      <p:pic>
        <p:nvPicPr>
          <p:cNvPr id="21" name="Picture 20" descr="Chart, scatter chart&#10;&#10;Description automatically generated">
            <a:extLst>
              <a:ext uri="{FF2B5EF4-FFF2-40B4-BE49-F238E27FC236}">
                <a16:creationId xmlns:a16="http://schemas.microsoft.com/office/drawing/2014/main" id="{17FDA118-6760-874C-510E-6B22B67D5B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8346" y="3822194"/>
            <a:ext cx="4544568" cy="3408424"/>
          </a:xfrm>
          <a:prstGeom prst="rect">
            <a:avLst/>
          </a:prstGeom>
        </p:spPr>
      </p:pic>
      <p:pic>
        <p:nvPicPr>
          <p:cNvPr id="19" name="Picture 18" descr="Chart, scatter chart&#10;&#10;Description automatically generated">
            <a:extLst>
              <a:ext uri="{FF2B5EF4-FFF2-40B4-BE49-F238E27FC236}">
                <a16:creationId xmlns:a16="http://schemas.microsoft.com/office/drawing/2014/main" id="{3D5BAED7-1230-5BB7-9497-BBCE93DE5C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2" y="3831338"/>
            <a:ext cx="4544568" cy="3408424"/>
          </a:xfrm>
          <a:prstGeom prst="rect">
            <a:avLst/>
          </a:prstGeom>
        </p:spPr>
      </p:pic>
      <p:pic>
        <p:nvPicPr>
          <p:cNvPr id="8" name="Picture 7" descr="Chart, scatter chart&#10;&#10;Description automatically generated">
            <a:extLst>
              <a:ext uri="{FF2B5EF4-FFF2-40B4-BE49-F238E27FC236}">
                <a16:creationId xmlns:a16="http://schemas.microsoft.com/office/drawing/2014/main" id="{1B1939CA-C903-F7F0-B5D8-1712B4FDC7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2" y="301754"/>
            <a:ext cx="4544568" cy="3408424"/>
          </a:xfrm>
          <a:prstGeom prst="rect">
            <a:avLst/>
          </a:prstGeom>
        </p:spPr>
      </p:pic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A9CA7D75-E0B4-205E-9B23-051E7C38D0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039" y="161387"/>
            <a:ext cx="4617720" cy="346329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53CE9FA-0212-4282-93DF-7B0EDF1A5B35}"/>
              </a:ext>
            </a:extLst>
          </p:cNvPr>
          <p:cNvSpPr txBox="1"/>
          <p:nvPr/>
        </p:nvSpPr>
        <p:spPr>
          <a:xfrm>
            <a:off x="8920691" y="666486"/>
            <a:ext cx="638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639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C18824-B200-42FD-AC62-E5EA1676A0F1}"/>
              </a:ext>
            </a:extLst>
          </p:cNvPr>
          <p:cNvSpPr txBox="1"/>
          <p:nvPr/>
        </p:nvSpPr>
        <p:spPr>
          <a:xfrm>
            <a:off x="5540691" y="664868"/>
            <a:ext cx="638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867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664293-7876-40D6-A4B8-DE448FF43130}"/>
              </a:ext>
            </a:extLst>
          </p:cNvPr>
          <p:cNvSpPr txBox="1"/>
          <p:nvPr/>
        </p:nvSpPr>
        <p:spPr>
          <a:xfrm>
            <a:off x="6539411" y="141651"/>
            <a:ext cx="1869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 vs WT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1CD1B1-AA3F-4017-82AF-7DD2D32B7E48}"/>
              </a:ext>
            </a:extLst>
          </p:cNvPr>
          <p:cNvSpPr txBox="1"/>
          <p:nvPr/>
        </p:nvSpPr>
        <p:spPr>
          <a:xfrm>
            <a:off x="6405384" y="3714899"/>
            <a:ext cx="2137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KRP vs WT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C55008-6FD6-4F11-BE3D-846997E90220}"/>
              </a:ext>
            </a:extLst>
          </p:cNvPr>
          <p:cNvSpPr txBox="1"/>
          <p:nvPr/>
        </p:nvSpPr>
        <p:spPr>
          <a:xfrm>
            <a:off x="1921355" y="3714899"/>
            <a:ext cx="1869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 vs WT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E564B17-1238-4E21-92CD-EA685650CAEE}"/>
              </a:ext>
            </a:extLst>
          </p:cNvPr>
          <p:cNvSpPr txBox="1"/>
          <p:nvPr/>
        </p:nvSpPr>
        <p:spPr>
          <a:xfrm>
            <a:off x="1659641" y="7353727"/>
            <a:ext cx="239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KRS vs WT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C406469-3E53-4183-BB55-5122207A4A1F}"/>
              </a:ext>
            </a:extLst>
          </p:cNvPr>
          <p:cNvSpPr txBox="1"/>
          <p:nvPr/>
        </p:nvSpPr>
        <p:spPr>
          <a:xfrm>
            <a:off x="6348133" y="7353727"/>
            <a:ext cx="2251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KRPS vs WT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7FE0E0-2985-4AC9-8547-04D082CCC43E}"/>
              </a:ext>
            </a:extLst>
          </p:cNvPr>
          <p:cNvSpPr txBox="1"/>
          <p:nvPr/>
        </p:nvSpPr>
        <p:spPr>
          <a:xfrm>
            <a:off x="95250" y="-173481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A54697-B03F-4CF4-8785-0A1EC01B2A1E}"/>
              </a:ext>
            </a:extLst>
          </p:cNvPr>
          <p:cNvSpPr txBox="1"/>
          <p:nvPr/>
        </p:nvSpPr>
        <p:spPr>
          <a:xfrm>
            <a:off x="4821446" y="-173481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2D00F3-A35E-41BD-8691-40512609A3EC}"/>
              </a:ext>
            </a:extLst>
          </p:cNvPr>
          <p:cNvSpPr txBox="1"/>
          <p:nvPr/>
        </p:nvSpPr>
        <p:spPr>
          <a:xfrm>
            <a:off x="89282" y="3591150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AFFF00-2ACC-4390-930B-5F958BA594D1}"/>
              </a:ext>
            </a:extLst>
          </p:cNvPr>
          <p:cNvSpPr txBox="1"/>
          <p:nvPr/>
        </p:nvSpPr>
        <p:spPr>
          <a:xfrm>
            <a:off x="4821442" y="3591150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6A27C1-23AC-4498-83C5-86EC590FB5AD}"/>
              </a:ext>
            </a:extLst>
          </p:cNvPr>
          <p:cNvSpPr txBox="1"/>
          <p:nvPr/>
        </p:nvSpPr>
        <p:spPr>
          <a:xfrm>
            <a:off x="33927" y="7195062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369F49-E599-4FEC-ADE6-B931D14EA315}"/>
              </a:ext>
            </a:extLst>
          </p:cNvPr>
          <p:cNvSpPr txBox="1"/>
          <p:nvPr/>
        </p:nvSpPr>
        <p:spPr>
          <a:xfrm>
            <a:off x="4821446" y="7195062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F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ED1602D-1E45-4D51-9B8D-D81DF3C0EBB6}"/>
              </a:ext>
            </a:extLst>
          </p:cNvPr>
          <p:cNvSpPr txBox="1"/>
          <p:nvPr/>
        </p:nvSpPr>
        <p:spPr>
          <a:xfrm>
            <a:off x="4183419" y="4178687"/>
            <a:ext cx="638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689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8E57237-C6BF-4C54-8A8D-43C3D53B0700}"/>
              </a:ext>
            </a:extLst>
          </p:cNvPr>
          <p:cNvSpPr txBox="1"/>
          <p:nvPr/>
        </p:nvSpPr>
        <p:spPr>
          <a:xfrm>
            <a:off x="803422" y="4178687"/>
            <a:ext cx="638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940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3DAB226-B3E0-4AE0-BCBA-EB4A6906B6C7}"/>
              </a:ext>
            </a:extLst>
          </p:cNvPr>
          <p:cNvSpPr txBox="1"/>
          <p:nvPr/>
        </p:nvSpPr>
        <p:spPr>
          <a:xfrm>
            <a:off x="8823962" y="4178686"/>
            <a:ext cx="727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183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2FF49D5-80B4-4695-805E-5870BD5AE3EB}"/>
              </a:ext>
            </a:extLst>
          </p:cNvPr>
          <p:cNvSpPr txBox="1"/>
          <p:nvPr/>
        </p:nvSpPr>
        <p:spPr>
          <a:xfrm>
            <a:off x="5533466" y="4178686"/>
            <a:ext cx="727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162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E55BDE7-5E27-468E-9356-BB074CC3DC3D}"/>
              </a:ext>
            </a:extLst>
          </p:cNvPr>
          <p:cNvSpPr txBox="1"/>
          <p:nvPr/>
        </p:nvSpPr>
        <p:spPr>
          <a:xfrm>
            <a:off x="4194856" y="7863177"/>
            <a:ext cx="638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713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06C6745-BE39-4359-ACD7-1EBB0041C7DB}"/>
              </a:ext>
            </a:extLst>
          </p:cNvPr>
          <p:cNvSpPr txBox="1"/>
          <p:nvPr/>
        </p:nvSpPr>
        <p:spPr>
          <a:xfrm>
            <a:off x="814857" y="7863177"/>
            <a:ext cx="638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818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FEED1F7-9E7A-465D-8A24-B700AF3845A4}"/>
              </a:ext>
            </a:extLst>
          </p:cNvPr>
          <p:cNvSpPr txBox="1"/>
          <p:nvPr/>
        </p:nvSpPr>
        <p:spPr>
          <a:xfrm>
            <a:off x="8823964" y="7863176"/>
            <a:ext cx="738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710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FE0AB69-3C40-456E-930C-0C96BE831F15}"/>
              </a:ext>
            </a:extLst>
          </p:cNvPr>
          <p:cNvSpPr txBox="1"/>
          <p:nvPr/>
        </p:nvSpPr>
        <p:spPr>
          <a:xfrm>
            <a:off x="5544902" y="7863176"/>
            <a:ext cx="716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840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685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Chart&#10;&#10;Description automatically generated">
            <a:extLst>
              <a:ext uri="{FF2B5EF4-FFF2-40B4-BE49-F238E27FC236}">
                <a16:creationId xmlns:a16="http://schemas.microsoft.com/office/drawing/2014/main" id="{E609BBA6-C627-145A-7B74-2AD5CDCDF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10" y="4579866"/>
            <a:ext cx="3345933" cy="3493008"/>
          </a:xfrm>
          <a:prstGeom prst="rect">
            <a:avLst/>
          </a:prstGeom>
        </p:spPr>
      </p:pic>
      <p:pic>
        <p:nvPicPr>
          <p:cNvPr id="22" name="Picture 21" descr="Chart, scatter chart&#10;&#10;Description automatically generated">
            <a:extLst>
              <a:ext uri="{FF2B5EF4-FFF2-40B4-BE49-F238E27FC236}">
                <a16:creationId xmlns:a16="http://schemas.microsoft.com/office/drawing/2014/main" id="{76E290D5-41F0-594B-CFBE-76D132ACB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007" y="416599"/>
            <a:ext cx="3349784" cy="34970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85E21C-17EA-D451-8291-E973533B9630}"/>
              </a:ext>
            </a:extLst>
          </p:cNvPr>
          <p:cNvSpPr txBox="1"/>
          <p:nvPr/>
        </p:nvSpPr>
        <p:spPr>
          <a:xfrm>
            <a:off x="1" y="-707886"/>
            <a:ext cx="4617720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2" b="1" dirty="0"/>
              <a:t>Supplement Figure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1DE569-E283-3871-567F-255A78FB3832}"/>
              </a:ext>
            </a:extLst>
          </p:cNvPr>
          <p:cNvSpPr txBox="1"/>
          <p:nvPr/>
        </p:nvSpPr>
        <p:spPr>
          <a:xfrm>
            <a:off x="95250" y="-173481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79BA1C-3350-ED52-5F06-0C7D3F45C164}"/>
              </a:ext>
            </a:extLst>
          </p:cNvPr>
          <p:cNvSpPr txBox="1"/>
          <p:nvPr/>
        </p:nvSpPr>
        <p:spPr>
          <a:xfrm>
            <a:off x="3846044" y="-173481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F1DEA8-6025-0816-93F5-3107F5A2679C}"/>
              </a:ext>
            </a:extLst>
          </p:cNvPr>
          <p:cNvSpPr txBox="1"/>
          <p:nvPr/>
        </p:nvSpPr>
        <p:spPr>
          <a:xfrm>
            <a:off x="95250" y="4008923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0735AA-21BD-8519-CDDB-0C65C8D0C465}"/>
              </a:ext>
            </a:extLst>
          </p:cNvPr>
          <p:cNvSpPr txBox="1"/>
          <p:nvPr/>
        </p:nvSpPr>
        <p:spPr>
          <a:xfrm>
            <a:off x="1110639" y="-75201"/>
            <a:ext cx="1869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Caco-2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E88A92-380C-DF7D-D5C2-080BB0BF4FC0}"/>
              </a:ext>
            </a:extLst>
          </p:cNvPr>
          <p:cNvSpPr txBox="1"/>
          <p:nvPr/>
        </p:nvSpPr>
        <p:spPr>
          <a:xfrm>
            <a:off x="4934831" y="-69381"/>
            <a:ext cx="1869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HT-29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E8E2B9-A249-E6B7-C8F1-AFD98AEE843B}"/>
              </a:ext>
            </a:extLst>
          </p:cNvPr>
          <p:cNvSpPr txBox="1"/>
          <p:nvPr/>
        </p:nvSpPr>
        <p:spPr>
          <a:xfrm>
            <a:off x="1110641" y="4101256"/>
            <a:ext cx="1869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SW48</a:t>
            </a:r>
          </a:p>
        </p:txBody>
      </p:sp>
      <p:pic>
        <p:nvPicPr>
          <p:cNvPr id="24" name="Picture 23" descr="Chart, scatter chart&#10;&#10;Description automatically generated">
            <a:extLst>
              <a:ext uri="{FF2B5EF4-FFF2-40B4-BE49-F238E27FC236}">
                <a16:creationId xmlns:a16="http://schemas.microsoft.com/office/drawing/2014/main" id="{6C841CA3-89BF-3D7C-1B41-92590ADC6E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3798" y="416597"/>
            <a:ext cx="3345933" cy="349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26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52313389-8FCF-461E-98B7-EFDB83257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137" y="274321"/>
            <a:ext cx="3258344" cy="3401570"/>
          </a:xfrm>
          <a:prstGeom prst="rect">
            <a:avLst/>
          </a:prstGeom>
        </p:spPr>
      </p:pic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EE9A1357-FDAD-44B8-8353-5E89C1C38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28" y="269856"/>
            <a:ext cx="3240826" cy="33832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3D37949-2C46-4204-BAB5-2AE1FA37044E}"/>
              </a:ext>
            </a:extLst>
          </p:cNvPr>
          <p:cNvSpPr txBox="1"/>
          <p:nvPr/>
        </p:nvSpPr>
        <p:spPr>
          <a:xfrm>
            <a:off x="95250" y="-97631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B309CF-6A5E-42D8-A04D-5A8CE2ED0A81}"/>
              </a:ext>
            </a:extLst>
          </p:cNvPr>
          <p:cNvSpPr txBox="1"/>
          <p:nvPr/>
        </p:nvSpPr>
        <p:spPr>
          <a:xfrm>
            <a:off x="4115823" y="-96930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782094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7F1473-9865-4A65-B278-536714EC65B4}"/>
              </a:ext>
            </a:extLst>
          </p:cNvPr>
          <p:cNvSpPr txBox="1"/>
          <p:nvPr/>
        </p:nvSpPr>
        <p:spPr>
          <a:xfrm>
            <a:off x="1254502" y="4393393"/>
            <a:ext cx="2748925" cy="461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2" b="1" dirty="0" err="1"/>
              <a:t>Scramblei</a:t>
            </a:r>
            <a:endParaRPr lang="en-US" sz="2402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E3EF7C-7204-4449-9E0E-CD3CCBB1EE03}"/>
              </a:ext>
            </a:extLst>
          </p:cNvPr>
          <p:cNvSpPr txBox="1"/>
          <p:nvPr/>
        </p:nvSpPr>
        <p:spPr>
          <a:xfrm>
            <a:off x="6096533" y="4389205"/>
            <a:ext cx="2748925" cy="461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2" b="1" dirty="0"/>
              <a:t>miR-24 Inhibitor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F77725-6514-4D8C-A0F2-6B3A5FFC12E4}"/>
              </a:ext>
            </a:extLst>
          </p:cNvPr>
          <p:cNvSpPr txBox="1"/>
          <p:nvPr/>
        </p:nvSpPr>
        <p:spPr>
          <a:xfrm>
            <a:off x="1562562" y="497429"/>
            <a:ext cx="2326093" cy="461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2" b="1" dirty="0" err="1"/>
              <a:t>Scramblei</a:t>
            </a:r>
            <a:endParaRPr lang="en-US" sz="2402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E8B070-FFF5-4422-B99F-927CD21D9171}"/>
              </a:ext>
            </a:extLst>
          </p:cNvPr>
          <p:cNvSpPr txBox="1"/>
          <p:nvPr/>
        </p:nvSpPr>
        <p:spPr>
          <a:xfrm>
            <a:off x="6236141" y="495750"/>
            <a:ext cx="2326093" cy="461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2" b="1" dirty="0"/>
              <a:t>miR-24 Inhibitor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1A3AAC-75BB-4B38-BCF2-2BE237D54C68}"/>
              </a:ext>
            </a:extLst>
          </p:cNvPr>
          <p:cNvSpPr txBox="1"/>
          <p:nvPr/>
        </p:nvSpPr>
        <p:spPr>
          <a:xfrm>
            <a:off x="194716" y="249529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4B644C-0B71-436B-BA63-20A5A42CF35E}"/>
              </a:ext>
            </a:extLst>
          </p:cNvPr>
          <p:cNvSpPr txBox="1"/>
          <p:nvPr/>
        </p:nvSpPr>
        <p:spPr>
          <a:xfrm>
            <a:off x="194716" y="4195099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B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7293A3B-801C-405E-8ADF-ECF5EB647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490" y="957417"/>
            <a:ext cx="4134232" cy="3097694"/>
          </a:xfrm>
          <a:prstGeom prst="rect">
            <a:avLst/>
          </a:prstGeom>
        </p:spPr>
      </p:pic>
      <p:pic>
        <p:nvPicPr>
          <p:cNvPr id="26" name="Picture 25" descr="A picture containing food&#10;&#10;Description automatically generated">
            <a:extLst>
              <a:ext uri="{FF2B5EF4-FFF2-40B4-BE49-F238E27FC236}">
                <a16:creationId xmlns:a16="http://schemas.microsoft.com/office/drawing/2014/main" id="{6667E1EE-4248-4D45-B0F2-BEDD010C02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68385" y="959095"/>
            <a:ext cx="4138805" cy="3101122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433899FA-75F0-4832-ADD6-69B1430C6E92}"/>
              </a:ext>
            </a:extLst>
          </p:cNvPr>
          <p:cNvGrpSpPr/>
          <p:nvPr/>
        </p:nvGrpSpPr>
        <p:grpSpPr>
          <a:xfrm>
            <a:off x="3915671" y="3666480"/>
            <a:ext cx="945832" cy="307777"/>
            <a:chOff x="3915669" y="3685642"/>
            <a:chExt cx="945832" cy="30777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A0A8E78-D935-4D8C-991D-C5D80D0D6DFB}"/>
                </a:ext>
              </a:extLst>
            </p:cNvPr>
            <p:cNvSpPr txBox="1"/>
            <p:nvPr/>
          </p:nvSpPr>
          <p:spPr>
            <a:xfrm>
              <a:off x="3915669" y="3685642"/>
              <a:ext cx="94583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500 </a:t>
              </a:r>
              <a:r>
                <a:rPr lang="el-GR" sz="1400" b="1" dirty="0">
                  <a:solidFill>
                    <a:schemeClr val="bg1"/>
                  </a:solidFill>
                  <a:latin typeface="Google Sans"/>
                </a:rPr>
                <a:t>μ</a:t>
              </a:r>
              <a:r>
                <a:rPr lang="en-US" sz="1400" b="1" dirty="0">
                  <a:solidFill>
                    <a:schemeClr val="bg1"/>
                  </a:solidFill>
                </a:rPr>
                <a:t>m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687B30A-532B-4039-9933-1184588BE3EC}"/>
                </a:ext>
              </a:extLst>
            </p:cNvPr>
            <p:cNvCxnSpPr>
              <a:cxnSpLocks/>
            </p:cNvCxnSpPr>
            <p:nvPr/>
          </p:nvCxnSpPr>
          <p:spPr>
            <a:xfrm>
              <a:off x="4096131" y="3959634"/>
              <a:ext cx="58490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C691472-AF87-4BFD-8D1D-9158556F63E8}"/>
              </a:ext>
            </a:extLst>
          </p:cNvPr>
          <p:cNvGrpSpPr/>
          <p:nvPr/>
        </p:nvGrpSpPr>
        <p:grpSpPr>
          <a:xfrm>
            <a:off x="8824346" y="3666480"/>
            <a:ext cx="945832" cy="307777"/>
            <a:chOff x="3915669" y="3685642"/>
            <a:chExt cx="945832" cy="30777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7C51DA1-E6A8-4294-BCDB-6BAAC2A63646}"/>
                </a:ext>
              </a:extLst>
            </p:cNvPr>
            <p:cNvSpPr txBox="1"/>
            <p:nvPr/>
          </p:nvSpPr>
          <p:spPr>
            <a:xfrm>
              <a:off x="3915669" y="3685642"/>
              <a:ext cx="94583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500 </a:t>
              </a:r>
              <a:r>
                <a:rPr lang="el-GR" sz="1400" b="1" dirty="0">
                  <a:solidFill>
                    <a:schemeClr val="bg1"/>
                  </a:solidFill>
                  <a:latin typeface="Google Sans"/>
                </a:rPr>
                <a:t>μ</a:t>
              </a:r>
              <a:r>
                <a:rPr lang="en-US" sz="1400" b="1" dirty="0">
                  <a:solidFill>
                    <a:schemeClr val="bg1"/>
                  </a:solidFill>
                </a:rPr>
                <a:t>m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7E3A8B9-4B5A-45E9-9777-F6F960998688}"/>
                </a:ext>
              </a:extLst>
            </p:cNvPr>
            <p:cNvCxnSpPr>
              <a:cxnSpLocks/>
            </p:cNvCxnSpPr>
            <p:nvPr/>
          </p:nvCxnSpPr>
          <p:spPr>
            <a:xfrm>
              <a:off x="4096131" y="3959634"/>
              <a:ext cx="58490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Picture 2" descr="A picture containing outdoor, nature, crater&#10;&#10;Description automatically generated">
            <a:extLst>
              <a:ext uri="{FF2B5EF4-FFF2-40B4-BE49-F238E27FC236}">
                <a16:creationId xmlns:a16="http://schemas.microsoft.com/office/drawing/2014/main" id="{6244B86E-4B80-48F1-A612-D1F53972BA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8382" y="4939669"/>
            <a:ext cx="4138805" cy="3101122"/>
          </a:xfrm>
          <a:prstGeom prst="rect">
            <a:avLst/>
          </a:prstGeom>
        </p:spPr>
      </p:pic>
      <p:pic>
        <p:nvPicPr>
          <p:cNvPr id="6" name="Picture 5" descr="A close up of a person's eye&#10;&#10;Description automatically generated with medium confidence">
            <a:extLst>
              <a:ext uri="{FF2B5EF4-FFF2-40B4-BE49-F238E27FC236}">
                <a16:creationId xmlns:a16="http://schemas.microsoft.com/office/drawing/2014/main" id="{04C1C0BF-B68B-4CC7-9A84-F4D1A70E96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489" y="4953138"/>
            <a:ext cx="4120826" cy="308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5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box and whisker chart&#10;&#10;Description automatically generated">
            <a:extLst>
              <a:ext uri="{FF2B5EF4-FFF2-40B4-BE49-F238E27FC236}">
                <a16:creationId xmlns:a16="http://schemas.microsoft.com/office/drawing/2014/main" id="{735CA873-F8BA-489B-9E33-5FB7DAEE6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54" y="4294326"/>
            <a:ext cx="6086246" cy="3803904"/>
          </a:xfrm>
          <a:prstGeom prst="rect">
            <a:avLst/>
          </a:prstGeom>
        </p:spPr>
      </p:pic>
      <p:pic>
        <p:nvPicPr>
          <p:cNvPr id="3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3FCD88EC-1091-4DFD-B3F2-8CC76905D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54" y="137160"/>
            <a:ext cx="6086246" cy="38039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FF03215-10F5-4393-98EB-075C7F226E3A}"/>
              </a:ext>
            </a:extLst>
          </p:cNvPr>
          <p:cNvSpPr txBox="1"/>
          <p:nvPr/>
        </p:nvSpPr>
        <p:spPr>
          <a:xfrm>
            <a:off x="95250" y="-81234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A2F53C-FD6A-4871-8E48-6C68F778570F}"/>
              </a:ext>
            </a:extLst>
          </p:cNvPr>
          <p:cNvSpPr txBox="1"/>
          <p:nvPr/>
        </p:nvSpPr>
        <p:spPr>
          <a:xfrm>
            <a:off x="95250" y="3940385"/>
            <a:ext cx="415512" cy="708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2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710539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7213</TotalTime>
  <Words>3657</Words>
  <Application>Microsoft Office PowerPoint</Application>
  <PresentationFormat>Custom</PresentationFormat>
  <Paragraphs>932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Google Sans</vt:lpstr>
      <vt:lpstr>Helvetica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William Villanueva</dc:creator>
  <cp:lastModifiedBy>Jonathan William Villanueva</cp:lastModifiedBy>
  <cp:revision>4</cp:revision>
  <dcterms:created xsi:type="dcterms:W3CDTF">2022-07-26T18:15:35Z</dcterms:created>
  <dcterms:modified xsi:type="dcterms:W3CDTF">2022-10-08T17:35:15Z</dcterms:modified>
</cp:coreProperties>
</file>