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1" r:id="rId5"/>
  </p:sldMasterIdLst>
  <p:notesMasterIdLst>
    <p:notesMasterId r:id="rId23"/>
  </p:notesMasterIdLst>
  <p:sldIdLst>
    <p:sldId id="265" r:id="rId6"/>
    <p:sldId id="272" r:id="rId7"/>
    <p:sldId id="270" r:id="rId8"/>
    <p:sldId id="273" r:id="rId9"/>
    <p:sldId id="274" r:id="rId10"/>
    <p:sldId id="275" r:id="rId11"/>
    <p:sldId id="276" r:id="rId12"/>
    <p:sldId id="278" r:id="rId13"/>
    <p:sldId id="279" r:id="rId14"/>
    <p:sldId id="280" r:id="rId15"/>
    <p:sldId id="281" r:id="rId16"/>
    <p:sldId id="282" r:id="rId17"/>
    <p:sldId id="283" r:id="rId18"/>
    <p:sldId id="286" r:id="rId19"/>
    <p:sldId id="287" r:id="rId20"/>
    <p:sldId id="289" r:id="rId21"/>
    <p:sldId id="2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tz, Kristina - APHIS" initials="LK-A" lastIdx="1" clrIdx="0">
    <p:extLst>
      <p:ext uri="{19B8F6BF-5375-455C-9EA6-DF929625EA0E}">
        <p15:presenceInfo xmlns:p15="http://schemas.microsoft.com/office/powerpoint/2012/main" userId="S-1-5-21-2443529608-3098792306-3041422421-4097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6531" autoAdjust="0"/>
  </p:normalViewPr>
  <p:slideViewPr>
    <p:cSldViewPr snapToGrid="0">
      <p:cViewPr varScale="1">
        <p:scale>
          <a:sx n="110" d="100"/>
          <a:sy n="110" d="100"/>
        </p:scale>
        <p:origin x="10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4B60B-12C8-493D-9694-5EBB40CD311B}" type="datetimeFigureOut">
              <a:rPr lang="en-US" smtClean="0"/>
              <a:t>2/28/24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538AD-DB44-4531-A9F5-CE68DC618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3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538AD-DB44-4531-A9F5-CE68DC6180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1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BE34-270C-4A20-AD4E-A59B9C0AEA9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A9A681-EC99-4409-923C-601B7AB9014B}"/>
              </a:ext>
            </a:extLst>
          </p:cNvPr>
          <p:cNvSpPr/>
          <p:nvPr userDrawn="1"/>
        </p:nvSpPr>
        <p:spPr>
          <a:xfrm>
            <a:off x="0" y="-1"/>
            <a:ext cx="3614057" cy="6550223"/>
          </a:xfrm>
          <a:prstGeom prst="rect">
            <a:avLst/>
          </a:prstGeom>
          <a:solidFill>
            <a:srgbClr val="064A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52037" y="1978659"/>
            <a:ext cx="3309257" cy="2341992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08ECFBE-AAB1-43F1-98A1-7EFB93275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51300" y="872844"/>
            <a:ext cx="7632700" cy="263712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5D1F0CD-AF46-4FC6-83F8-4704552FF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1300" y="3429000"/>
            <a:ext cx="7632700" cy="1828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2076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DB156-C52A-4A4A-9739-7FC108D8F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217FD-9C8F-4275-ADF8-8B62EFF48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F4454-7FB5-4181-B527-6F0CC80E8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8670-9330-4449-B65B-4AD83D17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2FEC9-11EF-4454-BB4D-B405AB19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5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5DD64-A10C-4D1D-9F9A-F475E82E0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6B50A-3A33-484A-8A88-7FCEEFE4EB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834EB-CAF6-4ABB-BBD3-EEEB3BCA0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CC4670-F573-4867-A004-A5CA26743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7F65F4-F801-4B85-ACDA-7A32268DF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CF890-4F67-4687-896B-4C1B92FB8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6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ADE64-B8B7-4D3C-8943-6BA90F465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5741C-516B-42D6-91DB-28618BB9B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63A04D-3A98-4764-BD87-09245B4A1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9C8EB4-0074-457D-8A22-34490AE15D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8BC7E9-468C-42A6-B210-1D221F6945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6F72CF-CDDC-4660-8DC3-00AA932BE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58E0EE-EED7-4229-945F-9D7A8E649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68CC9D-212C-4E86-B7AE-663032A62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81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393D-97CE-4BEF-8E7E-CB336EC6D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69F629-0E5B-4FC4-8C94-0399AF3DA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66CE97-89A4-4A40-AB60-59A9BDB9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ED6462-A645-4745-923C-95770EEB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28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6500C7-C55B-40BB-919C-2EC265BAA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3B714A-CD68-406B-A627-53026D50A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485C5-D206-4440-9226-B0F1A2FD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03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3BBD-1700-46FB-8153-FAB77090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5D223-EF16-4B19-821F-7BA7D4B19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49D0C-C58A-4B62-9C7D-C9923BDC1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433563-30C1-44CA-9FCC-92A3BC7E2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14A10-401F-41AA-8AC1-A57930B4E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86B9F6-D4F0-4342-8D66-B24CC83D2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2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C6217-163D-47C4-860C-C82D6E649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1C8813-A24E-4A47-9511-8A6A185E63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33D74-60BF-4B58-917D-175769120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65B48-3B56-403C-BF45-F556D0081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D8F3D-A292-4230-8A05-1931029C2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9928B-8A39-48BF-A2C6-1AAA8EA8F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44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6B741-D0BC-494C-90BB-BB950E200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36506E-3594-482E-B720-19CD303E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48805-20A9-4C6D-BFDA-462EEC43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D696E-03E4-48E2-8D3E-323372CDF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A582F-6699-44F4-95F5-55BA6A864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97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AE4070-0819-43EE-B714-69A2D5426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4EBA1-D765-4480-B269-C993FE76B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4454E-2599-4710-8454-E6E82059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5D2CF-DB3B-4C44-BAC6-A78742558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10D45-07CE-425A-9C7E-794B573B9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91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43" y="1311664"/>
            <a:ext cx="11842913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65663" y="282029"/>
            <a:ext cx="9423400" cy="647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FEC5C5-42E1-47D6-94F6-F9F7AE11D0E3}"/>
              </a:ext>
            </a:extLst>
          </p:cNvPr>
          <p:cNvCxnSpPr>
            <a:cxnSpLocks/>
          </p:cNvCxnSpPr>
          <p:nvPr userDrawn="1"/>
        </p:nvCxnSpPr>
        <p:spPr>
          <a:xfrm>
            <a:off x="1585519" y="6593747"/>
            <a:ext cx="0" cy="2154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98EF695-B603-4C0E-9514-FBE3CC1D0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8514" y="6543412"/>
            <a:ext cx="1763486" cy="307777"/>
          </a:xfrm>
        </p:spPr>
        <p:txBody>
          <a:bodyPr/>
          <a:lstStyle/>
          <a:p>
            <a:fld id="{7CF0BE34-270C-4A20-AD4E-A59B9C0AE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82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66FD-26B8-4A70-8D13-6D186CF7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DFEB01-3E53-479C-8751-4BCFD35AF2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075BA-6746-4FA4-BB61-FF2DB2202A1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9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BE34-270C-4A20-AD4E-A59B9C0AEA9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61975" y="504909"/>
            <a:ext cx="11068050" cy="561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546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42950"/>
            <a:ext cx="10972800" cy="846138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3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BE34-270C-4A20-AD4E-A59B9C0AEA9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A9A681-EC99-4409-923C-601B7AB9014B}"/>
              </a:ext>
            </a:extLst>
          </p:cNvPr>
          <p:cNvSpPr/>
          <p:nvPr userDrawn="1"/>
        </p:nvSpPr>
        <p:spPr>
          <a:xfrm>
            <a:off x="1" y="-1"/>
            <a:ext cx="3301998" cy="6550223"/>
          </a:xfrm>
          <a:prstGeom prst="rect">
            <a:avLst/>
          </a:prstGeom>
          <a:solidFill>
            <a:srgbClr val="064A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66802" y="2005418"/>
            <a:ext cx="2235197" cy="234199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85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BE34-270C-4A20-AD4E-A59B9C0AEA9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A9A681-EC99-4409-923C-601B7AB9014B}"/>
              </a:ext>
            </a:extLst>
          </p:cNvPr>
          <p:cNvSpPr/>
          <p:nvPr userDrawn="1"/>
        </p:nvSpPr>
        <p:spPr>
          <a:xfrm>
            <a:off x="4445001" y="1606879"/>
            <a:ext cx="3301998" cy="2806700"/>
          </a:xfrm>
          <a:prstGeom prst="rect">
            <a:avLst/>
          </a:prstGeom>
          <a:solidFill>
            <a:srgbClr val="064A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978401" y="2500891"/>
            <a:ext cx="2235197" cy="12753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93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6C5E8-6F78-4D8A-B656-309620358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5635D7-9957-4A8F-9C6C-02662CA88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EADE9-A47E-4717-A7F6-5C815B8C2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5B786-4436-40DC-8A14-A5EE76EDA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531D-5366-45C8-B17E-DA6C5A3C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39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A2989-E30F-42A5-9323-35AC553F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E19FF-DCA7-4671-94E9-9328D3157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5D92F-3688-4F19-8996-4C7D08DB9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1FE66-9312-4737-8C36-B66A5FEF1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E51EB-7AB5-4414-B50D-6420A467B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5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9ECEBA2-AD90-4ED6-BE5A-F58F45A8191B}"/>
              </a:ext>
            </a:extLst>
          </p:cNvPr>
          <p:cNvSpPr txBox="1"/>
          <p:nvPr userDrawn="1"/>
        </p:nvSpPr>
        <p:spPr>
          <a:xfrm>
            <a:off x="269616" y="280999"/>
            <a:ext cx="489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  "/>
                <a:cs typeface="Times New Roman" panose="02020603050405020304" pitchFamily="18" charset="0"/>
              </a:rPr>
              <a:t>Texts in Slides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6543412"/>
            <a:ext cx="12192000" cy="307778"/>
            <a:chOff x="0" y="6543412"/>
            <a:chExt cx="12192000" cy="3077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19D3DA-087A-4CA5-8A57-152B79E0B045}"/>
                </a:ext>
              </a:extLst>
            </p:cNvPr>
            <p:cNvSpPr txBox="1"/>
            <p:nvPr/>
          </p:nvSpPr>
          <p:spPr>
            <a:xfrm>
              <a:off x="9515304" y="6543412"/>
              <a:ext cx="2676696" cy="307777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14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8556CF-180E-42E5-BB03-F225C538F7EB}"/>
                </a:ext>
              </a:extLst>
            </p:cNvPr>
            <p:cNvSpPr txBox="1"/>
            <p:nvPr userDrawn="1"/>
          </p:nvSpPr>
          <p:spPr>
            <a:xfrm>
              <a:off x="0" y="6543413"/>
              <a:ext cx="12192000" cy="307777"/>
            </a:xfrm>
            <a:prstGeom prst="rect">
              <a:avLst/>
            </a:prstGeom>
            <a:solidFill>
              <a:srgbClr val="064A1B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Veterinary Services     Animal and Plant Health Inspection Service</a:t>
              </a: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28514" y="6543412"/>
            <a:ext cx="1763486" cy="307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86075BA-6746-4FA4-BB61-FF2DB2202A1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2" descr="Image result for usda logo vector">
            <a:extLst>
              <a:ext uri="{FF2B5EF4-FFF2-40B4-BE49-F238E27FC236}">
                <a16:creationId xmlns:a16="http://schemas.microsoft.com/office/drawing/2014/main" id="{C1D60261-280C-4E89-8466-65C8E95CA6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42" y="5958636"/>
            <a:ext cx="665025" cy="45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 userDrawn="1"/>
        </p:nvSpPr>
        <p:spPr>
          <a:xfrm>
            <a:off x="1138267" y="5894003"/>
            <a:ext cx="2141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/>
              <a:t>U.S.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119374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8" r:id="rId2"/>
    <p:sldLayoutId id="2147483670" r:id="rId3"/>
    <p:sldLayoutId id="2147483649" r:id="rId4"/>
    <p:sldLayoutId id="2147483665" r:id="rId5"/>
    <p:sldLayoutId id="2147483651" r:id="rId6"/>
    <p:sldLayoutId id="214748365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61C53E-A249-4553-B2C8-56E4EB779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93F0C-3E1F-4302-8E5C-3AF785E97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B7FD4-B4E8-4D5C-ABF9-59A67C50B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8D2A7-823D-47B0-ACE2-5A1726387DBD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B232A-97A7-4931-BBA0-D6081F37A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83719-7C9E-47E5-AF19-3F5D373E9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88255-608A-4129-8622-D72CA93A1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0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04BFA7E-6756-464A-8606-D159ED3B6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Identifying Homoplasy in the SNP Matrix of </a:t>
            </a:r>
            <a:r>
              <a:rPr lang="en-US" dirty="0" err="1"/>
              <a:t>vSNP</a:t>
            </a:r>
            <a:r>
              <a:rPr lang="en-US" dirty="0"/>
              <a:t> with CoV-2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B1FD422-C8BB-4CF5-9951-98A1FDFE8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1300" y="3642852"/>
            <a:ext cx="7632700" cy="1614948"/>
          </a:xfrm>
        </p:spPr>
        <p:txBody>
          <a:bodyPr/>
          <a:lstStyle/>
          <a:p>
            <a:r>
              <a:rPr lang="en-US" dirty="0"/>
              <a:t>February, 2024</a:t>
            </a:r>
          </a:p>
        </p:txBody>
      </p:sp>
    </p:spTree>
    <p:extLst>
      <p:ext uri="{BB962C8B-B14F-4D97-AF65-F5344CB8AC3E}">
        <p14:creationId xmlns:p14="http://schemas.microsoft.com/office/powerpoint/2010/main" val="380535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86468-A553-4372-86DA-059CE06F5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305" y="196210"/>
            <a:ext cx="9423400" cy="509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SNP table allows homoplasy to be easily seen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5473AC-E365-4C50-A13C-C7BB1A32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084" y="637673"/>
            <a:ext cx="9111916" cy="58939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860017-36B7-4431-87AC-79F316A424CD}"/>
              </a:ext>
            </a:extLst>
          </p:cNvPr>
          <p:cNvSpPr txBox="1"/>
          <p:nvPr/>
        </p:nvSpPr>
        <p:spPr>
          <a:xfrm>
            <a:off x="6641432" y="1684421"/>
            <a:ext cx="413886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Homoplasy = the same mutation evolving independently  multiple times</a:t>
            </a:r>
          </a:p>
        </p:txBody>
      </p:sp>
    </p:spTree>
    <p:extLst>
      <p:ext uri="{BB962C8B-B14F-4D97-AF65-F5344CB8AC3E}">
        <p14:creationId xmlns:p14="http://schemas.microsoft.com/office/powerpoint/2010/main" val="75617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86468-A553-4372-86DA-059CE06F5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305" y="196210"/>
            <a:ext cx="9423400" cy="509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SNP table allows homoplasy to be easily seen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5473AC-E365-4C50-A13C-C7BB1A32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084" y="637673"/>
            <a:ext cx="9111916" cy="5893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F6D01-A83B-4740-83ED-63C26BB4D12F}"/>
              </a:ext>
            </a:extLst>
          </p:cNvPr>
          <p:cNvSpPr txBox="1"/>
          <p:nvPr/>
        </p:nvSpPr>
        <p:spPr>
          <a:xfrm>
            <a:off x="4984857" y="1559578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786B2-E37B-45F5-9A70-5B8D61B90705}"/>
              </a:ext>
            </a:extLst>
          </p:cNvPr>
          <p:cNvSpPr txBox="1"/>
          <p:nvPr/>
        </p:nvSpPr>
        <p:spPr>
          <a:xfrm>
            <a:off x="5803005" y="237037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175D9-E50F-4C3D-97CD-C580D19A6622}"/>
              </a:ext>
            </a:extLst>
          </p:cNvPr>
          <p:cNvSpPr txBox="1"/>
          <p:nvPr/>
        </p:nvSpPr>
        <p:spPr>
          <a:xfrm>
            <a:off x="8330090" y="381838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A7A61-5EBE-41E2-8545-AD366A41BFA8}"/>
              </a:ext>
            </a:extLst>
          </p:cNvPr>
          <p:cNvSpPr txBox="1"/>
          <p:nvPr/>
        </p:nvSpPr>
        <p:spPr>
          <a:xfrm>
            <a:off x="10090085" y="4612285"/>
            <a:ext cx="11478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MI Cluster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4F1ADB-0EC2-4B5D-B029-C0EFE955C60A}"/>
              </a:ext>
            </a:extLst>
          </p:cNvPr>
          <p:cNvSpPr txBox="1"/>
          <p:nvPr/>
        </p:nvSpPr>
        <p:spPr>
          <a:xfrm>
            <a:off x="10663992" y="4981617"/>
            <a:ext cx="883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Canada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11F1E4-EB7D-4E4F-9CC8-00BE64A5059F}"/>
              </a:ext>
            </a:extLst>
          </p:cNvPr>
          <p:cNvSpPr txBox="1"/>
          <p:nvPr/>
        </p:nvSpPr>
        <p:spPr>
          <a:xfrm>
            <a:off x="6612276" y="2909711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WI Cluster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BDAAF8-BAE5-45AA-A96E-7428AC6D3DE2}"/>
              </a:ext>
            </a:extLst>
          </p:cNvPr>
          <p:cNvSpPr txBox="1"/>
          <p:nvPr/>
        </p:nvSpPr>
        <p:spPr>
          <a:xfrm>
            <a:off x="6721233" y="3157058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WI Cluster 2</a:t>
            </a:r>
          </a:p>
        </p:txBody>
      </p:sp>
    </p:spTree>
    <p:extLst>
      <p:ext uri="{BB962C8B-B14F-4D97-AF65-F5344CB8AC3E}">
        <p14:creationId xmlns:p14="http://schemas.microsoft.com/office/powerpoint/2010/main" val="2395235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86468-A553-4372-86DA-059CE06F5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305" y="196210"/>
            <a:ext cx="9423400" cy="509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SNP table allows homoplasy to be easily seen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5473AC-E365-4C50-A13C-C7BB1A32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084" y="637673"/>
            <a:ext cx="9111916" cy="5893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F6D01-A83B-4740-83ED-63C26BB4D12F}"/>
              </a:ext>
            </a:extLst>
          </p:cNvPr>
          <p:cNvSpPr txBox="1"/>
          <p:nvPr/>
        </p:nvSpPr>
        <p:spPr>
          <a:xfrm>
            <a:off x="4984857" y="1559578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786B2-E37B-45F5-9A70-5B8D61B90705}"/>
              </a:ext>
            </a:extLst>
          </p:cNvPr>
          <p:cNvSpPr txBox="1"/>
          <p:nvPr/>
        </p:nvSpPr>
        <p:spPr>
          <a:xfrm>
            <a:off x="5803005" y="237037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175D9-E50F-4C3D-97CD-C580D19A6622}"/>
              </a:ext>
            </a:extLst>
          </p:cNvPr>
          <p:cNvSpPr txBox="1"/>
          <p:nvPr/>
        </p:nvSpPr>
        <p:spPr>
          <a:xfrm>
            <a:off x="8330090" y="381838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6B5F6-47EA-41E1-AD09-B8B2C1478060}"/>
              </a:ext>
            </a:extLst>
          </p:cNvPr>
          <p:cNvSpPr txBox="1"/>
          <p:nvPr/>
        </p:nvSpPr>
        <p:spPr>
          <a:xfrm>
            <a:off x="6612276" y="2909711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WI Cluster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A7A61-5EBE-41E2-8545-AD366A41BFA8}"/>
              </a:ext>
            </a:extLst>
          </p:cNvPr>
          <p:cNvSpPr txBox="1"/>
          <p:nvPr/>
        </p:nvSpPr>
        <p:spPr>
          <a:xfrm>
            <a:off x="10090085" y="4612285"/>
            <a:ext cx="11478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MI Cluster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4F1ADB-0EC2-4B5D-B029-C0EFE955C60A}"/>
              </a:ext>
            </a:extLst>
          </p:cNvPr>
          <p:cNvSpPr txBox="1"/>
          <p:nvPr/>
        </p:nvSpPr>
        <p:spPr>
          <a:xfrm>
            <a:off x="10663992" y="4981617"/>
            <a:ext cx="883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Canada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04AF65-1EEF-4CF5-A031-A4F401696C48}"/>
              </a:ext>
            </a:extLst>
          </p:cNvPr>
          <p:cNvSpPr/>
          <p:nvPr/>
        </p:nvSpPr>
        <p:spPr>
          <a:xfrm>
            <a:off x="1198920" y="1752474"/>
            <a:ext cx="3785937" cy="5096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B03768-5860-424F-86B7-482C1F0A6960}"/>
              </a:ext>
            </a:extLst>
          </p:cNvPr>
          <p:cNvSpPr/>
          <p:nvPr/>
        </p:nvSpPr>
        <p:spPr>
          <a:xfrm>
            <a:off x="4880344" y="4003049"/>
            <a:ext cx="3785937" cy="7774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408AE-5823-4DB0-B16C-6550670CE252}"/>
              </a:ext>
            </a:extLst>
          </p:cNvPr>
          <p:cNvSpPr txBox="1"/>
          <p:nvPr/>
        </p:nvSpPr>
        <p:spPr>
          <a:xfrm>
            <a:off x="6721233" y="3157058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WI Cluster 2</a:t>
            </a:r>
          </a:p>
        </p:txBody>
      </p:sp>
    </p:spTree>
    <p:extLst>
      <p:ext uri="{BB962C8B-B14F-4D97-AF65-F5344CB8AC3E}">
        <p14:creationId xmlns:p14="http://schemas.microsoft.com/office/powerpoint/2010/main" val="641644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86468-A553-4372-86DA-059CE06F5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305" y="196210"/>
            <a:ext cx="9423400" cy="509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SNP table allows homoplasy to be easily seen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5473AC-E365-4C50-A13C-C7BB1A32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084" y="637673"/>
            <a:ext cx="9111916" cy="5893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F6D01-A83B-4740-83ED-63C26BB4D12F}"/>
              </a:ext>
            </a:extLst>
          </p:cNvPr>
          <p:cNvSpPr txBox="1"/>
          <p:nvPr/>
        </p:nvSpPr>
        <p:spPr>
          <a:xfrm>
            <a:off x="4984857" y="1559578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786B2-E37B-45F5-9A70-5B8D61B90705}"/>
              </a:ext>
            </a:extLst>
          </p:cNvPr>
          <p:cNvSpPr txBox="1"/>
          <p:nvPr/>
        </p:nvSpPr>
        <p:spPr>
          <a:xfrm>
            <a:off x="5803005" y="237037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175D9-E50F-4C3D-97CD-C580D19A6622}"/>
              </a:ext>
            </a:extLst>
          </p:cNvPr>
          <p:cNvSpPr txBox="1"/>
          <p:nvPr/>
        </p:nvSpPr>
        <p:spPr>
          <a:xfrm>
            <a:off x="8330090" y="381838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6B5F6-47EA-41E1-AD09-B8B2C1478060}"/>
              </a:ext>
            </a:extLst>
          </p:cNvPr>
          <p:cNvSpPr txBox="1"/>
          <p:nvPr/>
        </p:nvSpPr>
        <p:spPr>
          <a:xfrm>
            <a:off x="6612276" y="2909711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WI Cluster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A7A61-5EBE-41E2-8545-AD366A41BFA8}"/>
              </a:ext>
            </a:extLst>
          </p:cNvPr>
          <p:cNvSpPr txBox="1"/>
          <p:nvPr/>
        </p:nvSpPr>
        <p:spPr>
          <a:xfrm>
            <a:off x="10090085" y="4612285"/>
            <a:ext cx="11478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MI Cluster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4F1ADB-0EC2-4B5D-B029-C0EFE955C60A}"/>
              </a:ext>
            </a:extLst>
          </p:cNvPr>
          <p:cNvSpPr txBox="1"/>
          <p:nvPr/>
        </p:nvSpPr>
        <p:spPr>
          <a:xfrm>
            <a:off x="10663992" y="4981617"/>
            <a:ext cx="883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Canada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408AE-5823-4DB0-B16C-6550670CE252}"/>
              </a:ext>
            </a:extLst>
          </p:cNvPr>
          <p:cNvSpPr txBox="1"/>
          <p:nvPr/>
        </p:nvSpPr>
        <p:spPr>
          <a:xfrm>
            <a:off x="6721233" y="3157058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WI Cluster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A89F0A-4DC2-4284-9E99-1F81737C63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74" b="50000"/>
          <a:stretch/>
        </p:blipFill>
        <p:spPr>
          <a:xfrm>
            <a:off x="4170947" y="534953"/>
            <a:ext cx="4159144" cy="512791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CF2DAA3-6270-4228-9147-8FFB9B4EF392}"/>
              </a:ext>
            </a:extLst>
          </p:cNvPr>
          <p:cNvSpPr/>
          <p:nvPr/>
        </p:nvSpPr>
        <p:spPr>
          <a:xfrm>
            <a:off x="1556084" y="637673"/>
            <a:ext cx="1406081" cy="17327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76422F-0645-4AC6-B4D7-2C3A828F2A39}"/>
              </a:ext>
            </a:extLst>
          </p:cNvPr>
          <p:cNvCxnSpPr/>
          <p:nvPr/>
        </p:nvCxnSpPr>
        <p:spPr>
          <a:xfrm flipV="1">
            <a:off x="2962165" y="534953"/>
            <a:ext cx="1208782" cy="1027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397C24-DEE6-4DF5-8D13-DBCC2A381F03}"/>
              </a:ext>
            </a:extLst>
          </p:cNvPr>
          <p:cNvCxnSpPr>
            <a:cxnSpLocks/>
          </p:cNvCxnSpPr>
          <p:nvPr/>
        </p:nvCxnSpPr>
        <p:spPr>
          <a:xfrm>
            <a:off x="2968130" y="2371927"/>
            <a:ext cx="1202817" cy="32909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2CCFE3E-F969-4694-9BD3-DB5CEC75D147}"/>
              </a:ext>
            </a:extLst>
          </p:cNvPr>
          <p:cNvSpPr txBox="1"/>
          <p:nvPr/>
        </p:nvSpPr>
        <p:spPr>
          <a:xfrm>
            <a:off x="8351260" y="2361880"/>
            <a:ext cx="269811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= Not Homoplasy</a:t>
            </a:r>
          </a:p>
        </p:txBody>
      </p:sp>
    </p:spTree>
    <p:extLst>
      <p:ext uri="{BB962C8B-B14F-4D97-AF65-F5344CB8AC3E}">
        <p14:creationId xmlns:p14="http://schemas.microsoft.com/office/powerpoint/2010/main" val="109708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86468-A553-4372-86DA-059CE06F5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305" y="196210"/>
            <a:ext cx="9423400" cy="509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SNP table allows homoplasy to be easily seen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5473AC-E365-4C50-A13C-C7BB1A32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084" y="637673"/>
            <a:ext cx="9111916" cy="5893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F6D01-A83B-4740-83ED-63C26BB4D12F}"/>
              </a:ext>
            </a:extLst>
          </p:cNvPr>
          <p:cNvSpPr txBox="1"/>
          <p:nvPr/>
        </p:nvSpPr>
        <p:spPr>
          <a:xfrm>
            <a:off x="4984857" y="1559578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786B2-E37B-45F5-9A70-5B8D61B90705}"/>
              </a:ext>
            </a:extLst>
          </p:cNvPr>
          <p:cNvSpPr txBox="1"/>
          <p:nvPr/>
        </p:nvSpPr>
        <p:spPr>
          <a:xfrm>
            <a:off x="5803005" y="237037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175D9-E50F-4C3D-97CD-C580D19A6622}"/>
              </a:ext>
            </a:extLst>
          </p:cNvPr>
          <p:cNvSpPr txBox="1"/>
          <p:nvPr/>
        </p:nvSpPr>
        <p:spPr>
          <a:xfrm>
            <a:off x="8330090" y="381838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6B5F6-47EA-41E1-AD09-B8B2C1478060}"/>
              </a:ext>
            </a:extLst>
          </p:cNvPr>
          <p:cNvSpPr txBox="1"/>
          <p:nvPr/>
        </p:nvSpPr>
        <p:spPr>
          <a:xfrm>
            <a:off x="6612276" y="2909711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WI Cluster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A7A61-5EBE-41E2-8545-AD366A41BFA8}"/>
              </a:ext>
            </a:extLst>
          </p:cNvPr>
          <p:cNvSpPr txBox="1"/>
          <p:nvPr/>
        </p:nvSpPr>
        <p:spPr>
          <a:xfrm>
            <a:off x="10090085" y="4612285"/>
            <a:ext cx="11478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MI Cluster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4F1ADB-0EC2-4B5D-B029-C0EFE955C60A}"/>
              </a:ext>
            </a:extLst>
          </p:cNvPr>
          <p:cNvSpPr txBox="1"/>
          <p:nvPr/>
        </p:nvSpPr>
        <p:spPr>
          <a:xfrm>
            <a:off x="10663992" y="4981617"/>
            <a:ext cx="883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Canada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408AE-5823-4DB0-B16C-6550670CE252}"/>
              </a:ext>
            </a:extLst>
          </p:cNvPr>
          <p:cNvSpPr txBox="1"/>
          <p:nvPr/>
        </p:nvSpPr>
        <p:spPr>
          <a:xfrm>
            <a:off x="6721233" y="3157058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WI Cluster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1FFA64-B3DC-43D7-94DC-2F38F4F41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635" y="1392654"/>
            <a:ext cx="3353268" cy="401058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E8CAA36-D5B3-47DB-96A5-7706E63791CB}"/>
              </a:ext>
            </a:extLst>
          </p:cNvPr>
          <p:cNvSpPr/>
          <p:nvPr/>
        </p:nvSpPr>
        <p:spPr>
          <a:xfrm>
            <a:off x="1620374" y="679879"/>
            <a:ext cx="1652216" cy="29937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404556-AC98-41E7-A725-F4614641AD87}"/>
              </a:ext>
            </a:extLst>
          </p:cNvPr>
          <p:cNvCxnSpPr>
            <a:cxnSpLocks/>
          </p:cNvCxnSpPr>
          <p:nvPr/>
        </p:nvCxnSpPr>
        <p:spPr>
          <a:xfrm>
            <a:off x="3267043" y="705853"/>
            <a:ext cx="1073627" cy="68680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33C56F-61B7-44A9-A080-FC1DFF724A56}"/>
              </a:ext>
            </a:extLst>
          </p:cNvPr>
          <p:cNvCxnSpPr>
            <a:cxnSpLocks/>
          </p:cNvCxnSpPr>
          <p:nvPr/>
        </p:nvCxnSpPr>
        <p:spPr>
          <a:xfrm>
            <a:off x="3267043" y="3689684"/>
            <a:ext cx="1050008" cy="16612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rrow: Down 33">
            <a:extLst>
              <a:ext uri="{FF2B5EF4-FFF2-40B4-BE49-F238E27FC236}">
                <a16:creationId xmlns:a16="http://schemas.microsoft.com/office/drawing/2014/main" id="{FA2EED50-9DAE-44A6-8F0D-8935002307DE}"/>
              </a:ext>
            </a:extLst>
          </p:cNvPr>
          <p:cNvSpPr/>
          <p:nvPr/>
        </p:nvSpPr>
        <p:spPr>
          <a:xfrm rot="4594042">
            <a:off x="7942906" y="2172473"/>
            <a:ext cx="216493" cy="89587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6EE37F9C-2302-4476-A119-B76A2556C8E5}"/>
              </a:ext>
            </a:extLst>
          </p:cNvPr>
          <p:cNvSpPr/>
          <p:nvPr/>
        </p:nvSpPr>
        <p:spPr>
          <a:xfrm rot="1499349">
            <a:off x="7935809" y="2392267"/>
            <a:ext cx="211474" cy="2087718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0764CA8-0D8B-4734-955F-9B18D33B40EA}"/>
              </a:ext>
            </a:extLst>
          </p:cNvPr>
          <p:cNvSpPr txBox="1"/>
          <p:nvPr/>
        </p:nvSpPr>
        <p:spPr>
          <a:xfrm>
            <a:off x="8540238" y="2289737"/>
            <a:ext cx="158011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Homoplasy</a:t>
            </a:r>
          </a:p>
        </p:txBody>
      </p:sp>
    </p:spTree>
    <p:extLst>
      <p:ext uri="{BB962C8B-B14F-4D97-AF65-F5344CB8AC3E}">
        <p14:creationId xmlns:p14="http://schemas.microsoft.com/office/powerpoint/2010/main" val="1270070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86468-A553-4372-86DA-059CE06F5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305" y="196210"/>
            <a:ext cx="9423400" cy="509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SNP table allows homoplasy to be easily seen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5473AC-E365-4C50-A13C-C7BB1A32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084" y="637673"/>
            <a:ext cx="9111916" cy="5893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F6D01-A83B-4740-83ED-63C26BB4D12F}"/>
              </a:ext>
            </a:extLst>
          </p:cNvPr>
          <p:cNvSpPr txBox="1"/>
          <p:nvPr/>
        </p:nvSpPr>
        <p:spPr>
          <a:xfrm>
            <a:off x="4984857" y="1559578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786B2-E37B-45F5-9A70-5B8D61B90705}"/>
              </a:ext>
            </a:extLst>
          </p:cNvPr>
          <p:cNvSpPr txBox="1"/>
          <p:nvPr/>
        </p:nvSpPr>
        <p:spPr>
          <a:xfrm>
            <a:off x="5803005" y="237037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175D9-E50F-4C3D-97CD-C580D19A6622}"/>
              </a:ext>
            </a:extLst>
          </p:cNvPr>
          <p:cNvSpPr txBox="1"/>
          <p:nvPr/>
        </p:nvSpPr>
        <p:spPr>
          <a:xfrm>
            <a:off x="8330090" y="381838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6B5F6-47EA-41E1-AD09-B8B2C1478060}"/>
              </a:ext>
            </a:extLst>
          </p:cNvPr>
          <p:cNvSpPr txBox="1"/>
          <p:nvPr/>
        </p:nvSpPr>
        <p:spPr>
          <a:xfrm>
            <a:off x="6612276" y="2909711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WI Cluster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A7A61-5EBE-41E2-8545-AD366A41BFA8}"/>
              </a:ext>
            </a:extLst>
          </p:cNvPr>
          <p:cNvSpPr txBox="1"/>
          <p:nvPr/>
        </p:nvSpPr>
        <p:spPr>
          <a:xfrm>
            <a:off x="10090085" y="4612285"/>
            <a:ext cx="11478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MI Cluster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4F1ADB-0EC2-4B5D-B029-C0EFE955C60A}"/>
              </a:ext>
            </a:extLst>
          </p:cNvPr>
          <p:cNvSpPr txBox="1"/>
          <p:nvPr/>
        </p:nvSpPr>
        <p:spPr>
          <a:xfrm>
            <a:off x="10663992" y="4981617"/>
            <a:ext cx="883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Canada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408AE-5823-4DB0-B16C-6550670CE252}"/>
              </a:ext>
            </a:extLst>
          </p:cNvPr>
          <p:cNvSpPr txBox="1"/>
          <p:nvPr/>
        </p:nvSpPr>
        <p:spPr>
          <a:xfrm>
            <a:off x="6721233" y="3157058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WI Cluster 2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EF38731C-BB9D-4383-AE0D-620935A1E10A}"/>
              </a:ext>
            </a:extLst>
          </p:cNvPr>
          <p:cNvSpPr/>
          <p:nvPr/>
        </p:nvSpPr>
        <p:spPr>
          <a:xfrm rot="16049786">
            <a:off x="2142808" y="3415816"/>
            <a:ext cx="203660" cy="209783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FDBD1-9F17-40DA-B301-CFD2FB70CA94}"/>
              </a:ext>
            </a:extLst>
          </p:cNvPr>
          <p:cNvSpPr txBox="1"/>
          <p:nvPr/>
        </p:nvSpPr>
        <p:spPr>
          <a:xfrm>
            <a:off x="338796" y="4349628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S:F486L</a:t>
            </a:r>
          </a:p>
        </p:txBody>
      </p:sp>
    </p:spTree>
    <p:extLst>
      <p:ext uri="{BB962C8B-B14F-4D97-AF65-F5344CB8AC3E}">
        <p14:creationId xmlns:p14="http://schemas.microsoft.com/office/powerpoint/2010/main" val="1440090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86468-A553-4372-86DA-059CE06F52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1305" y="196210"/>
            <a:ext cx="9423400" cy="50964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SNP table allows homoplasy to be easily seen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15473AC-E365-4C50-A13C-C7BB1A32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084" y="637673"/>
            <a:ext cx="9111916" cy="5893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9F6D01-A83B-4740-83ED-63C26BB4D12F}"/>
              </a:ext>
            </a:extLst>
          </p:cNvPr>
          <p:cNvSpPr txBox="1"/>
          <p:nvPr/>
        </p:nvSpPr>
        <p:spPr>
          <a:xfrm>
            <a:off x="4984857" y="1559578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7786B2-E37B-45F5-9A70-5B8D61B90705}"/>
              </a:ext>
            </a:extLst>
          </p:cNvPr>
          <p:cNvSpPr txBox="1"/>
          <p:nvPr/>
        </p:nvSpPr>
        <p:spPr>
          <a:xfrm>
            <a:off x="5803005" y="237037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175D9-E50F-4C3D-97CD-C580D19A6622}"/>
              </a:ext>
            </a:extLst>
          </p:cNvPr>
          <p:cNvSpPr txBox="1"/>
          <p:nvPr/>
        </p:nvSpPr>
        <p:spPr>
          <a:xfrm>
            <a:off x="8330090" y="3818383"/>
            <a:ext cx="13225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UT Cluster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6B5F6-47EA-41E1-AD09-B8B2C1478060}"/>
              </a:ext>
            </a:extLst>
          </p:cNvPr>
          <p:cNvSpPr txBox="1"/>
          <p:nvPr/>
        </p:nvSpPr>
        <p:spPr>
          <a:xfrm>
            <a:off x="6612276" y="2909711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WI Cluster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A7A61-5EBE-41E2-8545-AD366A41BFA8}"/>
              </a:ext>
            </a:extLst>
          </p:cNvPr>
          <p:cNvSpPr txBox="1"/>
          <p:nvPr/>
        </p:nvSpPr>
        <p:spPr>
          <a:xfrm>
            <a:off x="10090085" y="4612285"/>
            <a:ext cx="11478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MI Cluster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4F1ADB-0EC2-4B5D-B029-C0EFE955C60A}"/>
              </a:ext>
            </a:extLst>
          </p:cNvPr>
          <p:cNvSpPr txBox="1"/>
          <p:nvPr/>
        </p:nvSpPr>
        <p:spPr>
          <a:xfrm>
            <a:off x="10663992" y="4981617"/>
            <a:ext cx="883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Canada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408AE-5823-4DB0-B16C-6550670CE252}"/>
              </a:ext>
            </a:extLst>
          </p:cNvPr>
          <p:cNvSpPr txBox="1"/>
          <p:nvPr/>
        </p:nvSpPr>
        <p:spPr>
          <a:xfrm>
            <a:off x="6721233" y="3157058"/>
            <a:ext cx="1073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WI Cluster 2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EF38731C-BB9D-4383-AE0D-620935A1E10A}"/>
              </a:ext>
            </a:extLst>
          </p:cNvPr>
          <p:cNvSpPr/>
          <p:nvPr/>
        </p:nvSpPr>
        <p:spPr>
          <a:xfrm rot="16049786">
            <a:off x="2142808" y="3415816"/>
            <a:ext cx="203660" cy="209783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FDBD1-9F17-40DA-B301-CFD2FB70CA94}"/>
              </a:ext>
            </a:extLst>
          </p:cNvPr>
          <p:cNvSpPr txBox="1"/>
          <p:nvPr/>
        </p:nvSpPr>
        <p:spPr>
          <a:xfrm>
            <a:off x="338796" y="4349628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S:F486L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C63B4620-BDA3-4D3B-BCF0-FBD0EFD41E62}"/>
              </a:ext>
            </a:extLst>
          </p:cNvPr>
          <p:cNvSpPr/>
          <p:nvPr/>
        </p:nvSpPr>
        <p:spPr>
          <a:xfrm rot="4311261">
            <a:off x="9977488" y="3315614"/>
            <a:ext cx="203660" cy="209783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4FC4D9-D65C-4DD6-A22E-6D7253B88693}"/>
              </a:ext>
            </a:extLst>
          </p:cNvPr>
          <p:cNvSpPr txBox="1"/>
          <p:nvPr/>
        </p:nvSpPr>
        <p:spPr>
          <a:xfrm>
            <a:off x="11026944" y="3793772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S:F486L</a:t>
            </a:r>
          </a:p>
        </p:txBody>
      </p:sp>
    </p:spTree>
    <p:extLst>
      <p:ext uri="{BB962C8B-B14F-4D97-AF65-F5344CB8AC3E}">
        <p14:creationId xmlns:p14="http://schemas.microsoft.com/office/powerpoint/2010/main" val="2679043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0EBAB9-FF0B-4C27-9629-D7BAA84D9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NC_045512.2:230</a:t>
            </a:r>
            <a:r>
              <a:rPr lang="en-US" dirty="0">
                <a:highlight>
                  <a:srgbClr val="FFFF00"/>
                </a:highlight>
              </a:rPr>
              <a:t>18</a:t>
            </a:r>
            <a:r>
              <a:rPr lang="en-US" dirty="0"/>
              <a:t>   TTT--&gt;</a:t>
            </a:r>
            <a:r>
              <a:rPr lang="en-US" dirty="0">
                <a:highlight>
                  <a:srgbClr val="FFFF00"/>
                </a:highlight>
              </a:rPr>
              <a:t>C</a:t>
            </a:r>
            <a:r>
              <a:rPr lang="en-US" dirty="0"/>
              <a:t>TT    S:F486L    surface glycoprotein</a:t>
            </a:r>
          </a:p>
          <a:p>
            <a:r>
              <a:rPr lang="en-US" dirty="0"/>
              <a:t>NC_045512.2:230</a:t>
            </a:r>
            <a:r>
              <a:rPr lang="en-US" dirty="0">
                <a:highlight>
                  <a:srgbClr val="FFFF00"/>
                </a:highlight>
              </a:rPr>
              <a:t>20</a:t>
            </a:r>
            <a:r>
              <a:rPr lang="en-US" dirty="0"/>
              <a:t>   TTT--&gt;TT</a:t>
            </a:r>
            <a:r>
              <a:rPr lang="en-US" dirty="0">
                <a:highlight>
                  <a:srgbClr val="FFFF00"/>
                </a:highlight>
              </a:rPr>
              <a:t>G</a:t>
            </a:r>
            <a:r>
              <a:rPr lang="en-US" dirty="0"/>
              <a:t>    S:F486L    surface glycoprotein</a:t>
            </a:r>
          </a:p>
          <a:p>
            <a:r>
              <a:rPr lang="en-US" dirty="0"/>
              <a:t>Phenylalanine to a Leucine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26B09-4888-483C-959B-EB9F570273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F486L – Strongly selected in mink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0E64E7-60DE-4647-9A31-DDF9B8394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183341"/>
              </p:ext>
            </p:extLst>
          </p:nvPr>
        </p:nvGraphicFramePr>
        <p:xfrm>
          <a:off x="4010526" y="3424079"/>
          <a:ext cx="5878537" cy="113538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365430">
                  <a:extLst>
                    <a:ext uri="{9D8B030D-6E8A-4147-A177-3AD203B41FA5}">
                      <a16:colId xmlns:a16="http://schemas.microsoft.com/office/drawing/2014/main" val="2705957343"/>
                    </a:ext>
                  </a:extLst>
                </a:gridCol>
                <a:gridCol w="819259">
                  <a:extLst>
                    <a:ext uri="{9D8B030D-6E8A-4147-A177-3AD203B41FA5}">
                      <a16:colId xmlns:a16="http://schemas.microsoft.com/office/drawing/2014/main" val="3529116091"/>
                    </a:ext>
                  </a:extLst>
                </a:gridCol>
                <a:gridCol w="3693848">
                  <a:extLst>
                    <a:ext uri="{9D8B030D-6E8A-4147-A177-3AD203B41FA5}">
                      <a16:colId xmlns:a16="http://schemas.microsoft.com/office/drawing/2014/main" val="1758629312"/>
                    </a:ext>
                  </a:extLst>
                </a:gridCol>
              </a:tblGrid>
              <a:tr h="269161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Amino Acid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SLC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DNA codons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53026632"/>
                  </a:ext>
                </a:extLst>
              </a:tr>
              <a:tr h="269161">
                <a:tc>
                  <a:txBody>
                    <a:bodyPr/>
                    <a:lstStyle/>
                    <a:p>
                      <a:r>
                        <a:rPr lang="en-US" sz="2400"/>
                        <a:t>Leucine  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CTT, CTC, CTA, CTG, TTA, TTG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1852903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DFDF93E-B5CF-4C81-BA9E-DE68DEF91B14}"/>
              </a:ext>
            </a:extLst>
          </p:cNvPr>
          <p:cNvSpPr txBox="1"/>
          <p:nvPr/>
        </p:nvSpPr>
        <p:spPr>
          <a:xfrm>
            <a:off x="853804" y="4829100"/>
            <a:ext cx="10484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Genetic and Phenotypic homoplasy. Both have occurred in mink with this amino acid mutation – indicating very strong selection advantage.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6745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4482BC-EFED-46E8-9463-0B6F219A0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6350" y="282029"/>
            <a:ext cx="6134100" cy="602015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FAF787-0F2A-4B6C-B411-CDC9485DF5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vSNP</a:t>
            </a:r>
            <a:r>
              <a:rPr lang="en-US" dirty="0"/>
              <a:t> – SARS-CoV-2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5D67BC-24B6-42E4-92AB-2E6550DC3FCC}"/>
              </a:ext>
            </a:extLst>
          </p:cNvPr>
          <p:cNvSpPr txBox="1"/>
          <p:nvPr/>
        </p:nvSpPr>
        <p:spPr>
          <a:xfrm>
            <a:off x="837046" y="2488117"/>
            <a:ext cx="3877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SNP matrix only shows SNP differences </a:t>
            </a:r>
          </a:p>
          <a:p>
            <a:r>
              <a:rPr lang="en-US" dirty="0"/>
              <a:t>from the reference</a:t>
            </a:r>
          </a:p>
        </p:txBody>
      </p:sp>
    </p:spTree>
    <p:extLst>
      <p:ext uri="{BB962C8B-B14F-4D97-AF65-F5344CB8AC3E}">
        <p14:creationId xmlns:p14="http://schemas.microsoft.com/office/powerpoint/2010/main" val="3589058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4482BC-EFED-46E8-9463-0B6F219A0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6350" y="282029"/>
            <a:ext cx="6134100" cy="602015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FAF787-0F2A-4B6C-B411-CDC9485DF5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vSNP</a:t>
            </a:r>
            <a:r>
              <a:rPr lang="en-US" dirty="0"/>
              <a:t> – SARS-CoV-2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5FD63227-526B-40A9-90C5-69C76AABF44A}"/>
              </a:ext>
            </a:extLst>
          </p:cNvPr>
          <p:cNvSpPr/>
          <p:nvPr/>
        </p:nvSpPr>
        <p:spPr>
          <a:xfrm>
            <a:off x="2819400" y="1238250"/>
            <a:ext cx="5105400" cy="219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7759FD-4E25-45DF-9694-D5BB0A43D07F}"/>
              </a:ext>
            </a:extLst>
          </p:cNvPr>
          <p:cNvSpPr txBox="1"/>
          <p:nvPr/>
        </p:nvSpPr>
        <p:spPr>
          <a:xfrm>
            <a:off x="981157" y="1163121"/>
            <a:ext cx="1794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Genome location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7CBDE56-610A-4767-A349-1DD5E6CF8B68}"/>
              </a:ext>
            </a:extLst>
          </p:cNvPr>
          <p:cNvSpPr/>
          <p:nvPr/>
        </p:nvSpPr>
        <p:spPr>
          <a:xfrm>
            <a:off x="3848100" y="1847850"/>
            <a:ext cx="1238250" cy="219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499931-80B1-49C2-A99B-EE143FB6E577}"/>
              </a:ext>
            </a:extLst>
          </p:cNvPr>
          <p:cNvSpPr txBox="1"/>
          <p:nvPr/>
        </p:nvSpPr>
        <p:spPr>
          <a:xfrm>
            <a:off x="2896339" y="1772721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3496149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4482BC-EFED-46E8-9463-0B6F219A0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6350" y="282029"/>
            <a:ext cx="6134100" cy="602015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FAF787-0F2A-4B6C-B411-CDC9485DF5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vSNP</a:t>
            </a:r>
            <a:r>
              <a:rPr lang="en-US" dirty="0"/>
              <a:t> – SARS-CoV-2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5FD63227-526B-40A9-90C5-69C76AABF44A}"/>
              </a:ext>
            </a:extLst>
          </p:cNvPr>
          <p:cNvSpPr/>
          <p:nvPr/>
        </p:nvSpPr>
        <p:spPr>
          <a:xfrm>
            <a:off x="2819400" y="1238250"/>
            <a:ext cx="5105400" cy="219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7759FD-4E25-45DF-9694-D5BB0A43D07F}"/>
              </a:ext>
            </a:extLst>
          </p:cNvPr>
          <p:cNvSpPr txBox="1"/>
          <p:nvPr/>
        </p:nvSpPr>
        <p:spPr>
          <a:xfrm>
            <a:off x="981157" y="1163121"/>
            <a:ext cx="1794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Genome location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7CBDE56-610A-4767-A349-1DD5E6CF8B68}"/>
              </a:ext>
            </a:extLst>
          </p:cNvPr>
          <p:cNvSpPr/>
          <p:nvPr/>
        </p:nvSpPr>
        <p:spPr>
          <a:xfrm>
            <a:off x="3848100" y="1847850"/>
            <a:ext cx="1238250" cy="219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499931-80B1-49C2-A99B-EE143FB6E577}"/>
              </a:ext>
            </a:extLst>
          </p:cNvPr>
          <p:cNvSpPr txBox="1"/>
          <p:nvPr/>
        </p:nvSpPr>
        <p:spPr>
          <a:xfrm>
            <a:off x="2896339" y="1772721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FEA1D47-F682-4BC5-B41D-C20E4C810D59}"/>
              </a:ext>
            </a:extLst>
          </p:cNvPr>
          <p:cNvSpPr/>
          <p:nvPr/>
        </p:nvSpPr>
        <p:spPr>
          <a:xfrm>
            <a:off x="7743825" y="1647824"/>
            <a:ext cx="2647950" cy="79057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72218ED-79B3-4CBF-8460-F49A839164B8}"/>
              </a:ext>
            </a:extLst>
          </p:cNvPr>
          <p:cNvSpPr/>
          <p:nvPr/>
        </p:nvSpPr>
        <p:spPr>
          <a:xfrm>
            <a:off x="9882187" y="2043111"/>
            <a:ext cx="1338263" cy="135795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04C637-8EE0-4B14-BA97-C3BE4B06C010}"/>
              </a:ext>
            </a:extLst>
          </p:cNvPr>
          <p:cNvSpPr txBox="1"/>
          <p:nvPr/>
        </p:nvSpPr>
        <p:spPr>
          <a:xfrm>
            <a:off x="1066444" y="2722088"/>
            <a:ext cx="3781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Sorted by evolutionary order</a:t>
            </a:r>
          </a:p>
        </p:txBody>
      </p:sp>
    </p:spTree>
    <p:extLst>
      <p:ext uri="{BB962C8B-B14F-4D97-AF65-F5344CB8AC3E}">
        <p14:creationId xmlns:p14="http://schemas.microsoft.com/office/powerpoint/2010/main" val="1166614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4482BC-EFED-46E8-9463-0B6F219A0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6350" y="282029"/>
            <a:ext cx="6134100" cy="602015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FAF787-0F2A-4B6C-B411-CDC9485DF5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vSNP</a:t>
            </a:r>
            <a:r>
              <a:rPr lang="en-US" dirty="0"/>
              <a:t> – SARS-CoV-2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5FD63227-526B-40A9-90C5-69C76AABF44A}"/>
              </a:ext>
            </a:extLst>
          </p:cNvPr>
          <p:cNvSpPr/>
          <p:nvPr/>
        </p:nvSpPr>
        <p:spPr>
          <a:xfrm>
            <a:off x="2819400" y="1238250"/>
            <a:ext cx="5105400" cy="219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7759FD-4E25-45DF-9694-D5BB0A43D07F}"/>
              </a:ext>
            </a:extLst>
          </p:cNvPr>
          <p:cNvSpPr txBox="1"/>
          <p:nvPr/>
        </p:nvSpPr>
        <p:spPr>
          <a:xfrm>
            <a:off x="981157" y="1163121"/>
            <a:ext cx="1794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Genome location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7CBDE56-610A-4767-A349-1DD5E6CF8B68}"/>
              </a:ext>
            </a:extLst>
          </p:cNvPr>
          <p:cNvSpPr/>
          <p:nvPr/>
        </p:nvSpPr>
        <p:spPr>
          <a:xfrm>
            <a:off x="3848100" y="1847850"/>
            <a:ext cx="1238250" cy="2190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499931-80B1-49C2-A99B-EE143FB6E577}"/>
              </a:ext>
            </a:extLst>
          </p:cNvPr>
          <p:cNvSpPr txBox="1"/>
          <p:nvPr/>
        </p:nvSpPr>
        <p:spPr>
          <a:xfrm>
            <a:off x="2896339" y="1772721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72218ED-79B3-4CBF-8460-F49A839164B8}"/>
              </a:ext>
            </a:extLst>
          </p:cNvPr>
          <p:cNvSpPr/>
          <p:nvPr/>
        </p:nvSpPr>
        <p:spPr>
          <a:xfrm>
            <a:off x="7248524" y="2790825"/>
            <a:ext cx="4695825" cy="38831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8CA376-0059-4E6C-9299-9F85F9C0117E}"/>
              </a:ext>
            </a:extLst>
          </p:cNvPr>
          <p:cNvSpPr txBox="1"/>
          <p:nvPr/>
        </p:nvSpPr>
        <p:spPr>
          <a:xfrm>
            <a:off x="247651" y="2678027"/>
            <a:ext cx="4797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Annotation and amino acid change if there is one</a:t>
            </a:r>
          </a:p>
        </p:txBody>
      </p:sp>
    </p:spTree>
    <p:extLst>
      <p:ext uri="{BB962C8B-B14F-4D97-AF65-F5344CB8AC3E}">
        <p14:creationId xmlns:p14="http://schemas.microsoft.com/office/powerpoint/2010/main" val="4163744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A27BB-8449-44EF-A2A8-0FE6A82F2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GAT--&gt;GGT    S:D614G    surface glycoprotein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EB7F6-1E24-4FC2-9E10-14129E6E15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Reading the annotation bottom of SNP table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3BCC2C-D7FC-4AFE-B9B0-08B0850FD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578" y="929729"/>
            <a:ext cx="3887878" cy="381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7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A27BB-8449-44EF-A2A8-0FE6A82F2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GAT--&gt;GGT    S:D614G    surface glycoprotein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EB7F6-1E24-4FC2-9E10-14129E6E15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Reading the annotation bottom of SNP table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3BCC2C-D7FC-4AFE-B9B0-08B0850FD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578" y="929729"/>
            <a:ext cx="3887878" cy="381565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AEA1691-FCAC-4469-8501-5E4D7FD7D014}"/>
              </a:ext>
            </a:extLst>
          </p:cNvPr>
          <p:cNvSpPr/>
          <p:nvPr/>
        </p:nvSpPr>
        <p:spPr>
          <a:xfrm>
            <a:off x="0" y="929729"/>
            <a:ext cx="2648868" cy="1219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1B8A45-D158-4D83-BF13-09BA3C7477AD}"/>
              </a:ext>
            </a:extLst>
          </p:cNvPr>
          <p:cNvSpPr txBox="1"/>
          <p:nvPr/>
        </p:nvSpPr>
        <p:spPr>
          <a:xfrm>
            <a:off x="289200" y="2652892"/>
            <a:ext cx="6884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Nucleotide sequence ancestral </a:t>
            </a:r>
            <a:r>
              <a:rPr lang="en-US" dirty="0">
                <a:sym typeface="Wingdings" panose="05000000000000000000" pitchFamily="2" charset="2"/>
              </a:rPr>
              <a:t> Nucleotide sequence new (mutation)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B138588-40A0-4D30-83AD-FDA9CC46B644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1324434" y="2148929"/>
            <a:ext cx="0" cy="50396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11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A27BB-8449-44EF-A2A8-0FE6A82F2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GAT--&gt;GGT    S:D614G    surface glycoprotein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EB7F6-1E24-4FC2-9E10-14129E6E15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Reading the annotation bottom of SNP table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3BCC2C-D7FC-4AFE-B9B0-08B0850FD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578" y="929729"/>
            <a:ext cx="3887878" cy="381565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AEA1691-FCAC-4469-8501-5E4D7FD7D014}"/>
              </a:ext>
            </a:extLst>
          </p:cNvPr>
          <p:cNvSpPr/>
          <p:nvPr/>
        </p:nvSpPr>
        <p:spPr>
          <a:xfrm>
            <a:off x="0" y="929729"/>
            <a:ext cx="2648868" cy="1219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1B8A45-D158-4D83-BF13-09BA3C7477AD}"/>
              </a:ext>
            </a:extLst>
          </p:cNvPr>
          <p:cNvSpPr txBox="1"/>
          <p:nvPr/>
        </p:nvSpPr>
        <p:spPr>
          <a:xfrm>
            <a:off x="289200" y="2652892"/>
            <a:ext cx="6884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Nucleotide sequence ancestral </a:t>
            </a:r>
            <a:r>
              <a:rPr lang="en-US" dirty="0">
                <a:sym typeface="Wingdings" panose="05000000000000000000" pitchFamily="2" charset="2"/>
              </a:rPr>
              <a:t> Nucleotide sequence new (mutation)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B138588-40A0-4D30-83AD-FDA9CC46B644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1324434" y="2148929"/>
            <a:ext cx="0" cy="50396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89E54A91-E6AE-418A-9A8F-2BD0E63FEC19}"/>
              </a:ext>
            </a:extLst>
          </p:cNvPr>
          <p:cNvSpPr/>
          <p:nvPr/>
        </p:nvSpPr>
        <p:spPr>
          <a:xfrm>
            <a:off x="2648867" y="824091"/>
            <a:ext cx="1586249" cy="13248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33AA6D5-113F-4404-8E9C-01A697A4D286}"/>
              </a:ext>
            </a:extLst>
          </p:cNvPr>
          <p:cNvCxnSpPr>
            <a:cxnSpLocks/>
          </p:cNvCxnSpPr>
          <p:nvPr/>
        </p:nvCxnSpPr>
        <p:spPr>
          <a:xfrm>
            <a:off x="3466055" y="2148929"/>
            <a:ext cx="0" cy="115574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5B56AD6-E185-4A18-9404-995A57A63277}"/>
              </a:ext>
            </a:extLst>
          </p:cNvPr>
          <p:cNvSpPr txBox="1"/>
          <p:nvPr/>
        </p:nvSpPr>
        <p:spPr>
          <a:xfrm>
            <a:off x="289200" y="3251479"/>
            <a:ext cx="8049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Spike protein: Amino acid ancestral; # of the amino acid in the protein sequence;</a:t>
            </a:r>
          </a:p>
          <a:p>
            <a:r>
              <a:rPr lang="en-US" dirty="0"/>
              <a:t>Amino acid new (D=Aspartic Acid; G=Glycine). Total of 1273 amino acids in spike.</a:t>
            </a:r>
          </a:p>
        </p:txBody>
      </p:sp>
    </p:spTree>
    <p:extLst>
      <p:ext uri="{BB962C8B-B14F-4D97-AF65-F5344CB8AC3E}">
        <p14:creationId xmlns:p14="http://schemas.microsoft.com/office/powerpoint/2010/main" val="2959045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A27BB-8449-44EF-A2A8-0FE6A82F2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GAT--&gt;GGT    S:D614G    surface glycoprotein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EB7F6-1E24-4FC2-9E10-14129E6E15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Reading the annotation bottom of SNP table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3BCC2C-D7FC-4AFE-B9B0-08B0850FD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578" y="929729"/>
            <a:ext cx="3887878" cy="381565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AEA1691-FCAC-4469-8501-5E4D7FD7D014}"/>
              </a:ext>
            </a:extLst>
          </p:cNvPr>
          <p:cNvSpPr/>
          <p:nvPr/>
        </p:nvSpPr>
        <p:spPr>
          <a:xfrm>
            <a:off x="0" y="929729"/>
            <a:ext cx="2648868" cy="1219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1B8A45-D158-4D83-BF13-09BA3C7477AD}"/>
              </a:ext>
            </a:extLst>
          </p:cNvPr>
          <p:cNvSpPr txBox="1"/>
          <p:nvPr/>
        </p:nvSpPr>
        <p:spPr>
          <a:xfrm>
            <a:off x="289200" y="2652892"/>
            <a:ext cx="6884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Nucleotide sequence ancestral </a:t>
            </a:r>
            <a:r>
              <a:rPr lang="en-US" dirty="0">
                <a:sym typeface="Wingdings" panose="05000000000000000000" pitchFamily="2" charset="2"/>
              </a:rPr>
              <a:t> Nucleotide sequence new (mutation)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B138588-40A0-4D30-83AD-FDA9CC46B644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1324434" y="2148929"/>
            <a:ext cx="0" cy="50396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89E54A91-E6AE-418A-9A8F-2BD0E63FEC19}"/>
              </a:ext>
            </a:extLst>
          </p:cNvPr>
          <p:cNvSpPr/>
          <p:nvPr/>
        </p:nvSpPr>
        <p:spPr>
          <a:xfrm>
            <a:off x="2648867" y="824091"/>
            <a:ext cx="1586249" cy="13248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33AA6D5-113F-4404-8E9C-01A697A4D286}"/>
              </a:ext>
            </a:extLst>
          </p:cNvPr>
          <p:cNvCxnSpPr>
            <a:cxnSpLocks/>
          </p:cNvCxnSpPr>
          <p:nvPr/>
        </p:nvCxnSpPr>
        <p:spPr>
          <a:xfrm>
            <a:off x="3466055" y="2148929"/>
            <a:ext cx="0" cy="115574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5B56AD6-E185-4A18-9404-995A57A63277}"/>
              </a:ext>
            </a:extLst>
          </p:cNvPr>
          <p:cNvSpPr txBox="1"/>
          <p:nvPr/>
        </p:nvSpPr>
        <p:spPr>
          <a:xfrm>
            <a:off x="289200" y="3251479"/>
            <a:ext cx="7752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Spike protein: Amino acid ancestral; # of the amino acid in the protein sequence;</a:t>
            </a:r>
          </a:p>
          <a:p>
            <a:r>
              <a:rPr lang="en-US" dirty="0"/>
              <a:t>Amino acid new (D=Aspartic Acid; G=Glycine)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A8A9074-5AD5-440B-90E3-79E20703B3EC}"/>
              </a:ext>
            </a:extLst>
          </p:cNvPr>
          <p:cNvSpPr/>
          <p:nvPr/>
        </p:nvSpPr>
        <p:spPr>
          <a:xfrm>
            <a:off x="4501290" y="824090"/>
            <a:ext cx="3475888" cy="13248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63129CE-D7D9-4570-9158-06632A2FEE41}"/>
              </a:ext>
            </a:extLst>
          </p:cNvPr>
          <p:cNvCxnSpPr>
            <a:cxnSpLocks/>
          </p:cNvCxnSpPr>
          <p:nvPr/>
        </p:nvCxnSpPr>
        <p:spPr>
          <a:xfrm>
            <a:off x="6096000" y="2148929"/>
            <a:ext cx="0" cy="226265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7FE1295-1823-4F14-A3A5-F89643684D3D}"/>
              </a:ext>
            </a:extLst>
          </p:cNvPr>
          <p:cNvSpPr txBox="1"/>
          <p:nvPr/>
        </p:nvSpPr>
        <p:spPr>
          <a:xfrm>
            <a:off x="3700716" y="4351275"/>
            <a:ext cx="337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Formal name for the spike protein</a:t>
            </a:r>
          </a:p>
        </p:txBody>
      </p:sp>
    </p:spTree>
    <p:extLst>
      <p:ext uri="{BB962C8B-B14F-4D97-AF65-F5344CB8AC3E}">
        <p14:creationId xmlns:p14="http://schemas.microsoft.com/office/powerpoint/2010/main" val="274793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D03D7B529344694E26D6316475127" ma:contentTypeVersion="18" ma:contentTypeDescription="Create a new document." ma:contentTypeScope="" ma:versionID="10e119a07ccb2233d14a327688ec61c2">
  <xsd:schema xmlns:xsd="http://www.w3.org/2001/XMLSchema" xmlns:xs="http://www.w3.org/2001/XMLSchema" xmlns:p="http://schemas.microsoft.com/office/2006/metadata/properties" xmlns:ns1="http://schemas.microsoft.com/sharepoint/v3" xmlns:ns3="6bc8c963-b6a5-4beb-b2ac-5c820945a663" xmlns:ns4="b617ec8a-21cc-44cc-a8c7-2e5cb07609fb" targetNamespace="http://schemas.microsoft.com/office/2006/metadata/properties" ma:root="true" ma:fieldsID="4b7ecbd20d29999cec38c09346d6ee92" ns1:_="" ns3:_="" ns4:_="">
    <xsd:import namespace="http://schemas.microsoft.com/sharepoint/v3"/>
    <xsd:import namespace="6bc8c963-b6a5-4beb-b2ac-5c820945a663"/>
    <xsd:import namespace="b617ec8a-21cc-44cc-a8c7-2e5cb07609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8c963-b6a5-4beb-b2ac-5c820945a6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17ec8a-21cc-44cc-a8c7-2e5cb07609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6bc8c963-b6a5-4beb-b2ac-5c820945a66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60C94AD-2D28-4D9A-82D5-9C324670BF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bc8c963-b6a5-4beb-b2ac-5c820945a663"/>
    <ds:schemaRef ds:uri="b617ec8a-21cc-44cc-a8c7-2e5cb07609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2BEC08-764A-4D24-AEBB-E235D26374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E979E1-0785-4840-A228-FA7F8E9FD47A}">
  <ds:schemaRefs>
    <ds:schemaRef ds:uri="http://www.w3.org/XML/1998/namespace"/>
    <ds:schemaRef ds:uri="http://schemas.openxmlformats.org/package/2006/metadata/core-properties"/>
    <ds:schemaRef ds:uri="6bc8c963-b6a5-4beb-b2ac-5c820945a663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b617ec8a-21cc-44cc-a8c7-2e5cb07609fb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2911</TotalTime>
  <Words>486</Words>
  <Application>Microsoft Macintosh PowerPoint</Application>
  <PresentationFormat>Widescreen</PresentationFormat>
  <Paragraphs>99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 </vt:lpstr>
      <vt:lpstr>Calibri Light</vt:lpstr>
      <vt:lpstr>Tahoma</vt:lpstr>
      <vt:lpstr>Wingdings</vt:lpstr>
      <vt:lpstr>Office Theme</vt:lpstr>
      <vt:lpstr>Custom Design</vt:lpstr>
      <vt:lpstr>Identifying Homoplasy in the SNP Matrix of vSNP with CoV-2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 APHIS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Duong, Nhu-Phuong - APHIS</dc:creator>
  <cp:lastModifiedBy>Hicks, Jessica - MRP-APHIS</cp:lastModifiedBy>
  <cp:revision>61</cp:revision>
  <dcterms:created xsi:type="dcterms:W3CDTF">2019-09-25T17:53:55Z</dcterms:created>
  <dcterms:modified xsi:type="dcterms:W3CDTF">2024-02-28T19:30:00Z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0x010100579D03D7B529344694E26D6316475127</vt:lpwstr>
  </property>
</Properties>
</file>