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80" r:id="rId2"/>
    <p:sldId id="281" r:id="rId3"/>
    <p:sldId id="300" r:id="rId4"/>
    <p:sldId id="301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CC00CC"/>
    <a:srgbClr val="33CC33"/>
    <a:srgbClr val="3333FF"/>
    <a:srgbClr val="0000FF"/>
    <a:srgbClr val="3333CC"/>
    <a:srgbClr val="003366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34" autoAdjust="0"/>
  </p:normalViewPr>
  <p:slideViewPr>
    <p:cSldViewPr>
      <p:cViewPr>
        <p:scale>
          <a:sx n="90" d="100"/>
          <a:sy n="90" d="100"/>
        </p:scale>
        <p:origin x="-1234" y="-14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E:\&#23454;&#39564;&#23460;\&#23454;&#39564;&#30456;&#20851;&#25968;&#25454;\&#33500;&#34047;\&#34507;&#30333;&#32452;&#23454;&#39564;\&#32043;&#33457;&#33500;&#34047;&#24178;&#26097;&#22788;&#29702;&#20840;&#34507;&#30333;&#32452;TMT&#20998;&#26512;\&#32467;&#39064;&#25253;&#21578;\Z8434TQ_76557\Z8434TQ\2-Basic_analysis\Exp.all.MS_identified_inform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24729136346109"/>
          <c:y val="4.6655365995917068E-2"/>
          <c:w val="0.86194325235412184"/>
          <c:h val="0.76792031204432964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'Peptide length'!$B$71</c:f>
              <c:strCache>
                <c:ptCount val="1"/>
                <c:pt idx="0">
                  <c:v>Number of peptides</c:v>
                </c:pt>
              </c:strCache>
            </c:strRef>
          </c:tx>
          <c:spPr>
            <a:solidFill>
              <a:srgbClr val="3333CC"/>
            </a:solidFill>
          </c:spPr>
          <c:invertIfNegative val="0"/>
          <c:errBars>
            <c:errBarType val="plus"/>
            <c:errValType val="cust"/>
            <c:noEndCap val="0"/>
            <c:plus>
              <c:numRef>
                <c:f>'Peptide length'!$C$72:$C$103</c:f>
                <c:numCache>
                  <c:formatCode>General</c:formatCode>
                  <c:ptCount val="32"/>
                  <c:pt idx="0">
                    <c:v>57.662812973354036</c:v>
                  </c:pt>
                  <c:pt idx="1">
                    <c:v>87.637510994625032</c:v>
                  </c:pt>
                  <c:pt idx="2">
                    <c:v>88.376090280873044</c:v>
                  </c:pt>
                  <c:pt idx="3">
                    <c:v>137.84895115064541</c:v>
                  </c:pt>
                  <c:pt idx="4">
                    <c:v>121.34661099511614</c:v>
                  </c:pt>
                  <c:pt idx="5">
                    <c:v>106.36885509082545</c:v>
                  </c:pt>
                  <c:pt idx="6">
                    <c:v>96.948439904930922</c:v>
                  </c:pt>
                  <c:pt idx="7">
                    <c:v>62.420616252432886</c:v>
                  </c:pt>
                  <c:pt idx="8">
                    <c:v>51.013070220613564</c:v>
                  </c:pt>
                  <c:pt idx="9">
                    <c:v>39.677869566462974</c:v>
                  </c:pt>
                  <c:pt idx="10">
                    <c:v>44.523402086244175</c:v>
                  </c:pt>
                  <c:pt idx="11">
                    <c:v>51.539628765963272</c:v>
                  </c:pt>
                  <c:pt idx="12">
                    <c:v>26.851443164195103</c:v>
                  </c:pt>
                  <c:pt idx="13">
                    <c:v>32.532035493238709</c:v>
                  </c:pt>
                  <c:pt idx="14">
                    <c:v>28.02379940931149</c:v>
                  </c:pt>
                  <c:pt idx="15">
                    <c:v>26.962937525425502</c:v>
                  </c:pt>
                  <c:pt idx="16">
                    <c:v>7.6376261582596543</c:v>
                  </c:pt>
                  <c:pt idx="17">
                    <c:v>17.616280348965088</c:v>
                  </c:pt>
                  <c:pt idx="18">
                    <c:v>3.2145502536642714</c:v>
                  </c:pt>
                  <c:pt idx="19">
                    <c:v>4.5825756949558398</c:v>
                  </c:pt>
                  <c:pt idx="20">
                    <c:v>4.1633319989322555</c:v>
                  </c:pt>
                  <c:pt idx="21">
                    <c:v>5.0332229568471591</c:v>
                  </c:pt>
                  <c:pt idx="22">
                    <c:v>3</c:v>
                  </c:pt>
                  <c:pt idx="23">
                    <c:v>2.6457513110645912</c:v>
                  </c:pt>
                  <c:pt idx="24">
                    <c:v>2.3094010767585029</c:v>
                  </c:pt>
                  <c:pt idx="25">
                    <c:v>1.5275252316519474</c:v>
                  </c:pt>
                  <c:pt idx="26">
                    <c:v>1.5275252316519468</c:v>
                  </c:pt>
                  <c:pt idx="27">
                    <c:v>0.57735026918962151</c:v>
                  </c:pt>
                  <c:pt idx="28">
                    <c:v>1.5275252316519459</c:v>
                  </c:pt>
                  <c:pt idx="29">
                    <c:v>1</c:v>
                  </c:pt>
                  <c:pt idx="30">
                    <c:v>1.5275252316519468</c:v>
                  </c:pt>
                  <c:pt idx="31">
                    <c:v>0.57735026918962551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numRef>
              <c:f>'Peptide length'!$A$72:$A$103</c:f>
              <c:numCache>
                <c:formatCode>General</c:formatCode>
                <c:ptCount val="32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  <c:pt idx="11">
                  <c:v>18</c:v>
                </c:pt>
                <c:pt idx="12">
                  <c:v>19</c:v>
                </c:pt>
                <c:pt idx="13">
                  <c:v>20</c:v>
                </c:pt>
                <c:pt idx="14">
                  <c:v>21</c:v>
                </c:pt>
                <c:pt idx="15">
                  <c:v>22</c:v>
                </c:pt>
                <c:pt idx="16">
                  <c:v>23</c:v>
                </c:pt>
                <c:pt idx="17">
                  <c:v>24</c:v>
                </c:pt>
                <c:pt idx="18">
                  <c:v>25</c:v>
                </c:pt>
                <c:pt idx="19">
                  <c:v>26</c:v>
                </c:pt>
                <c:pt idx="20">
                  <c:v>27</c:v>
                </c:pt>
                <c:pt idx="21">
                  <c:v>28</c:v>
                </c:pt>
                <c:pt idx="22">
                  <c:v>29</c:v>
                </c:pt>
                <c:pt idx="23">
                  <c:v>30</c:v>
                </c:pt>
                <c:pt idx="24">
                  <c:v>31</c:v>
                </c:pt>
                <c:pt idx="25">
                  <c:v>32</c:v>
                </c:pt>
                <c:pt idx="26">
                  <c:v>33</c:v>
                </c:pt>
                <c:pt idx="27">
                  <c:v>34</c:v>
                </c:pt>
                <c:pt idx="28">
                  <c:v>35</c:v>
                </c:pt>
                <c:pt idx="29">
                  <c:v>36</c:v>
                </c:pt>
                <c:pt idx="30">
                  <c:v>37</c:v>
                </c:pt>
                <c:pt idx="31">
                  <c:v>38</c:v>
                </c:pt>
              </c:numCache>
            </c:numRef>
          </c:cat>
          <c:val>
            <c:numRef>
              <c:f>'Peptide length'!$B$72:$B$103</c:f>
              <c:numCache>
                <c:formatCode>General</c:formatCode>
                <c:ptCount val="32"/>
                <c:pt idx="0">
                  <c:v>1717</c:v>
                </c:pt>
                <c:pt idx="1">
                  <c:v>2303.6666666666611</c:v>
                </c:pt>
                <c:pt idx="2">
                  <c:v>2334.3333333333421</c:v>
                </c:pt>
                <c:pt idx="3">
                  <c:v>2231.3333333333421</c:v>
                </c:pt>
                <c:pt idx="4">
                  <c:v>2125</c:v>
                </c:pt>
                <c:pt idx="5">
                  <c:v>1919.6666666666667</c:v>
                </c:pt>
                <c:pt idx="6">
                  <c:v>1465</c:v>
                </c:pt>
                <c:pt idx="7">
                  <c:v>1268.3333333333305</c:v>
                </c:pt>
                <c:pt idx="8">
                  <c:v>1081.3333333333305</c:v>
                </c:pt>
                <c:pt idx="9">
                  <c:v>872.66666666666663</c:v>
                </c:pt>
                <c:pt idx="10">
                  <c:v>689.3333333333336</c:v>
                </c:pt>
                <c:pt idx="11">
                  <c:v>520.66666666666663</c:v>
                </c:pt>
                <c:pt idx="12">
                  <c:v>372</c:v>
                </c:pt>
                <c:pt idx="13">
                  <c:v>348.33333333333331</c:v>
                </c:pt>
                <c:pt idx="14">
                  <c:v>240.33333333333354</c:v>
                </c:pt>
                <c:pt idx="15">
                  <c:v>172</c:v>
                </c:pt>
                <c:pt idx="16">
                  <c:v>126.33333333333323</c:v>
                </c:pt>
                <c:pt idx="17">
                  <c:v>103.33333333333323</c:v>
                </c:pt>
                <c:pt idx="18">
                  <c:v>61.666666666666565</c:v>
                </c:pt>
                <c:pt idx="19">
                  <c:v>50</c:v>
                </c:pt>
                <c:pt idx="20">
                  <c:v>35.666666666666565</c:v>
                </c:pt>
                <c:pt idx="21">
                  <c:v>26.666666666666668</c:v>
                </c:pt>
                <c:pt idx="22">
                  <c:v>21</c:v>
                </c:pt>
                <c:pt idx="23">
                  <c:v>11</c:v>
                </c:pt>
                <c:pt idx="24">
                  <c:v>4.333333333333341</c:v>
                </c:pt>
                <c:pt idx="25">
                  <c:v>6.333333333333341</c:v>
                </c:pt>
                <c:pt idx="26">
                  <c:v>2.6666666666666665</c:v>
                </c:pt>
                <c:pt idx="27">
                  <c:v>7.666666666666667</c:v>
                </c:pt>
                <c:pt idx="28">
                  <c:v>1.6666666666666667</c:v>
                </c:pt>
                <c:pt idx="29">
                  <c:v>2</c:v>
                </c:pt>
                <c:pt idx="30">
                  <c:v>2.3333333333333335</c:v>
                </c:pt>
                <c:pt idx="31">
                  <c:v>1.3333333333333333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6169984"/>
        <c:axId val="376171520"/>
      </c:barChart>
      <c:catAx>
        <c:axId val="37616998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crossAx val="376171520"/>
        <c:crosses val="autoZero"/>
        <c:auto val="1"/>
        <c:lblAlgn val="ctr"/>
        <c:lblOffset val="100"/>
        <c:noMultiLvlLbl val="0"/>
      </c:catAx>
      <c:valAx>
        <c:axId val="376171520"/>
        <c:scaling>
          <c:orientation val="minMax"/>
          <c:max val="2500"/>
        </c:scaling>
        <c:delete val="0"/>
        <c:axPos val="l"/>
        <c:numFmt formatCode="General" sourceLinked="1"/>
        <c:majorTickMark val="in"/>
        <c:minorTickMark val="none"/>
        <c:tickLblPos val="nextTo"/>
        <c:crossAx val="37616998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0.00158</cdr:x>
      <cdr:y>0</cdr:y>
    </cdr:from>
    <cdr:to>
      <cdr:x>0.05971</cdr:x>
      <cdr:y>0.71181</cdr:y>
    </cdr:to>
    <cdr:sp macro="" textlink="">
      <cdr:nvSpPr>
        <cdr:cNvPr id="2" name="TextBox 9"/>
        <cdr:cNvSpPr txBox="1"/>
      </cdr:nvSpPr>
      <cdr:spPr>
        <a:xfrm xmlns:a="http://schemas.openxmlformats.org/drawingml/2006/main" rot="16200000">
          <a:off x="-586512" y="596038"/>
          <a:ext cx="1542589" cy="3505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altLang="zh-CN" sz="1200" b="1" dirty="0">
              <a:latin typeface="Times New Roman" pitchFamily="18" charset="0"/>
              <a:cs typeface="Times New Roman" pitchFamily="18" charset="0"/>
            </a:rPr>
            <a:t>Number of peptides</a:t>
          </a:r>
          <a:endParaRPr lang="zh-CN" altLang="en-US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0.418</cdr:x>
      <cdr:y>0.89249</cdr:y>
    </cdr:from>
    <cdr:to>
      <cdr:x>0.63298</cdr:x>
      <cdr:y>0.99682</cdr:y>
    </cdr:to>
    <cdr:sp macro="" textlink="">
      <cdr:nvSpPr>
        <cdr:cNvPr id="3" name="TextBox 9"/>
        <cdr:cNvSpPr txBox="1"/>
      </cdr:nvSpPr>
      <cdr:spPr>
        <a:xfrm xmlns:a="http://schemas.openxmlformats.org/drawingml/2006/main">
          <a:off x="2520280" y="1934142"/>
          <a:ext cx="1296144" cy="22609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altLang="zh-CN" sz="1200" b="1">
              <a:latin typeface="Times New Roman" pitchFamily="18" charset="0"/>
              <a:cs typeface="Times New Roman" pitchFamily="18" charset="0"/>
            </a:rPr>
            <a:t>Peptide</a:t>
          </a:r>
          <a:r>
            <a:rPr lang="en-US" altLang="zh-CN" sz="1200" b="1" baseline="0">
              <a:latin typeface="Times New Roman" pitchFamily="18" charset="0"/>
              <a:cs typeface="Times New Roman" pitchFamily="18" charset="0"/>
            </a:rPr>
            <a:t> length</a:t>
          </a:r>
          <a:endParaRPr lang="zh-CN" altLang="en-US" sz="1200" b="1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F6B88-6021-41B3-B5D3-96764DCCF532}" type="datetimeFigureOut">
              <a:rPr lang="zh-CN" altLang="en-US" smtClean="0"/>
              <a:pPr/>
              <a:t>2024/8/9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EB352E-6171-44D6-AC16-3533F474D4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411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B352E-6171-44D6-AC16-3533F474D40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2024/8/9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2024/8/9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556792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Times New Roman" pitchFamily="18" charset="0"/>
                <a:cs typeface="Times New Roman" pitchFamily="18" charset="0"/>
              </a:rPr>
              <a:t>Fig</a:t>
            </a:r>
            <a:r>
              <a:rPr lang="en-US" altLang="zh-CN" sz="12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zh-CN" sz="1200" b="1" dirty="0">
                <a:latin typeface="Times New Roman" pitchFamily="18" charset="0"/>
                <a:cs typeface="Times New Roman" pitchFamily="18" charset="0"/>
              </a:rPr>
              <a:t>S1 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Basic statistical results of MS data (</a:t>
            </a:r>
            <a:r>
              <a:rPr lang="en-US" altLang="zh-CN" sz="1200" b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) and peptide length distribution (</a:t>
            </a:r>
            <a:r>
              <a:rPr lang="en-US" altLang="zh-CN" sz="12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sz="1200" dirty="0">
                <a:latin typeface="Times New Roman" pitchFamily="18" charset="0"/>
                <a:cs typeface="Times New Roman" pitchFamily="18" charset="0"/>
              </a:rPr>
              <a:t>).</a:t>
            </a:r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275856" y="116632"/>
            <a:ext cx="5688632" cy="6658327"/>
            <a:chOff x="107504" y="199673"/>
            <a:chExt cx="5688632" cy="6658327"/>
          </a:xfrm>
        </p:grpSpPr>
        <p:pic>
          <p:nvPicPr>
            <p:cNvPr id="2" name="图片 1" descr="Statistics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544" y="260648"/>
              <a:ext cx="4954189" cy="4130321"/>
            </a:xfrm>
            <a:prstGeom prst="rect">
              <a:avLst/>
            </a:prstGeom>
          </p:spPr>
        </p:pic>
        <p:graphicFrame>
          <p:nvGraphicFramePr>
            <p:cNvPr id="5" name="图表 4"/>
            <p:cNvGraphicFramePr/>
            <p:nvPr/>
          </p:nvGraphicFramePr>
          <p:xfrm>
            <a:off x="179512" y="4293096"/>
            <a:ext cx="5616624" cy="25649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107504" y="199673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zh-CN" alt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7504" y="4005064"/>
              <a:ext cx="2880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zh-CN" alt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4762" y="328880"/>
            <a:ext cx="8653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Times New Roman" pitchFamily="18" charset="0"/>
                <a:cs typeface="Times New Roman" pitchFamily="18" charset="0"/>
              </a:rPr>
              <a:t>Fig</a:t>
            </a:r>
            <a:r>
              <a:rPr lang="en-US" altLang="zh-CN" sz="12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zh-CN" sz="1200" b="1" dirty="0" smtClean="0">
                <a:latin typeface="Times New Roman" pitchFamily="18" charset="0"/>
                <a:cs typeface="Times New Roman" pitchFamily="18" charset="0"/>
              </a:rPr>
              <a:t>S2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repeatability test.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Box plot of RSD distribution of repeated samples; 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Heatmap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Person correlation coefficients from all quantified proteins between each pair of samples. Three biological replicates were contained in each genotype/treatment combination. A: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Longdong_Control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B: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Algonquin_Control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C: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Longdong_Drought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D: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Algonquin_Drought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zh-C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7504" y="1412776"/>
            <a:ext cx="8928992" cy="4464496"/>
            <a:chOff x="107504" y="188640"/>
            <a:chExt cx="8928992" cy="4464496"/>
          </a:xfrm>
        </p:grpSpPr>
        <p:grpSp>
          <p:nvGrpSpPr>
            <p:cNvPr id="2" name="组合 7"/>
            <p:cNvGrpSpPr/>
            <p:nvPr/>
          </p:nvGrpSpPr>
          <p:grpSpPr>
            <a:xfrm>
              <a:off x="107504" y="199673"/>
              <a:ext cx="4499992" cy="3517359"/>
              <a:chOff x="72008" y="199673"/>
              <a:chExt cx="4499992" cy="3517359"/>
            </a:xfrm>
          </p:grpSpPr>
          <p:pic>
            <p:nvPicPr>
              <p:cNvPr id="3" name="Picture 1" descr="RUl7oddH2k.repeat.RSD.png">
                <a:extLst>
                  <a:ext uri="{FF2B5EF4-FFF2-40B4-BE49-F238E27FC236}">
                    <a16:creationId xmlns:lc="http://schemas.openxmlformats.org/drawingml/2006/lockedCanvas" xmlns="" xmlns:a16="http://schemas.microsoft.com/office/drawing/2014/main" xmlns:xdr="http://schemas.openxmlformats.org/drawingml/2006/spreadsheetDrawing" id="{00000000-0008-0000-0200-0000020000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07504" y="404664"/>
                <a:ext cx="4464496" cy="3312368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72008" y="199673"/>
                <a:ext cx="2880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a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" name="组合 8"/>
            <p:cNvGrpSpPr/>
            <p:nvPr/>
          </p:nvGrpSpPr>
          <p:grpSpPr>
            <a:xfrm>
              <a:off x="4499992" y="188640"/>
              <a:ext cx="4536504" cy="4464496"/>
              <a:chOff x="4499992" y="188640"/>
              <a:chExt cx="4536504" cy="4464496"/>
            </a:xfrm>
          </p:grpSpPr>
          <p:pic>
            <p:nvPicPr>
              <p:cNvPr id="7" name="图片 6" descr="Pearson.correlation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572000" y="188640"/>
                <a:ext cx="4464496" cy="4464496"/>
              </a:xfrm>
              <a:prstGeom prst="rect">
                <a:avLst/>
              </a:prstGeom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4499992" y="188640"/>
                <a:ext cx="28803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b="1" dirty="0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endParaRPr lang="zh-CN" alt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244408" y="4077072"/>
            <a:ext cx="6795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altLang="zh-CN" sz="1200" dirty="0" smtClean="0">
                <a:solidFill>
                  <a:srgbClr val="000000"/>
                </a:solidFill>
                <a:latin typeface="Times New Roman"/>
              </a:rPr>
              <a:t>A vs. B </a:t>
            </a:r>
            <a:endParaRPr lang="en-US" altLang="zh-CN" sz="1200" dirty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2567" y="663023"/>
            <a:ext cx="9146645" cy="6078345"/>
            <a:chOff x="-1" y="-57057"/>
            <a:chExt cx="9146645" cy="6078345"/>
          </a:xfrm>
        </p:grpSpPr>
        <p:pic>
          <p:nvPicPr>
            <p:cNvPr id="4" name="图片 3" descr="map00196.png"/>
            <p:cNvPicPr>
              <a:picLocks noChangeAspect="1"/>
            </p:cNvPicPr>
            <p:nvPr/>
          </p:nvPicPr>
          <p:blipFill>
            <a:blip r:embed="rId3" cstate="print"/>
            <a:srcRect b="5385"/>
            <a:stretch>
              <a:fillRect/>
            </a:stretch>
          </p:blipFill>
          <p:spPr>
            <a:xfrm>
              <a:off x="2644" y="-57057"/>
              <a:ext cx="9144000" cy="4680520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-1" y="4627964"/>
              <a:ext cx="9144001" cy="1393324"/>
              <a:chOff x="0" y="4293885"/>
              <a:chExt cx="9144000" cy="1393324"/>
            </a:xfrm>
          </p:grpSpPr>
          <p:pic>
            <p:nvPicPr>
              <p:cNvPr id="6" name="图片 5" descr="map00196.png"/>
              <p:cNvPicPr>
                <a:picLocks noChangeAspect="1"/>
              </p:cNvPicPr>
              <p:nvPr/>
            </p:nvPicPr>
            <p:blipFill>
              <a:blip r:embed="rId3" cstate="print"/>
              <a:srcRect t="71834"/>
              <a:stretch>
                <a:fillRect/>
              </a:stretch>
            </p:blipFill>
            <p:spPr>
              <a:xfrm>
                <a:off x="0" y="4293885"/>
                <a:ext cx="9144000" cy="1393324"/>
              </a:xfrm>
              <a:prstGeom prst="rect">
                <a:avLst/>
              </a:prstGeom>
              <a:ln w="6350">
                <a:solidFill>
                  <a:schemeClr val="tx1"/>
                </a:solidFill>
              </a:ln>
            </p:spPr>
          </p:pic>
          <p:sp>
            <p:nvSpPr>
              <p:cNvPr id="7" name="矩形 6"/>
              <p:cNvSpPr/>
              <p:nvPr/>
            </p:nvSpPr>
            <p:spPr>
              <a:xfrm>
                <a:off x="8276479" y="5301208"/>
                <a:ext cx="688009" cy="276999"/>
              </a:xfrm>
              <a:prstGeom prst="rect">
                <a:avLst/>
              </a:prstGeom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en-US" altLang="zh-CN" sz="1200" dirty="0" smtClean="0">
                    <a:solidFill>
                      <a:srgbClr val="000000"/>
                    </a:solidFill>
                    <a:latin typeface="Times New Roman"/>
                  </a:rPr>
                  <a:t>C vs. D </a:t>
                </a:r>
                <a:endParaRPr lang="en-US" altLang="zh-CN" sz="1200" dirty="0">
                  <a:solidFill>
                    <a:srgbClr val="000000"/>
                  </a:solidFill>
                  <a:latin typeface="Times New Roman"/>
                </a:endParaRPr>
              </a:p>
            </p:txBody>
          </p:sp>
        </p:grpSp>
      </p:grpSp>
      <p:sp>
        <p:nvSpPr>
          <p:cNvPr id="11" name="TextBox 10"/>
          <p:cNvSpPr txBox="1"/>
          <p:nvPr/>
        </p:nvSpPr>
        <p:spPr>
          <a:xfrm>
            <a:off x="107504" y="116632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</a:t>
            </a:r>
            <a:r>
              <a:rPr lang="en-US" altLang="zh-C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S3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Photosynthesis-antenna proteins modulated by genotypes. Red represents up-regulated DAPs. A: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Longdong_Control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B: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Algonquin_Control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C: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Longdong_Drought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D: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Algonquin_Drought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85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72008" y="1268760"/>
            <a:ext cx="8964488" cy="4392489"/>
            <a:chOff x="-36512" y="764703"/>
            <a:chExt cx="9395029" cy="4392489"/>
          </a:xfrm>
        </p:grpSpPr>
        <p:grpSp>
          <p:nvGrpSpPr>
            <p:cNvPr id="8" name="组合 7"/>
            <p:cNvGrpSpPr/>
            <p:nvPr/>
          </p:nvGrpSpPr>
          <p:grpSpPr>
            <a:xfrm>
              <a:off x="-36512" y="764703"/>
              <a:ext cx="9395029" cy="4392489"/>
              <a:chOff x="179513" y="332655"/>
              <a:chExt cx="9395029" cy="4392489"/>
            </a:xfrm>
          </p:grpSpPr>
          <p:pic>
            <p:nvPicPr>
              <p:cNvPr id="4" name="图片 3" descr="map03010.png"/>
              <p:cNvPicPr>
                <a:picLocks noChangeAspect="1"/>
              </p:cNvPicPr>
              <p:nvPr/>
            </p:nvPicPr>
            <p:blipFill>
              <a:blip r:embed="rId2" cstate="print"/>
              <a:srcRect l="31735"/>
              <a:stretch>
                <a:fillRect/>
              </a:stretch>
            </p:blipFill>
            <p:spPr>
              <a:xfrm>
                <a:off x="5673430" y="332655"/>
                <a:ext cx="3901112" cy="4392489"/>
              </a:xfrm>
              <a:prstGeom prst="rect">
                <a:avLst/>
              </a:prstGeom>
            </p:spPr>
          </p:pic>
          <p:pic>
            <p:nvPicPr>
              <p:cNvPr id="6" name="图片 5" descr="map03010.pn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79513" y="332655"/>
                <a:ext cx="5544616" cy="4392489"/>
              </a:xfrm>
              <a:prstGeom prst="rect">
                <a:avLst/>
              </a:prstGeom>
            </p:spPr>
          </p:pic>
        </p:grpSp>
        <p:sp>
          <p:nvSpPr>
            <p:cNvPr id="7" name="矩形 6"/>
            <p:cNvSpPr/>
            <p:nvPr/>
          </p:nvSpPr>
          <p:spPr>
            <a:xfrm>
              <a:off x="4427984" y="775737"/>
              <a:ext cx="68800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ctr"/>
              <a:r>
                <a:rPr lang="en-US" altLang="zh-CN" sz="1200" dirty="0" smtClean="0">
                  <a:solidFill>
                    <a:srgbClr val="000000"/>
                  </a:solidFill>
                  <a:latin typeface="Times New Roman"/>
                </a:rPr>
                <a:t>D vs. B </a:t>
              </a:r>
              <a:endParaRPr lang="en-US" altLang="zh-CN" sz="1200" dirty="0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8316416" y="764704"/>
              <a:ext cx="67108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ctr"/>
              <a:r>
                <a:rPr lang="en-US" altLang="zh-CN" sz="1200" dirty="0" smtClean="0">
                  <a:solidFill>
                    <a:srgbClr val="000000"/>
                  </a:solidFill>
                  <a:latin typeface="Times New Roman"/>
                </a:rPr>
                <a:t>C vs. A </a:t>
              </a:r>
              <a:endParaRPr lang="en-US" altLang="zh-CN" sz="1200" dirty="0">
                <a:solidFill>
                  <a:srgbClr val="000000"/>
                </a:solidFill>
                <a:latin typeface="Times New Roman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72008" y="332656"/>
            <a:ext cx="9071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</a:t>
            </a:r>
            <a:r>
              <a:rPr lang="en-US" altLang="zh-CN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S4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Ribosome related proteins modulated by drought stress. Red represents up-regulated DAPs and green represents down-regulated DAPs. A: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Longdong_Control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B: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Algonquin_Control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C: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Longdong_Drought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D: </a:t>
            </a:r>
            <a:r>
              <a:rPr lang="en-US" altLang="zh-CN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Algonquin_Drought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26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CE8C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11986</TotalTime>
  <Words>173</Words>
  <Application>Microsoft Office PowerPoint</Application>
  <PresentationFormat>全屏显示(4:3)</PresentationFormat>
  <Paragraphs>15</Paragraphs>
  <Slides>4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Wenli Quan</dc:creator>
  <cp:lastModifiedBy>asus</cp:lastModifiedBy>
  <cp:revision>707</cp:revision>
  <dcterms:created xsi:type="dcterms:W3CDTF">2021-03-22T07:48:54Z</dcterms:created>
  <dcterms:modified xsi:type="dcterms:W3CDTF">2024-08-09T08:09:42Z</dcterms:modified>
</cp:coreProperties>
</file>