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5" r:id="rId2"/>
    <p:sldId id="307" r:id="rId3"/>
    <p:sldId id="258" r:id="rId4"/>
    <p:sldId id="29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2" d="100"/>
          <a:sy n="102" d="100"/>
        </p:scale>
        <p:origin x="87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39ABF-4134-F635-56D7-6102C7DB32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79587C-A7EF-A7B1-8FA8-B160A747E9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00F3AC-A4C5-2258-06BD-6B98E1E0D700}"/>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5" name="Footer Placeholder 4">
            <a:extLst>
              <a:ext uri="{FF2B5EF4-FFF2-40B4-BE49-F238E27FC236}">
                <a16:creationId xmlns:a16="http://schemas.microsoft.com/office/drawing/2014/main" id="{6B6E9F97-793C-C1E9-A4A7-B5AB55F8CB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651A4-3346-1CB8-066F-891315A6CD46}"/>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1612395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0049E-27D4-89AE-2359-44B9BACA5C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D445B4-6B05-DE95-8732-F0E43D90D2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EE8503-A28D-7414-A118-2EE0D16864E8}"/>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5" name="Footer Placeholder 4">
            <a:extLst>
              <a:ext uri="{FF2B5EF4-FFF2-40B4-BE49-F238E27FC236}">
                <a16:creationId xmlns:a16="http://schemas.microsoft.com/office/drawing/2014/main" id="{9AB2535E-D310-6B6C-5A21-A7888B6F7C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3BBB3C-683A-643E-3AF8-48EE26DAF5FD}"/>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799644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0F4E23-0FCA-3498-AFF3-9B1278A60A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B51A7C-654A-F6D9-2340-428F8D9390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4B8C96-13B8-4138-6866-278DCE5244DE}"/>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5" name="Footer Placeholder 4">
            <a:extLst>
              <a:ext uri="{FF2B5EF4-FFF2-40B4-BE49-F238E27FC236}">
                <a16:creationId xmlns:a16="http://schemas.microsoft.com/office/drawing/2014/main" id="{56EE4D71-F3F1-106A-573D-77888E2D7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0E2E3E-DBAC-2C95-5E89-2FF85B09869E}"/>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3736632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CB1-AEBF-A9A0-E707-62D31FA045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1FA884-2AC0-EB4C-65D5-9CEBCDCE48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45C922-9EE1-A924-BF01-28B794604701}"/>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5" name="Footer Placeholder 4">
            <a:extLst>
              <a:ext uri="{FF2B5EF4-FFF2-40B4-BE49-F238E27FC236}">
                <a16:creationId xmlns:a16="http://schemas.microsoft.com/office/drawing/2014/main" id="{11F0BED0-F416-BEBB-D226-CAAFAAE958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037167-E383-F6B5-1FF2-F694F2398C9E}"/>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153022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9DA5-ACD6-39B7-B1C6-3E22008806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79904E-25AA-A01E-6792-E1C3FF4F1B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4DB7FD-CEFE-115A-AC65-57199B4DD1D7}"/>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5" name="Footer Placeholder 4">
            <a:extLst>
              <a:ext uri="{FF2B5EF4-FFF2-40B4-BE49-F238E27FC236}">
                <a16:creationId xmlns:a16="http://schemas.microsoft.com/office/drawing/2014/main" id="{37D903B3-9A04-5D6F-AFDA-71044C8CAB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97D74F-A792-BCA1-6C76-4DFE5AADE9C3}"/>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88268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E68B7-C3AB-04C2-0D9D-0AD18720A6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AC7DAA-EC06-0872-4198-A9F2281D76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EF92AD-B62D-6F34-FE10-C5DF958489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6C5B2B-FE87-0994-DB18-CA234DB27281}"/>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6" name="Footer Placeholder 5">
            <a:extLst>
              <a:ext uri="{FF2B5EF4-FFF2-40B4-BE49-F238E27FC236}">
                <a16:creationId xmlns:a16="http://schemas.microsoft.com/office/drawing/2014/main" id="{F57E80D4-C905-2D30-A801-8B77675D0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C4FD5C-7A88-319E-F3E6-7A0622EB927A}"/>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3437770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49F50-07EF-97AF-CCE2-C41887A6F6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B5E7B6-9494-9DE4-77B9-6AD5589A35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15E827-E51F-8D6E-B0D5-32A48BD279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4503A5-C40E-C36C-C4C6-ED59EC8CAD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89496-5A77-6B29-490D-37D9BF680A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2EC8FA-A577-CB1D-F3B5-9BD021EB8780}"/>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8" name="Footer Placeholder 7">
            <a:extLst>
              <a:ext uri="{FF2B5EF4-FFF2-40B4-BE49-F238E27FC236}">
                <a16:creationId xmlns:a16="http://schemas.microsoft.com/office/drawing/2014/main" id="{86D714B4-F5C0-F27E-5193-73DE0BC3F6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6E73AE-55F8-356C-4AFA-D59471E552F2}"/>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2477104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DEE41-6FC6-890C-F166-D1CE6F6D49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A62390-AAED-1A74-28A6-61404CBA0F90}"/>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4" name="Footer Placeholder 3">
            <a:extLst>
              <a:ext uri="{FF2B5EF4-FFF2-40B4-BE49-F238E27FC236}">
                <a16:creationId xmlns:a16="http://schemas.microsoft.com/office/drawing/2014/main" id="{D4D7DB53-6885-54B7-27AF-4C02F2B8D1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0435EA-B02C-11F3-04D5-2BD6F2D546F0}"/>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4288845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D4282B-47A9-5204-6385-E3D84927FDCB}"/>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3" name="Footer Placeholder 2">
            <a:extLst>
              <a:ext uri="{FF2B5EF4-FFF2-40B4-BE49-F238E27FC236}">
                <a16:creationId xmlns:a16="http://schemas.microsoft.com/office/drawing/2014/main" id="{F4CA294A-F4BE-F929-977E-1C42BEE34E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64D52B-CF21-F0F5-847B-C54BA8FA5923}"/>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165303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487F4-B4C4-5F99-7F23-F74DFCC706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CF58E1-6C04-55F1-68A6-92A8D83E1C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B036A1-C691-8F83-D206-4BA4DA099D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E75E75-D296-0137-CE66-79B1363BBCD3}"/>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6" name="Footer Placeholder 5">
            <a:extLst>
              <a:ext uri="{FF2B5EF4-FFF2-40B4-BE49-F238E27FC236}">
                <a16:creationId xmlns:a16="http://schemas.microsoft.com/office/drawing/2014/main" id="{4CF20D9D-BBBA-E240-0AA0-FFCD68749B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802B0E-4FE1-EC2C-1F9E-B1C5A5BCEEE9}"/>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3310611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0DFBC-28CD-3DEA-2E90-8137517D1C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B5FA4D-08AA-5D1C-124D-C9F679D0FF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076A1F-0E2F-A567-5187-0F9DE03D96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AD6E5B-357E-658F-1A29-54E87EC21281}"/>
              </a:ext>
            </a:extLst>
          </p:cNvPr>
          <p:cNvSpPr>
            <a:spLocks noGrp="1"/>
          </p:cNvSpPr>
          <p:nvPr>
            <p:ph type="dt" sz="half" idx="10"/>
          </p:nvPr>
        </p:nvSpPr>
        <p:spPr/>
        <p:txBody>
          <a:bodyPr/>
          <a:lstStyle/>
          <a:p>
            <a:fld id="{37154BD2-08BC-4719-90D3-EDA03463D210}" type="datetimeFigureOut">
              <a:rPr lang="en-US" smtClean="0"/>
              <a:t>10/24/2024</a:t>
            </a:fld>
            <a:endParaRPr lang="en-US"/>
          </a:p>
        </p:txBody>
      </p:sp>
      <p:sp>
        <p:nvSpPr>
          <p:cNvPr id="6" name="Footer Placeholder 5">
            <a:extLst>
              <a:ext uri="{FF2B5EF4-FFF2-40B4-BE49-F238E27FC236}">
                <a16:creationId xmlns:a16="http://schemas.microsoft.com/office/drawing/2014/main" id="{D65DD1B3-53DE-6BE8-E5F8-58EF0BA44A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D208ED-C5DA-7963-5EA5-8E763BB0B125}"/>
              </a:ext>
            </a:extLst>
          </p:cNvPr>
          <p:cNvSpPr>
            <a:spLocks noGrp="1"/>
          </p:cNvSpPr>
          <p:nvPr>
            <p:ph type="sldNum" sz="quarter" idx="12"/>
          </p:nvPr>
        </p:nvSpPr>
        <p:spPr/>
        <p:txBody>
          <a:bodyPr/>
          <a:lstStyle/>
          <a:p>
            <a:fld id="{DCC26646-362F-454B-B8E2-98AEFAED6D46}" type="slidenum">
              <a:rPr lang="en-US" smtClean="0"/>
              <a:t>‹#›</a:t>
            </a:fld>
            <a:endParaRPr lang="en-US"/>
          </a:p>
        </p:txBody>
      </p:sp>
    </p:spTree>
    <p:extLst>
      <p:ext uri="{BB962C8B-B14F-4D97-AF65-F5344CB8AC3E}">
        <p14:creationId xmlns:p14="http://schemas.microsoft.com/office/powerpoint/2010/main" val="645473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5B9C78-EEC2-F5DD-2ED1-9BA151960F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C93FF7-8897-4B60-18FC-9DD8FA26B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11BA02-BF77-FDF4-DB02-06BAF9C307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154BD2-08BC-4719-90D3-EDA03463D210}" type="datetimeFigureOut">
              <a:rPr lang="en-US" smtClean="0"/>
              <a:t>10/24/2024</a:t>
            </a:fld>
            <a:endParaRPr lang="en-US"/>
          </a:p>
        </p:txBody>
      </p:sp>
      <p:sp>
        <p:nvSpPr>
          <p:cNvPr id="5" name="Footer Placeholder 4">
            <a:extLst>
              <a:ext uri="{FF2B5EF4-FFF2-40B4-BE49-F238E27FC236}">
                <a16:creationId xmlns:a16="http://schemas.microsoft.com/office/drawing/2014/main" id="{C53B2D11-6A02-F4A9-C140-03E23F6D24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806AB12-5B0A-2B85-64E6-10EF72B2F4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CC26646-362F-454B-B8E2-98AEFAED6D46}" type="slidenum">
              <a:rPr lang="en-US" smtClean="0"/>
              <a:t>‹#›</a:t>
            </a:fld>
            <a:endParaRPr lang="en-US"/>
          </a:p>
        </p:txBody>
      </p:sp>
    </p:spTree>
    <p:extLst>
      <p:ext uri="{BB962C8B-B14F-4D97-AF65-F5344CB8AC3E}">
        <p14:creationId xmlns:p14="http://schemas.microsoft.com/office/powerpoint/2010/main" val="3364288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3D0146-98E5-4707-A98D-9619D110895F}"/>
              </a:ext>
            </a:extLst>
          </p:cNvPr>
          <p:cNvSpPr txBox="1"/>
          <p:nvPr/>
        </p:nvSpPr>
        <p:spPr>
          <a:xfrm>
            <a:off x="426261" y="5610046"/>
            <a:ext cx="11339477" cy="1169551"/>
          </a:xfrm>
          <a:prstGeom prst="rect">
            <a:avLst/>
          </a:prstGeom>
          <a:noFill/>
        </p:spPr>
        <p:txBody>
          <a:bodyPr wrap="square" rtlCol="0">
            <a:spAutoFit/>
          </a:bodyPr>
          <a:lstStyle/>
          <a:p>
            <a:r>
              <a:rPr lang="en-US" sz="1400" b="1" dirty="0">
                <a:latin typeface="Cambria" panose="02040503050406030204" pitchFamily="18" charset="0"/>
                <a:ea typeface="Cambria" panose="02040503050406030204" pitchFamily="18" charset="0"/>
              </a:rPr>
              <a:t>Fig. S1 </a:t>
            </a:r>
            <a:r>
              <a:rPr lang="en-US" sz="1400" dirty="0">
                <a:latin typeface="Cambria" panose="02040503050406030204" pitchFamily="18" charset="0"/>
                <a:ea typeface="Cambria" panose="02040503050406030204" pitchFamily="18" charset="0"/>
              </a:rPr>
              <a:t>Genome-wide association analysis of the 621 soybean accessions for amino acids using multi-locus mixed models. The trait associations (Approach II) on chromosomes 15 (</a:t>
            </a:r>
            <a:r>
              <a:rPr lang="en-US" sz="1400" b="1" dirty="0">
                <a:latin typeface="Cambria" panose="02040503050406030204" pitchFamily="18" charset="0"/>
                <a:ea typeface="Cambria" panose="02040503050406030204" pitchFamily="18" charset="0"/>
              </a:rPr>
              <a:t>a</a:t>
            </a:r>
            <a:r>
              <a:rPr lang="en-US" sz="1400" dirty="0">
                <a:latin typeface="Cambria" panose="02040503050406030204" pitchFamily="18" charset="0"/>
                <a:ea typeface="Cambria" panose="02040503050406030204" pitchFamily="18" charset="0"/>
              </a:rPr>
              <a:t>) and 20 (</a:t>
            </a:r>
            <a:r>
              <a:rPr lang="en-US" sz="1400" b="1" dirty="0">
                <a:latin typeface="Cambria" panose="02040503050406030204" pitchFamily="18" charset="0"/>
                <a:ea typeface="Cambria" panose="02040503050406030204" pitchFamily="18" charset="0"/>
              </a:rPr>
              <a:t>b</a:t>
            </a:r>
            <a:r>
              <a:rPr lang="en-US" sz="1400" dirty="0">
                <a:latin typeface="Cambria" panose="02040503050406030204" pitchFamily="18" charset="0"/>
                <a:ea typeface="Cambria" panose="02040503050406030204" pitchFamily="18" charset="0"/>
              </a:rPr>
              <a:t>) were plotted by all environments combined (ALL). Red horizontal line in the Manhattan plots indicate the genome-wide (5%) significance threshold. Traits above the threshold were colored by the same biochemical family and listed in the table according to significance in order if a SNP was linked with multiple traits. </a:t>
            </a:r>
            <a:r>
              <a:rPr lang="en-US" sz="1400" dirty="0">
                <a:effectLst/>
                <a:latin typeface="Cambria" panose="02040503050406030204" pitchFamily="18" charset="0"/>
                <a:ea typeface="Cambria" panose="02040503050406030204" pitchFamily="18" charset="0"/>
                <a:cs typeface="Cambria" panose="02040503050406030204" pitchFamily="18" charset="0"/>
              </a:rPr>
              <a:t>Positions are based on </a:t>
            </a:r>
            <a:r>
              <a:rPr lang="en-US" sz="1400" i="1" dirty="0">
                <a:effectLst/>
                <a:latin typeface="Cambria" panose="02040503050406030204" pitchFamily="18" charset="0"/>
                <a:ea typeface="Cambria" panose="02040503050406030204" pitchFamily="18" charset="0"/>
                <a:cs typeface="Cambria" panose="02040503050406030204" pitchFamily="18" charset="0"/>
              </a:rPr>
              <a:t>G. max</a:t>
            </a:r>
            <a:r>
              <a:rPr lang="en-US" sz="1400" dirty="0">
                <a:effectLst/>
                <a:latin typeface="Cambria" panose="02040503050406030204" pitchFamily="18" charset="0"/>
                <a:ea typeface="Cambria" panose="02040503050406030204" pitchFamily="18" charset="0"/>
                <a:cs typeface="Cambria" panose="02040503050406030204" pitchFamily="18" charset="0"/>
              </a:rPr>
              <a:t> genome assembly version Glyma.Wm82.a2.v1 (Gmax2.0) (http://soybase.org).</a:t>
            </a:r>
            <a:endParaRPr lang="en-US" sz="1400" dirty="0">
              <a:solidFill>
                <a:srgbClr val="FF0000"/>
              </a:solidFill>
              <a:latin typeface="Cambria" panose="02040503050406030204" pitchFamily="18" charset="0"/>
              <a:ea typeface="Cambria" panose="02040503050406030204" pitchFamily="18" charset="0"/>
            </a:endParaRPr>
          </a:p>
        </p:txBody>
      </p:sp>
      <p:grpSp>
        <p:nvGrpSpPr>
          <p:cNvPr id="4" name="Group 3">
            <a:extLst>
              <a:ext uri="{FF2B5EF4-FFF2-40B4-BE49-F238E27FC236}">
                <a16:creationId xmlns:a16="http://schemas.microsoft.com/office/drawing/2014/main" id="{7E93D6B0-3B08-DE59-17AB-A3EDEB0DE62A}"/>
              </a:ext>
            </a:extLst>
          </p:cNvPr>
          <p:cNvGrpSpPr/>
          <p:nvPr/>
        </p:nvGrpSpPr>
        <p:grpSpPr>
          <a:xfrm>
            <a:off x="303741" y="294509"/>
            <a:ext cx="11586494" cy="5372100"/>
            <a:chOff x="369730" y="520754"/>
            <a:chExt cx="11586494" cy="5372100"/>
          </a:xfrm>
        </p:grpSpPr>
        <p:pic>
          <p:nvPicPr>
            <p:cNvPr id="28" name="Picture 27">
              <a:extLst>
                <a:ext uri="{FF2B5EF4-FFF2-40B4-BE49-F238E27FC236}">
                  <a16:creationId xmlns:a16="http://schemas.microsoft.com/office/drawing/2014/main" id="{549C9AA4-4B03-DA23-86DB-62F706F1CF81}"/>
                </a:ext>
              </a:extLst>
            </p:cNvPr>
            <p:cNvPicPr>
              <a:picLocks noChangeAspect="1"/>
            </p:cNvPicPr>
            <p:nvPr/>
          </p:nvPicPr>
          <p:blipFill>
            <a:blip r:embed="rId2"/>
            <a:stretch>
              <a:fillRect/>
            </a:stretch>
          </p:blipFill>
          <p:spPr>
            <a:xfrm>
              <a:off x="6574599" y="520754"/>
              <a:ext cx="5381625" cy="5372100"/>
            </a:xfrm>
            <a:prstGeom prst="rect">
              <a:avLst/>
            </a:prstGeom>
          </p:spPr>
        </p:pic>
        <p:pic>
          <p:nvPicPr>
            <p:cNvPr id="24" name="Picture 23">
              <a:extLst>
                <a:ext uri="{FF2B5EF4-FFF2-40B4-BE49-F238E27FC236}">
                  <a16:creationId xmlns:a16="http://schemas.microsoft.com/office/drawing/2014/main" id="{91603CA2-7FA4-A98E-A545-DAF742EE330B}"/>
                </a:ext>
              </a:extLst>
            </p:cNvPr>
            <p:cNvPicPr>
              <a:picLocks noChangeAspect="1"/>
            </p:cNvPicPr>
            <p:nvPr/>
          </p:nvPicPr>
          <p:blipFill rotWithShape="1">
            <a:blip r:embed="rId3"/>
            <a:srcRect r="33140"/>
            <a:stretch/>
          </p:blipFill>
          <p:spPr>
            <a:xfrm>
              <a:off x="516829" y="520754"/>
              <a:ext cx="3598165" cy="5372100"/>
            </a:xfrm>
            <a:prstGeom prst="rect">
              <a:avLst/>
            </a:prstGeom>
          </p:spPr>
        </p:pic>
        <p:sp>
          <p:nvSpPr>
            <p:cNvPr id="34" name="TextBox 33">
              <a:extLst>
                <a:ext uri="{FF2B5EF4-FFF2-40B4-BE49-F238E27FC236}">
                  <a16:creationId xmlns:a16="http://schemas.microsoft.com/office/drawing/2014/main" id="{733D50E0-5881-45D0-A65A-AE84E8F8544C}"/>
                </a:ext>
              </a:extLst>
            </p:cNvPr>
            <p:cNvSpPr txBox="1"/>
            <p:nvPr/>
          </p:nvSpPr>
          <p:spPr>
            <a:xfrm>
              <a:off x="6450165" y="665824"/>
              <a:ext cx="314510" cy="369332"/>
            </a:xfrm>
            <a:prstGeom prst="rect">
              <a:avLst/>
            </a:prstGeom>
            <a:noFill/>
          </p:spPr>
          <p:txBody>
            <a:bodyPr wrap="none" rtlCol="0">
              <a:spAutoFit/>
            </a:bodyPr>
            <a:lstStyle/>
            <a:p>
              <a:r>
                <a:rPr lang="en-US" b="1"/>
                <a:t>b</a:t>
              </a:r>
            </a:p>
          </p:txBody>
        </p:sp>
        <p:sp>
          <p:nvSpPr>
            <p:cNvPr id="33" name="TextBox 32">
              <a:extLst>
                <a:ext uri="{FF2B5EF4-FFF2-40B4-BE49-F238E27FC236}">
                  <a16:creationId xmlns:a16="http://schemas.microsoft.com/office/drawing/2014/main" id="{351DB06F-A7FA-43D2-ADC4-269ADA8676B1}"/>
                </a:ext>
              </a:extLst>
            </p:cNvPr>
            <p:cNvSpPr txBox="1"/>
            <p:nvPr/>
          </p:nvSpPr>
          <p:spPr>
            <a:xfrm>
              <a:off x="369730" y="665824"/>
              <a:ext cx="298480" cy="369332"/>
            </a:xfrm>
            <a:prstGeom prst="rect">
              <a:avLst/>
            </a:prstGeom>
            <a:noFill/>
          </p:spPr>
          <p:txBody>
            <a:bodyPr wrap="none" rtlCol="0">
              <a:spAutoFit/>
            </a:bodyPr>
            <a:lstStyle/>
            <a:p>
              <a:r>
                <a:rPr lang="en-US" b="1"/>
                <a:t>a</a:t>
              </a:r>
            </a:p>
          </p:txBody>
        </p:sp>
        <p:sp>
          <p:nvSpPr>
            <p:cNvPr id="13" name="TextBox 12">
              <a:extLst>
                <a:ext uri="{FF2B5EF4-FFF2-40B4-BE49-F238E27FC236}">
                  <a16:creationId xmlns:a16="http://schemas.microsoft.com/office/drawing/2014/main" id="{E49F57EE-E6C2-9B70-80CD-BCC1DF073884}"/>
                </a:ext>
              </a:extLst>
            </p:cNvPr>
            <p:cNvSpPr txBox="1"/>
            <p:nvPr/>
          </p:nvSpPr>
          <p:spPr>
            <a:xfrm flipH="1">
              <a:off x="4028219" y="4779553"/>
              <a:ext cx="417934" cy="369332"/>
            </a:xfrm>
            <a:prstGeom prst="rect">
              <a:avLst/>
            </a:prstGeom>
            <a:noFill/>
          </p:spPr>
          <p:txBody>
            <a:bodyPr wrap="square" rtlCol="0">
              <a:spAutoFit/>
            </a:bodyPr>
            <a:lstStyle/>
            <a:p>
              <a:r>
                <a:rPr lang="en-US"/>
                <a:t>//</a:t>
              </a:r>
            </a:p>
          </p:txBody>
        </p:sp>
        <p:sp>
          <p:nvSpPr>
            <p:cNvPr id="3" name="Rectangle 2">
              <a:extLst>
                <a:ext uri="{FF2B5EF4-FFF2-40B4-BE49-F238E27FC236}">
                  <a16:creationId xmlns:a16="http://schemas.microsoft.com/office/drawing/2014/main" id="{7161A3BB-16B4-E744-FBBC-AE21DD02E4DA}"/>
                </a:ext>
              </a:extLst>
            </p:cNvPr>
            <p:cNvSpPr/>
            <p:nvPr/>
          </p:nvSpPr>
          <p:spPr>
            <a:xfrm>
              <a:off x="1168274" y="2249150"/>
              <a:ext cx="4754880" cy="18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EBDE4D2-EC8C-69E7-DBF0-2075F5529C3F}"/>
                </a:ext>
              </a:extLst>
            </p:cNvPr>
            <p:cNvPicPr>
              <a:picLocks noChangeAspect="1"/>
            </p:cNvPicPr>
            <p:nvPr/>
          </p:nvPicPr>
          <p:blipFill rotWithShape="1">
            <a:blip r:embed="rId4"/>
            <a:srcRect l="60172" b="6852"/>
            <a:stretch/>
          </p:blipFill>
          <p:spPr>
            <a:xfrm>
              <a:off x="4316101" y="520754"/>
              <a:ext cx="2143405" cy="5003962"/>
            </a:xfrm>
            <a:prstGeom prst="rect">
              <a:avLst/>
            </a:prstGeom>
          </p:spPr>
        </p:pic>
      </p:grpSp>
    </p:spTree>
    <p:extLst>
      <p:ext uri="{BB962C8B-B14F-4D97-AF65-F5344CB8AC3E}">
        <p14:creationId xmlns:p14="http://schemas.microsoft.com/office/powerpoint/2010/main" val="3021422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E2A68A-D458-96EA-22A8-C5D5D3458CD7}"/>
              </a:ext>
            </a:extLst>
          </p:cNvPr>
          <p:cNvPicPr>
            <a:picLocks noChangeAspect="1"/>
          </p:cNvPicPr>
          <p:nvPr/>
        </p:nvPicPr>
        <p:blipFill>
          <a:blip r:embed="rId2"/>
          <a:stretch>
            <a:fillRect/>
          </a:stretch>
        </p:blipFill>
        <p:spPr>
          <a:xfrm>
            <a:off x="2966620" y="100012"/>
            <a:ext cx="6400800" cy="6391275"/>
          </a:xfrm>
          <a:prstGeom prst="rect">
            <a:avLst/>
          </a:prstGeom>
        </p:spPr>
      </p:pic>
      <p:sp>
        <p:nvSpPr>
          <p:cNvPr id="6" name="TextBox 5">
            <a:extLst>
              <a:ext uri="{FF2B5EF4-FFF2-40B4-BE49-F238E27FC236}">
                <a16:creationId xmlns:a16="http://schemas.microsoft.com/office/drawing/2014/main" id="{3E413935-69A3-64B4-5E38-F2235BEE77A5}"/>
              </a:ext>
            </a:extLst>
          </p:cNvPr>
          <p:cNvSpPr txBox="1"/>
          <p:nvPr/>
        </p:nvSpPr>
        <p:spPr>
          <a:xfrm>
            <a:off x="497282" y="6190783"/>
            <a:ext cx="11339477" cy="584775"/>
          </a:xfrm>
          <a:prstGeom prst="rect">
            <a:avLst/>
          </a:prstGeom>
          <a:noFill/>
        </p:spPr>
        <p:txBody>
          <a:bodyPr wrap="square" rtlCol="0">
            <a:spAutoFit/>
          </a:bodyPr>
          <a:lstStyle/>
          <a:p>
            <a:r>
              <a:rPr lang="en-US" sz="1600" b="1">
                <a:latin typeface="Cambria" panose="02040503050406030204" pitchFamily="18" charset="0"/>
                <a:ea typeface="Cambria" panose="02040503050406030204" pitchFamily="18" charset="0"/>
              </a:rPr>
              <a:t>Fig. S2 </a:t>
            </a:r>
            <a:r>
              <a:rPr lang="en-US" sz="1600">
                <a:latin typeface="Cambria" panose="02040503050406030204" pitchFamily="18" charset="0"/>
                <a:ea typeface="Cambria" panose="02040503050406030204" pitchFamily="18" charset="0"/>
              </a:rPr>
              <a:t>Trait correlation heatmap across environments (ALL) using 621 soybean accessions. Pearson’s correlation matrix was calculated from the BLUP values. </a:t>
            </a:r>
            <a:endParaRPr lang="en-US" sz="160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62139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439D04-8A3A-4A6D-995D-4187817BE82B}"/>
              </a:ext>
            </a:extLst>
          </p:cNvPr>
          <p:cNvSpPr txBox="1"/>
          <p:nvPr/>
        </p:nvSpPr>
        <p:spPr>
          <a:xfrm>
            <a:off x="426260" y="5597732"/>
            <a:ext cx="11339477" cy="1077218"/>
          </a:xfrm>
          <a:prstGeom prst="rect">
            <a:avLst/>
          </a:prstGeom>
          <a:noFill/>
        </p:spPr>
        <p:txBody>
          <a:bodyPr wrap="square" rtlCol="0">
            <a:spAutoFit/>
          </a:bodyPr>
          <a:lstStyle/>
          <a:p>
            <a:r>
              <a:rPr lang="en-US" sz="1600" b="1">
                <a:latin typeface="Cambria" panose="02040503050406030204" pitchFamily="18" charset="0"/>
                <a:ea typeface="Cambria" panose="02040503050406030204" pitchFamily="18" charset="0"/>
              </a:rPr>
              <a:t>Fig. S3 </a:t>
            </a:r>
            <a:r>
              <a:rPr lang="en-US" sz="1600">
                <a:latin typeface="Cambria" panose="02040503050406030204" pitchFamily="18" charset="0"/>
                <a:ea typeface="Cambria" panose="02040503050406030204" pitchFamily="18" charset="0"/>
              </a:rPr>
              <a:t>Correlation-based network of soybean seed amino acid relationships across environments (ALL) using 621 soybean accessions. Pearson’s correlation matrix was calculated from the BLUP values. Each node and each edge represent an amino acid and correlations between pairs of amino acids (</a:t>
            </a:r>
            <a:r>
              <a:rPr lang="en-US" sz="1600" i="1">
                <a:latin typeface="Cambria" panose="02040503050406030204" pitchFamily="18" charset="0"/>
                <a:ea typeface="Cambria" panose="02040503050406030204" pitchFamily="18" charset="0"/>
              </a:rPr>
              <a:t>r</a:t>
            </a:r>
            <a:r>
              <a:rPr lang="en-US" sz="1600">
                <a:latin typeface="Cambria" panose="02040503050406030204" pitchFamily="18" charset="0"/>
                <a:ea typeface="Cambria" panose="02040503050406030204" pitchFamily="18" charset="0"/>
              </a:rPr>
              <a:t> ≥ ±0.8 and </a:t>
            </a:r>
            <a:r>
              <a:rPr lang="en-US" sz="1600" i="1">
                <a:latin typeface="Cambria" panose="02040503050406030204" pitchFamily="18" charset="0"/>
                <a:ea typeface="Cambria" panose="02040503050406030204" pitchFamily="18" charset="0"/>
              </a:rPr>
              <a:t>P</a:t>
            </a:r>
            <a:r>
              <a:rPr lang="en-US" sz="1600">
                <a:latin typeface="Cambria" panose="02040503050406030204" pitchFamily="18" charset="0"/>
                <a:ea typeface="Cambria" panose="02040503050406030204" pitchFamily="18" charset="0"/>
              </a:rPr>
              <a:t> ≤ 0.001), respectively. Node size and colors reflect nodal degree and the amino acid family. The strength of the correlation is presented by edge width.</a:t>
            </a:r>
            <a:endParaRPr lang="en-US" sz="1600">
              <a:solidFill>
                <a:srgbClr val="FF0000"/>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61B8D0F4-2185-4013-ABF7-F967BFC8B8FB}"/>
              </a:ext>
            </a:extLst>
          </p:cNvPr>
          <p:cNvPicPr>
            <a:picLocks noChangeAspect="1"/>
          </p:cNvPicPr>
          <p:nvPr/>
        </p:nvPicPr>
        <p:blipFill>
          <a:blip r:embed="rId2"/>
          <a:stretch>
            <a:fillRect/>
          </a:stretch>
        </p:blipFill>
        <p:spPr>
          <a:xfrm>
            <a:off x="1735453" y="0"/>
            <a:ext cx="8721090" cy="5600700"/>
          </a:xfrm>
          <a:prstGeom prst="rect">
            <a:avLst/>
          </a:prstGeom>
        </p:spPr>
      </p:pic>
    </p:spTree>
    <p:extLst>
      <p:ext uri="{BB962C8B-B14F-4D97-AF65-F5344CB8AC3E}">
        <p14:creationId xmlns:p14="http://schemas.microsoft.com/office/powerpoint/2010/main" val="2612019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82FDAB5E-F218-455B-9ED9-B0D79C42D3FB}"/>
              </a:ext>
            </a:extLst>
          </p:cNvPr>
          <p:cNvGrpSpPr/>
          <p:nvPr/>
        </p:nvGrpSpPr>
        <p:grpSpPr>
          <a:xfrm>
            <a:off x="3469644" y="0"/>
            <a:ext cx="8041912" cy="6842760"/>
            <a:chOff x="3469644" y="0"/>
            <a:chExt cx="8041912" cy="6842760"/>
          </a:xfrm>
        </p:grpSpPr>
        <p:pic>
          <p:nvPicPr>
            <p:cNvPr id="3" name="Picture 2">
              <a:extLst>
                <a:ext uri="{FF2B5EF4-FFF2-40B4-BE49-F238E27FC236}">
                  <a16:creationId xmlns:a16="http://schemas.microsoft.com/office/drawing/2014/main" id="{7DC424DB-66F2-4E3C-A5AD-CB18294ACD39}"/>
                </a:ext>
              </a:extLst>
            </p:cNvPr>
            <p:cNvPicPr>
              <a:picLocks noChangeAspect="1"/>
            </p:cNvPicPr>
            <p:nvPr/>
          </p:nvPicPr>
          <p:blipFill>
            <a:blip r:embed="rId2"/>
            <a:stretch>
              <a:fillRect/>
            </a:stretch>
          </p:blipFill>
          <p:spPr>
            <a:xfrm>
              <a:off x="3469644" y="0"/>
              <a:ext cx="7978140" cy="6842760"/>
            </a:xfrm>
            <a:prstGeom prst="rect">
              <a:avLst/>
            </a:prstGeom>
          </p:spPr>
        </p:pic>
        <p:sp>
          <p:nvSpPr>
            <p:cNvPr id="5" name="TextBox 4">
              <a:extLst>
                <a:ext uri="{FF2B5EF4-FFF2-40B4-BE49-F238E27FC236}">
                  <a16:creationId xmlns:a16="http://schemas.microsoft.com/office/drawing/2014/main" id="{99587F05-BFEB-4CB9-805A-A79F88401A80}"/>
                </a:ext>
              </a:extLst>
            </p:cNvPr>
            <p:cNvSpPr txBox="1"/>
            <p:nvPr/>
          </p:nvSpPr>
          <p:spPr>
            <a:xfrm>
              <a:off x="9738804" y="3421380"/>
              <a:ext cx="618654" cy="307777"/>
            </a:xfrm>
            <a:prstGeom prst="rect">
              <a:avLst/>
            </a:prstGeom>
            <a:noFill/>
          </p:spPr>
          <p:txBody>
            <a:bodyPr wrap="square" rtlCol="0">
              <a:spAutoFit/>
            </a:bodyPr>
            <a:lstStyle/>
            <a:p>
              <a:r>
                <a:rPr lang="en-US" sz="1400"/>
                <a:t>0.91</a:t>
              </a:r>
            </a:p>
          </p:txBody>
        </p:sp>
        <p:sp>
          <p:nvSpPr>
            <p:cNvPr id="6" name="TextBox 5">
              <a:extLst>
                <a:ext uri="{FF2B5EF4-FFF2-40B4-BE49-F238E27FC236}">
                  <a16:creationId xmlns:a16="http://schemas.microsoft.com/office/drawing/2014/main" id="{6D38B425-D8AD-466E-AB7C-9A8C9ACB6501}"/>
                </a:ext>
              </a:extLst>
            </p:cNvPr>
            <p:cNvSpPr txBox="1"/>
            <p:nvPr/>
          </p:nvSpPr>
          <p:spPr>
            <a:xfrm>
              <a:off x="4421080" y="334188"/>
              <a:ext cx="618654" cy="307777"/>
            </a:xfrm>
            <a:prstGeom prst="rect">
              <a:avLst/>
            </a:prstGeom>
            <a:noFill/>
          </p:spPr>
          <p:txBody>
            <a:bodyPr wrap="square" rtlCol="0">
              <a:spAutoFit/>
            </a:bodyPr>
            <a:lstStyle/>
            <a:p>
              <a:r>
                <a:rPr lang="en-US" sz="1400"/>
                <a:t>0.87</a:t>
              </a:r>
            </a:p>
          </p:txBody>
        </p:sp>
        <p:sp>
          <p:nvSpPr>
            <p:cNvPr id="7" name="TextBox 6">
              <a:extLst>
                <a:ext uri="{FF2B5EF4-FFF2-40B4-BE49-F238E27FC236}">
                  <a16:creationId xmlns:a16="http://schemas.microsoft.com/office/drawing/2014/main" id="{DDB85D30-119D-4EB9-A88F-748137DE7A07}"/>
                </a:ext>
              </a:extLst>
            </p:cNvPr>
            <p:cNvSpPr txBox="1"/>
            <p:nvPr/>
          </p:nvSpPr>
          <p:spPr>
            <a:xfrm>
              <a:off x="5918447" y="1340118"/>
              <a:ext cx="618654" cy="307777"/>
            </a:xfrm>
            <a:prstGeom prst="rect">
              <a:avLst/>
            </a:prstGeom>
            <a:noFill/>
          </p:spPr>
          <p:txBody>
            <a:bodyPr wrap="square" rtlCol="0">
              <a:spAutoFit/>
            </a:bodyPr>
            <a:lstStyle/>
            <a:p>
              <a:r>
                <a:rPr lang="en-US" sz="1400"/>
                <a:t>0.91</a:t>
              </a:r>
            </a:p>
          </p:txBody>
        </p:sp>
        <p:sp>
          <p:nvSpPr>
            <p:cNvPr id="8" name="TextBox 7">
              <a:extLst>
                <a:ext uri="{FF2B5EF4-FFF2-40B4-BE49-F238E27FC236}">
                  <a16:creationId xmlns:a16="http://schemas.microsoft.com/office/drawing/2014/main" id="{1D648E18-3413-4983-964D-3B5D5017B07A}"/>
                </a:ext>
              </a:extLst>
            </p:cNvPr>
            <p:cNvSpPr txBox="1"/>
            <p:nvPr/>
          </p:nvSpPr>
          <p:spPr>
            <a:xfrm>
              <a:off x="7368466" y="2742791"/>
              <a:ext cx="618654" cy="307777"/>
            </a:xfrm>
            <a:prstGeom prst="rect">
              <a:avLst/>
            </a:prstGeom>
            <a:noFill/>
          </p:spPr>
          <p:txBody>
            <a:bodyPr wrap="square" rtlCol="0">
              <a:spAutoFit/>
            </a:bodyPr>
            <a:lstStyle/>
            <a:p>
              <a:r>
                <a:rPr lang="en-US" sz="1400"/>
                <a:t>0.88</a:t>
              </a:r>
            </a:p>
          </p:txBody>
        </p:sp>
        <p:sp>
          <p:nvSpPr>
            <p:cNvPr id="9" name="TextBox 8">
              <a:extLst>
                <a:ext uri="{FF2B5EF4-FFF2-40B4-BE49-F238E27FC236}">
                  <a16:creationId xmlns:a16="http://schemas.microsoft.com/office/drawing/2014/main" id="{0D1F8829-0800-4E94-96C3-AEADE2DA7BF7}"/>
                </a:ext>
              </a:extLst>
            </p:cNvPr>
            <p:cNvSpPr txBox="1"/>
            <p:nvPr/>
          </p:nvSpPr>
          <p:spPr>
            <a:xfrm>
              <a:off x="8762261" y="3808467"/>
              <a:ext cx="618654" cy="307777"/>
            </a:xfrm>
            <a:prstGeom prst="rect">
              <a:avLst/>
            </a:prstGeom>
            <a:noFill/>
          </p:spPr>
          <p:txBody>
            <a:bodyPr wrap="square" rtlCol="0">
              <a:spAutoFit/>
            </a:bodyPr>
            <a:lstStyle/>
            <a:p>
              <a:r>
                <a:rPr lang="en-US" sz="1400"/>
                <a:t>0.91</a:t>
              </a:r>
            </a:p>
          </p:txBody>
        </p:sp>
        <p:sp>
          <p:nvSpPr>
            <p:cNvPr id="10" name="TextBox 9">
              <a:extLst>
                <a:ext uri="{FF2B5EF4-FFF2-40B4-BE49-F238E27FC236}">
                  <a16:creationId xmlns:a16="http://schemas.microsoft.com/office/drawing/2014/main" id="{444934BC-CFFF-43A8-9467-9076EAFFB3D6}"/>
                </a:ext>
              </a:extLst>
            </p:cNvPr>
            <p:cNvSpPr txBox="1"/>
            <p:nvPr/>
          </p:nvSpPr>
          <p:spPr>
            <a:xfrm>
              <a:off x="8108096" y="4638611"/>
              <a:ext cx="618654" cy="307777"/>
            </a:xfrm>
            <a:prstGeom prst="rect">
              <a:avLst/>
            </a:prstGeom>
            <a:noFill/>
          </p:spPr>
          <p:txBody>
            <a:bodyPr wrap="square" rtlCol="0">
              <a:spAutoFit/>
            </a:bodyPr>
            <a:lstStyle/>
            <a:p>
              <a:r>
                <a:rPr lang="en-US" sz="1400"/>
                <a:t>0.86</a:t>
              </a:r>
            </a:p>
          </p:txBody>
        </p:sp>
        <p:sp>
          <p:nvSpPr>
            <p:cNvPr id="11" name="TextBox 10">
              <a:extLst>
                <a:ext uri="{FF2B5EF4-FFF2-40B4-BE49-F238E27FC236}">
                  <a16:creationId xmlns:a16="http://schemas.microsoft.com/office/drawing/2014/main" id="{F243C86B-B9E8-48F2-93AA-13446B7F860C}"/>
                </a:ext>
              </a:extLst>
            </p:cNvPr>
            <p:cNvSpPr txBox="1"/>
            <p:nvPr/>
          </p:nvSpPr>
          <p:spPr>
            <a:xfrm>
              <a:off x="10892902" y="5714162"/>
              <a:ext cx="618654" cy="307777"/>
            </a:xfrm>
            <a:prstGeom prst="rect">
              <a:avLst/>
            </a:prstGeom>
            <a:noFill/>
          </p:spPr>
          <p:txBody>
            <a:bodyPr wrap="square" rtlCol="0">
              <a:spAutoFit/>
            </a:bodyPr>
            <a:lstStyle/>
            <a:p>
              <a:r>
                <a:rPr lang="en-US" sz="1400"/>
                <a:t>0.86</a:t>
              </a:r>
            </a:p>
          </p:txBody>
        </p:sp>
        <p:sp>
          <p:nvSpPr>
            <p:cNvPr id="12" name="TextBox 11">
              <a:extLst>
                <a:ext uri="{FF2B5EF4-FFF2-40B4-BE49-F238E27FC236}">
                  <a16:creationId xmlns:a16="http://schemas.microsoft.com/office/drawing/2014/main" id="{F70B9AD3-7A58-48D6-9189-623D411257A1}"/>
                </a:ext>
              </a:extLst>
            </p:cNvPr>
            <p:cNvSpPr txBox="1"/>
            <p:nvPr/>
          </p:nvSpPr>
          <p:spPr>
            <a:xfrm>
              <a:off x="9429477" y="6112159"/>
              <a:ext cx="618654" cy="307777"/>
            </a:xfrm>
            <a:prstGeom prst="rect">
              <a:avLst/>
            </a:prstGeom>
            <a:noFill/>
          </p:spPr>
          <p:txBody>
            <a:bodyPr wrap="square" rtlCol="0">
              <a:spAutoFit/>
            </a:bodyPr>
            <a:lstStyle/>
            <a:p>
              <a:r>
                <a:rPr lang="en-US" sz="1400"/>
                <a:t>0.92</a:t>
              </a:r>
            </a:p>
          </p:txBody>
        </p:sp>
        <p:sp>
          <p:nvSpPr>
            <p:cNvPr id="13" name="TextBox 12">
              <a:extLst>
                <a:ext uri="{FF2B5EF4-FFF2-40B4-BE49-F238E27FC236}">
                  <a16:creationId xmlns:a16="http://schemas.microsoft.com/office/drawing/2014/main" id="{B99EAE00-0543-4C8E-A027-A72EF7841DF7}"/>
                </a:ext>
              </a:extLst>
            </p:cNvPr>
            <p:cNvSpPr txBox="1"/>
            <p:nvPr/>
          </p:nvSpPr>
          <p:spPr>
            <a:xfrm>
              <a:off x="9016931" y="4854500"/>
              <a:ext cx="618654" cy="307777"/>
            </a:xfrm>
            <a:prstGeom prst="rect">
              <a:avLst/>
            </a:prstGeom>
            <a:noFill/>
          </p:spPr>
          <p:txBody>
            <a:bodyPr wrap="square" rtlCol="0">
              <a:spAutoFit/>
            </a:bodyPr>
            <a:lstStyle/>
            <a:p>
              <a:r>
                <a:rPr lang="en-US" sz="1400"/>
                <a:t>0.90</a:t>
              </a:r>
            </a:p>
          </p:txBody>
        </p:sp>
        <p:sp>
          <p:nvSpPr>
            <p:cNvPr id="14" name="TextBox 13">
              <a:extLst>
                <a:ext uri="{FF2B5EF4-FFF2-40B4-BE49-F238E27FC236}">
                  <a16:creationId xmlns:a16="http://schemas.microsoft.com/office/drawing/2014/main" id="{FAE37920-5CD2-4749-BB50-DCFBB5E5D06E}"/>
                </a:ext>
              </a:extLst>
            </p:cNvPr>
            <p:cNvSpPr txBox="1"/>
            <p:nvPr/>
          </p:nvSpPr>
          <p:spPr>
            <a:xfrm>
              <a:off x="9934113" y="4719810"/>
              <a:ext cx="618654" cy="307777"/>
            </a:xfrm>
            <a:prstGeom prst="rect">
              <a:avLst/>
            </a:prstGeom>
            <a:noFill/>
          </p:spPr>
          <p:txBody>
            <a:bodyPr wrap="square" rtlCol="0">
              <a:spAutoFit/>
            </a:bodyPr>
            <a:lstStyle/>
            <a:p>
              <a:r>
                <a:rPr lang="en-US" sz="1400"/>
                <a:t>0.89</a:t>
              </a:r>
            </a:p>
          </p:txBody>
        </p:sp>
        <p:sp>
          <p:nvSpPr>
            <p:cNvPr id="15" name="TextBox 14">
              <a:extLst>
                <a:ext uri="{FF2B5EF4-FFF2-40B4-BE49-F238E27FC236}">
                  <a16:creationId xmlns:a16="http://schemas.microsoft.com/office/drawing/2014/main" id="{656406B0-29E6-4551-A19D-AFA3D18E8DAD}"/>
                </a:ext>
              </a:extLst>
            </p:cNvPr>
            <p:cNvSpPr txBox="1"/>
            <p:nvPr/>
          </p:nvSpPr>
          <p:spPr>
            <a:xfrm>
              <a:off x="10357458" y="5262095"/>
              <a:ext cx="618654" cy="307777"/>
            </a:xfrm>
            <a:prstGeom prst="rect">
              <a:avLst/>
            </a:prstGeom>
            <a:noFill/>
          </p:spPr>
          <p:txBody>
            <a:bodyPr wrap="square" rtlCol="0">
              <a:spAutoFit/>
            </a:bodyPr>
            <a:lstStyle/>
            <a:p>
              <a:r>
                <a:rPr lang="en-US" sz="1400"/>
                <a:t>0.86</a:t>
              </a:r>
            </a:p>
          </p:txBody>
        </p:sp>
      </p:grpSp>
      <p:sp>
        <p:nvSpPr>
          <p:cNvPr id="17" name="TextBox 16">
            <a:extLst>
              <a:ext uri="{FF2B5EF4-FFF2-40B4-BE49-F238E27FC236}">
                <a16:creationId xmlns:a16="http://schemas.microsoft.com/office/drawing/2014/main" id="{5FF25FD5-3781-420C-99DC-CA71A4E2ECCC}"/>
              </a:ext>
            </a:extLst>
          </p:cNvPr>
          <p:cNvSpPr txBox="1"/>
          <p:nvPr/>
        </p:nvSpPr>
        <p:spPr>
          <a:xfrm>
            <a:off x="622866" y="5446594"/>
            <a:ext cx="7406958" cy="1077218"/>
          </a:xfrm>
          <a:prstGeom prst="rect">
            <a:avLst/>
          </a:prstGeom>
          <a:noFill/>
        </p:spPr>
        <p:txBody>
          <a:bodyPr wrap="square" rtlCol="0">
            <a:spAutoFit/>
          </a:bodyPr>
          <a:lstStyle/>
          <a:p>
            <a:r>
              <a:rPr lang="en-US" sz="1600" b="1" dirty="0">
                <a:latin typeface="Cambria" panose="02040503050406030204" pitchFamily="18" charset="0"/>
                <a:ea typeface="Cambria" panose="02040503050406030204" pitchFamily="18" charset="0"/>
              </a:rPr>
              <a:t>Fig. S4 </a:t>
            </a:r>
            <a:r>
              <a:rPr lang="en-US" sz="1600" dirty="0">
                <a:latin typeface="Cambria" panose="02040503050406030204" pitchFamily="18" charset="0"/>
                <a:ea typeface="Cambria" panose="02040503050406030204" pitchFamily="18" charset="0"/>
              </a:rPr>
              <a:t>Correlation-based network of soybean seed amino acid relationships across environments (ALL) using 621 soybean accessions. Correlations between pairs of amino acids (</a:t>
            </a:r>
            <a:r>
              <a:rPr lang="en-US" sz="1600" i="1" dirty="0">
                <a:latin typeface="Cambria" panose="02040503050406030204" pitchFamily="18" charset="0"/>
                <a:ea typeface="Cambria" panose="02040503050406030204" pitchFamily="18" charset="0"/>
              </a:rPr>
              <a:t>r</a:t>
            </a:r>
            <a:r>
              <a:rPr lang="en-US" sz="1600" dirty="0">
                <a:latin typeface="Cambria" panose="02040503050406030204" pitchFamily="18" charset="0"/>
                <a:ea typeface="Cambria" panose="02040503050406030204" pitchFamily="18" charset="0"/>
              </a:rPr>
              <a:t> ≥ ±0.85 and </a:t>
            </a:r>
            <a:r>
              <a:rPr lang="en-US" sz="1600" i="1" dirty="0">
                <a:latin typeface="Cambria" panose="02040503050406030204" pitchFamily="18" charset="0"/>
                <a:ea typeface="Cambria" panose="02040503050406030204" pitchFamily="18" charset="0"/>
              </a:rPr>
              <a:t>P</a:t>
            </a:r>
            <a:r>
              <a:rPr lang="en-US" sz="1600" dirty="0">
                <a:latin typeface="Cambria" panose="02040503050406030204" pitchFamily="18" charset="0"/>
                <a:ea typeface="Cambria" panose="02040503050406030204" pitchFamily="18" charset="0"/>
              </a:rPr>
              <a:t> ≤ 0.001) was used and other descriptions were the same as </a:t>
            </a:r>
            <a:r>
              <a:rPr lang="en-US" sz="1600" b="1" dirty="0">
                <a:latin typeface="Cambria" panose="02040503050406030204" pitchFamily="18" charset="0"/>
                <a:ea typeface="Cambria" panose="02040503050406030204" pitchFamily="18" charset="0"/>
              </a:rPr>
              <a:t>Fig. S3</a:t>
            </a:r>
            <a:r>
              <a:rPr lang="en-US" sz="1600" dirty="0">
                <a:latin typeface="Cambria" panose="02040503050406030204" pitchFamily="18" charset="0"/>
                <a:ea typeface="Cambria" panose="02040503050406030204" pitchFamily="18" charset="0"/>
              </a:rPr>
              <a:t>.</a:t>
            </a:r>
            <a:endParaRPr lang="en-US" sz="16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971933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292</Words>
  <Application>Microsoft Office PowerPoint</Application>
  <PresentationFormat>Widescreen</PresentationFormat>
  <Paragraphs>18</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Aptos Display</vt:lpstr>
      <vt:lpstr>Arial</vt:lpstr>
      <vt:lpstr>Cambria</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 Kyujung</dc:creator>
  <cp:lastModifiedBy>Van, Kyujung</cp:lastModifiedBy>
  <cp:revision>3</cp:revision>
  <dcterms:created xsi:type="dcterms:W3CDTF">2024-10-21T18:15:15Z</dcterms:created>
  <dcterms:modified xsi:type="dcterms:W3CDTF">2024-10-24T14:44:40Z</dcterms:modified>
</cp:coreProperties>
</file>