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38107E-3A31-430C-8ED3-0AD61FB6D67C}" v="1" dt="2025-06-25T15:51:29.9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7" autoAdjust="0"/>
    <p:restoredTop sz="94660"/>
  </p:normalViewPr>
  <p:slideViewPr>
    <p:cSldViewPr snapToGrid="0">
      <p:cViewPr varScale="1">
        <p:scale>
          <a:sx n="93" d="100"/>
          <a:sy n="93" d="100"/>
        </p:scale>
        <p:origin x="266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lam,Vamsi" userId="717fa58a-9a71-4755-8c8f-9ec0c6986ca5" providerId="ADAL" clId="{4A38107E-3A31-430C-8ED3-0AD61FB6D67C}"/>
    <pc:docChg chg="modSld">
      <pc:chgData name="Nalam,Vamsi" userId="717fa58a-9a71-4755-8c8f-9ec0c6986ca5" providerId="ADAL" clId="{4A38107E-3A31-430C-8ED3-0AD61FB6D67C}" dt="2025-06-25T15:51:32.037" v="15" actId="12788"/>
      <pc:docMkLst>
        <pc:docMk/>
      </pc:docMkLst>
      <pc:sldChg chg="addSp modSp mod">
        <pc:chgData name="Nalam,Vamsi" userId="717fa58a-9a71-4755-8c8f-9ec0c6986ca5" providerId="ADAL" clId="{4A38107E-3A31-430C-8ED3-0AD61FB6D67C}" dt="2025-06-25T15:51:32.037" v="15" actId="12788"/>
        <pc:sldMkLst>
          <pc:docMk/>
          <pc:sldMk cId="1765420425" sldId="256"/>
        </pc:sldMkLst>
        <pc:spChg chg="mod">
          <ac:chgData name="Nalam,Vamsi" userId="717fa58a-9a71-4755-8c8f-9ec0c6986ca5" providerId="ADAL" clId="{4A38107E-3A31-430C-8ED3-0AD61FB6D67C}" dt="2025-06-25T15:51:29.995" v="14" actId="164"/>
          <ac:spMkLst>
            <pc:docMk/>
            <pc:sldMk cId="1765420425" sldId="256"/>
            <ac:spMk id="4" creationId="{E88311BC-1B5A-A0C5-349D-C99B190176B5}"/>
          </ac:spMkLst>
        </pc:spChg>
        <pc:grpChg chg="add mod">
          <ac:chgData name="Nalam,Vamsi" userId="717fa58a-9a71-4755-8c8f-9ec0c6986ca5" providerId="ADAL" clId="{4A38107E-3A31-430C-8ED3-0AD61FB6D67C}" dt="2025-06-25T15:51:32.037" v="15" actId="12788"/>
          <ac:grpSpMkLst>
            <pc:docMk/>
            <pc:sldMk cId="1765420425" sldId="256"/>
            <ac:grpSpMk id="2" creationId="{8ED8953A-CBFA-AB71-5CAA-830D0128432A}"/>
          </ac:grpSpMkLst>
        </pc:grpChg>
        <pc:grpChg chg="mod">
          <ac:chgData name="Nalam,Vamsi" userId="717fa58a-9a71-4755-8c8f-9ec0c6986ca5" providerId="ADAL" clId="{4A38107E-3A31-430C-8ED3-0AD61FB6D67C}" dt="2025-06-25T15:51:29.995" v="14" actId="164"/>
          <ac:grpSpMkLst>
            <pc:docMk/>
            <pc:sldMk cId="1765420425" sldId="256"/>
            <ac:grpSpMk id="5" creationId="{E1DEF066-6BA7-9691-B2F1-E080EBB9B730}"/>
          </ac:grpSpMkLst>
        </pc:gr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colostate-my.sharepoint.com/personal/nalamvj_colostate_edu/Documents/Manuscripts%20in%20Progress/#3 WCM-WSMV with UNL/Data/Akron all years USDA CAP.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Both Years</c:v>
          </c:tx>
          <c:spPr>
            <a:solidFill>
              <a:srgbClr val="33CCCC"/>
            </a:solidFill>
            <a:ln>
              <a:solidFill>
                <a:schemeClr val="tx1"/>
              </a:solidFill>
            </a:ln>
            <a:effectLst/>
          </c:spPr>
          <c:invertIfNegative val="0"/>
          <c:dPt>
            <c:idx val="1"/>
            <c:invertIfNegative val="0"/>
            <c:bubble3D val="0"/>
            <c:spPr>
              <a:solidFill>
                <a:schemeClr val="accent2"/>
              </a:solidFill>
              <a:ln>
                <a:solidFill>
                  <a:schemeClr val="tx1"/>
                </a:solidFill>
              </a:ln>
              <a:effectLst/>
            </c:spPr>
            <c:extLst>
              <c:ext xmlns:c16="http://schemas.microsoft.com/office/drawing/2014/chart" uri="{C3380CC4-5D6E-409C-BE32-E72D297353CC}">
                <c16:uniqueId val="{00000001-8AD5-4641-8832-31CED39B0116}"/>
              </c:ext>
            </c:extLst>
          </c:dPt>
          <c:dPt>
            <c:idx val="2"/>
            <c:invertIfNegative val="0"/>
            <c:bubble3D val="0"/>
            <c:spPr>
              <a:solidFill>
                <a:schemeClr val="bg2"/>
              </a:solidFill>
              <a:ln>
                <a:solidFill>
                  <a:schemeClr val="tx1"/>
                </a:solidFill>
              </a:ln>
              <a:effectLst/>
            </c:spPr>
            <c:extLst>
              <c:ext xmlns:c16="http://schemas.microsoft.com/office/drawing/2014/chart" uri="{C3380CC4-5D6E-409C-BE32-E72D297353CC}">
                <c16:uniqueId val="{00000003-8AD5-4641-8832-31CED39B0116}"/>
              </c:ext>
            </c:extLst>
          </c:dPt>
          <c:dPt>
            <c:idx val="3"/>
            <c:invertIfNegative val="0"/>
            <c:bubble3D val="0"/>
            <c:spPr>
              <a:solidFill>
                <a:srgbClr val="FFC000"/>
              </a:solidFill>
              <a:ln>
                <a:solidFill>
                  <a:schemeClr val="tx1"/>
                </a:solidFill>
              </a:ln>
              <a:effectLst/>
            </c:spPr>
            <c:extLst>
              <c:ext xmlns:c16="http://schemas.microsoft.com/office/drawing/2014/chart" uri="{C3380CC4-5D6E-409C-BE32-E72D297353CC}">
                <c16:uniqueId val="{00000005-8AD5-4641-8832-31CED39B0116}"/>
              </c:ext>
            </c:extLst>
          </c:dPt>
          <c:dPt>
            <c:idx val="4"/>
            <c:invertIfNegative val="0"/>
            <c:bubble3D val="0"/>
            <c:spPr>
              <a:solidFill>
                <a:schemeClr val="accent6"/>
              </a:solidFill>
              <a:ln>
                <a:solidFill>
                  <a:schemeClr val="tx1"/>
                </a:solidFill>
              </a:ln>
              <a:effectLst/>
            </c:spPr>
            <c:extLst>
              <c:ext xmlns:c16="http://schemas.microsoft.com/office/drawing/2014/chart" uri="{C3380CC4-5D6E-409C-BE32-E72D297353CC}">
                <c16:uniqueId val="{00000007-8AD5-4641-8832-31CED39B0116}"/>
              </c:ext>
            </c:extLst>
          </c:dPt>
          <c:errBars>
            <c:errBarType val="both"/>
            <c:errValType val="cust"/>
            <c:noEndCap val="0"/>
            <c:plus>
              <c:numRef>
                <c:f>'BMC Graphs'!$R$51:$V$51</c:f>
                <c:numCache>
                  <c:formatCode>General</c:formatCode>
                  <c:ptCount val="5"/>
                  <c:pt idx="0">
                    <c:v>159.39347192399504</c:v>
                  </c:pt>
                  <c:pt idx="1">
                    <c:v>180.13913091823343</c:v>
                  </c:pt>
                  <c:pt idx="2">
                    <c:v>148.28103636105388</c:v>
                  </c:pt>
                  <c:pt idx="3">
                    <c:v>285.58438845224242</c:v>
                  </c:pt>
                  <c:pt idx="4">
                    <c:v>215.67246506242515</c:v>
                  </c:pt>
                </c:numCache>
              </c:numRef>
            </c:plus>
            <c:minus>
              <c:numRef>
                <c:f>'BMC Graphs'!$R$51:$V$51</c:f>
                <c:numCache>
                  <c:formatCode>General</c:formatCode>
                  <c:ptCount val="5"/>
                  <c:pt idx="0">
                    <c:v>159.39347192399504</c:v>
                  </c:pt>
                  <c:pt idx="1">
                    <c:v>180.13913091823343</c:v>
                  </c:pt>
                  <c:pt idx="2">
                    <c:v>148.28103636105388</c:v>
                  </c:pt>
                  <c:pt idx="3">
                    <c:v>285.58438845224242</c:v>
                  </c:pt>
                  <c:pt idx="4">
                    <c:v>215.67246506242515</c:v>
                  </c:pt>
                </c:numCache>
              </c:numRef>
            </c:minus>
            <c:spPr>
              <a:noFill/>
              <a:ln w="9525" cap="flat" cmpd="sng" algn="ctr">
                <a:solidFill>
                  <a:schemeClr val="tx1"/>
                </a:solidFill>
                <a:round/>
              </a:ln>
              <a:effectLst/>
            </c:spPr>
          </c:errBars>
          <c:cat>
            <c:strRef>
              <c:f>'BMC Graphs'!$R$25:$V$25</c:f>
              <c:strCache>
                <c:ptCount val="5"/>
                <c:pt idx="0">
                  <c:v>Hatcher</c:v>
                </c:pt>
                <c:pt idx="1">
                  <c:v>Mace</c:v>
                </c:pt>
                <c:pt idx="2">
                  <c:v>Pronghorn</c:v>
                </c:pt>
                <c:pt idx="3">
                  <c:v>Snowmass 2.0</c:v>
                </c:pt>
                <c:pt idx="4">
                  <c:v>TAM112</c:v>
                </c:pt>
              </c:strCache>
            </c:strRef>
          </c:cat>
          <c:val>
            <c:numRef>
              <c:f>'BMC Graphs'!$R$50:$V$50</c:f>
              <c:numCache>
                <c:formatCode>0.0</c:formatCode>
                <c:ptCount val="5"/>
                <c:pt idx="0">
                  <c:v>3219.8325985347287</c:v>
                </c:pt>
                <c:pt idx="1">
                  <c:v>2566.1622299893584</c:v>
                </c:pt>
                <c:pt idx="2">
                  <c:v>2005.7537447013776</c:v>
                </c:pt>
                <c:pt idx="3">
                  <c:v>2963.701853412997</c:v>
                </c:pt>
                <c:pt idx="4">
                  <c:v>1934.9841627075014</c:v>
                </c:pt>
              </c:numCache>
            </c:numRef>
          </c:val>
          <c:extLst>
            <c:ext xmlns:c16="http://schemas.microsoft.com/office/drawing/2014/chart" uri="{C3380CC4-5D6E-409C-BE32-E72D297353CC}">
              <c16:uniqueId val="{00000008-8AD5-4641-8832-31CED39B0116}"/>
            </c:ext>
          </c:extLst>
        </c:ser>
        <c:dLbls>
          <c:showLegendKey val="0"/>
          <c:showVal val="0"/>
          <c:showCatName val="0"/>
          <c:showSerName val="0"/>
          <c:showPercent val="0"/>
          <c:showBubbleSize val="0"/>
        </c:dLbls>
        <c:gapWidth val="50"/>
        <c:axId val="2104304703"/>
        <c:axId val="2104299903"/>
      </c:barChart>
      <c:catAx>
        <c:axId val="2104304703"/>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4299903"/>
        <c:crosses val="autoZero"/>
        <c:auto val="1"/>
        <c:lblAlgn val="ctr"/>
        <c:lblOffset val="100"/>
        <c:noMultiLvlLbl val="0"/>
      </c:catAx>
      <c:valAx>
        <c:axId val="2104299903"/>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4304703"/>
        <c:crosses val="autoZero"/>
        <c:crossBetween val="between"/>
      </c:valAx>
      <c:spPr>
        <a:noFill/>
        <a:ln>
          <a:solidFill>
            <a:schemeClr val="tx1"/>
          </a:solidFill>
        </a:ln>
        <a:effectLst/>
      </c:spPr>
    </c:plotArea>
    <c:plotVisOnly val="1"/>
    <c:dispBlanksAs val="gap"/>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3CFB135-EC93-4E74-86FB-BEA4A3687808}"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323318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CFB135-EC93-4E74-86FB-BEA4A3687808}"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323714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CFB135-EC93-4E74-86FB-BEA4A3687808}"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477069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3CFB135-EC93-4E74-86FB-BEA4A3687808}" type="datetimeFigureOut">
              <a:rPr lang="en-US" smtClean="0"/>
              <a:t>6/25/2025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536074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3CFB135-EC93-4E74-86FB-BEA4A3687808}" type="datetimeFigureOut">
              <a:rPr lang="en-US" smtClean="0"/>
              <a:t>6/25/2025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2294218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3CFB135-EC93-4E74-86FB-BEA4A3687808}" type="datetimeFigureOut">
              <a:rPr lang="en-US" smtClean="0"/>
              <a:t>6/25/2025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3119408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CFB135-EC93-4E74-86FB-BEA4A3687808}" type="datetimeFigureOut">
              <a:rPr lang="en-US" smtClean="0"/>
              <a:t>6/25/2025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2184367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3CFB135-EC93-4E74-86FB-BEA4A3687808}" type="datetimeFigureOut">
              <a:rPr lang="en-US" smtClean="0"/>
              <a:t>6/25/2025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1196578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3CFB135-EC93-4E74-86FB-BEA4A3687808}" type="datetimeFigureOut">
              <a:rPr lang="en-US" smtClean="0"/>
              <a:t>6/25/2025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910704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CFB135-EC93-4E74-86FB-BEA4A3687808}"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325220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CFB135-EC93-4E74-86FB-BEA4A3687808}"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A93EF-0EBA-4FF3-BB39-2A52784E8D1B}" type="slidenum">
              <a:rPr lang="en-US" smtClean="0"/>
              <a:t>‹#›</a:t>
            </a:fld>
            <a:endParaRPr lang="en-US"/>
          </a:p>
        </p:txBody>
      </p:sp>
    </p:spTree>
    <p:extLst>
      <p:ext uri="{BB962C8B-B14F-4D97-AF65-F5344CB8AC3E}">
        <p14:creationId xmlns:p14="http://schemas.microsoft.com/office/powerpoint/2010/main" val="1919413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03CFB135-EC93-4E74-86FB-BEA4A3687808}" type="datetimeFigureOut">
              <a:rPr lang="en-US" smtClean="0"/>
              <a:t>6/25/2025</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900A93EF-0EBA-4FF3-BB39-2A52784E8D1B}" type="slidenum">
              <a:rPr lang="en-US" smtClean="0"/>
              <a:t>‹#›</a:t>
            </a:fld>
            <a:endParaRPr lang="en-US"/>
          </a:p>
        </p:txBody>
      </p:sp>
    </p:spTree>
    <p:extLst>
      <p:ext uri="{BB962C8B-B14F-4D97-AF65-F5344CB8AC3E}">
        <p14:creationId xmlns:p14="http://schemas.microsoft.com/office/powerpoint/2010/main" val="15536982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ED8953A-CBFA-AB71-5CAA-830D0128432A}"/>
              </a:ext>
            </a:extLst>
          </p:cNvPr>
          <p:cNvGrpSpPr/>
          <p:nvPr/>
        </p:nvGrpSpPr>
        <p:grpSpPr>
          <a:xfrm>
            <a:off x="1033272" y="665706"/>
            <a:ext cx="4791456" cy="4485971"/>
            <a:chOff x="1291523" y="665706"/>
            <a:chExt cx="4791456" cy="4485971"/>
          </a:xfrm>
        </p:grpSpPr>
        <p:sp>
          <p:nvSpPr>
            <p:cNvPr id="4" name="TextBox 3">
              <a:extLst>
                <a:ext uri="{FF2B5EF4-FFF2-40B4-BE49-F238E27FC236}">
                  <a16:creationId xmlns:a16="http://schemas.microsoft.com/office/drawing/2014/main" id="{E88311BC-1B5A-A0C5-349D-C99B190176B5}"/>
                </a:ext>
              </a:extLst>
            </p:cNvPr>
            <p:cNvSpPr txBox="1"/>
            <p:nvPr/>
          </p:nvSpPr>
          <p:spPr>
            <a:xfrm>
              <a:off x="1291523" y="3766682"/>
              <a:ext cx="4791456" cy="1384995"/>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Supplementary Figure 1. Yield averaged across the two years of the experiment. </a:t>
              </a:r>
              <a:r>
                <a:rPr lang="en-US" sz="1200" dirty="0">
                  <a:latin typeface="Times New Roman" panose="02020603050405020304" pitchFamily="18" charset="0"/>
                  <a:cs typeface="Times New Roman" panose="02020603050405020304" pitchFamily="18" charset="0"/>
                </a:rPr>
                <a:t>Mean grain yield (kg/ha ± SEM) is shown for the cultivars Hatcher, Mace, Pronghorn, Snowmass 2.0, and TAM112. Yield was measured at harvest during two growing seasons, under natural field conditions. Different lowercase letters above the bars indicate statistically significant differences among cultivars (Tukey’s HSD, p &lt; 0.05).</a:t>
              </a:r>
            </a:p>
          </p:txBody>
        </p:sp>
        <p:grpSp>
          <p:nvGrpSpPr>
            <p:cNvPr id="5" name="Group 4">
              <a:extLst>
                <a:ext uri="{FF2B5EF4-FFF2-40B4-BE49-F238E27FC236}">
                  <a16:creationId xmlns:a16="http://schemas.microsoft.com/office/drawing/2014/main" id="{E1DEF066-6BA7-9691-B2F1-E080EBB9B730}"/>
                </a:ext>
              </a:extLst>
            </p:cNvPr>
            <p:cNvGrpSpPr/>
            <p:nvPr/>
          </p:nvGrpSpPr>
          <p:grpSpPr>
            <a:xfrm>
              <a:off x="1292633" y="665706"/>
              <a:ext cx="4789237" cy="2926080"/>
              <a:chOff x="1291523" y="665706"/>
              <a:chExt cx="4789237" cy="2926080"/>
            </a:xfrm>
          </p:grpSpPr>
          <p:graphicFrame>
            <p:nvGraphicFramePr>
              <p:cNvPr id="6" name="Chart 5">
                <a:extLst>
                  <a:ext uri="{FF2B5EF4-FFF2-40B4-BE49-F238E27FC236}">
                    <a16:creationId xmlns:a16="http://schemas.microsoft.com/office/drawing/2014/main" id="{365E17B1-1CE6-099B-36E9-E85C43D07373}"/>
                  </a:ext>
                </a:extLst>
              </p:cNvPr>
              <p:cNvGraphicFramePr>
                <a:graphicFrameLocks/>
              </p:cNvGraphicFramePr>
              <p:nvPr>
                <p:extLst>
                  <p:ext uri="{D42A27DB-BD31-4B8C-83A1-F6EECF244321}">
                    <p14:modId xmlns:p14="http://schemas.microsoft.com/office/powerpoint/2010/main" val="457530409"/>
                  </p:ext>
                </p:extLst>
              </p:nvPr>
            </p:nvGraphicFramePr>
            <p:xfrm>
              <a:off x="1691640" y="665706"/>
              <a:ext cx="4389120" cy="292608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32DC93CC-39DA-2729-B2DC-6F45D2FAD3D7}"/>
                  </a:ext>
                </a:extLst>
              </p:cNvPr>
              <p:cNvSpPr txBox="1"/>
              <p:nvPr/>
            </p:nvSpPr>
            <p:spPr>
              <a:xfrm>
                <a:off x="2409623" y="900368"/>
                <a:ext cx="25519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a</a:t>
                </a:r>
              </a:p>
            </p:txBody>
          </p:sp>
          <p:sp>
            <p:nvSpPr>
              <p:cNvPr id="8" name="TextBox 7">
                <a:extLst>
                  <a:ext uri="{FF2B5EF4-FFF2-40B4-BE49-F238E27FC236}">
                    <a16:creationId xmlns:a16="http://schemas.microsoft.com/office/drawing/2014/main" id="{AAF49682-FFE5-C1B4-12A2-C5A813830109}"/>
                  </a:ext>
                </a:extLst>
              </p:cNvPr>
              <p:cNvSpPr txBox="1"/>
              <p:nvPr/>
            </p:nvSpPr>
            <p:spPr>
              <a:xfrm>
                <a:off x="4681896" y="991674"/>
                <a:ext cx="25519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a</a:t>
                </a:r>
              </a:p>
            </p:txBody>
          </p:sp>
          <p:sp>
            <p:nvSpPr>
              <p:cNvPr id="9" name="TextBox 8">
                <a:extLst>
                  <a:ext uri="{FF2B5EF4-FFF2-40B4-BE49-F238E27FC236}">
                    <a16:creationId xmlns:a16="http://schemas.microsoft.com/office/drawing/2014/main" id="{78933B9A-D47B-6AC4-8823-499C2B1BEA52}"/>
                  </a:ext>
                </a:extLst>
              </p:cNvPr>
              <p:cNvSpPr txBox="1"/>
              <p:nvPr/>
            </p:nvSpPr>
            <p:spPr>
              <a:xfrm>
                <a:off x="3134895" y="1279381"/>
                <a:ext cx="325730"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ab</a:t>
                </a:r>
              </a:p>
            </p:txBody>
          </p:sp>
          <p:sp>
            <p:nvSpPr>
              <p:cNvPr id="10" name="TextBox 9">
                <a:extLst>
                  <a:ext uri="{FF2B5EF4-FFF2-40B4-BE49-F238E27FC236}">
                    <a16:creationId xmlns:a16="http://schemas.microsoft.com/office/drawing/2014/main" id="{0261E9A8-2C1F-5331-E489-62D8C3ACA2FB}"/>
                  </a:ext>
                </a:extLst>
              </p:cNvPr>
              <p:cNvSpPr txBox="1"/>
              <p:nvPr/>
            </p:nvSpPr>
            <p:spPr>
              <a:xfrm>
                <a:off x="3925958" y="1627779"/>
                <a:ext cx="25519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b</a:t>
                </a:r>
              </a:p>
            </p:txBody>
          </p:sp>
          <p:sp>
            <p:nvSpPr>
              <p:cNvPr id="11" name="TextBox 10">
                <a:extLst>
                  <a:ext uri="{FF2B5EF4-FFF2-40B4-BE49-F238E27FC236}">
                    <a16:creationId xmlns:a16="http://schemas.microsoft.com/office/drawing/2014/main" id="{B114566B-ECEF-7432-7BE6-92ACFA8B0D1A}"/>
                  </a:ext>
                </a:extLst>
              </p:cNvPr>
              <p:cNvSpPr txBox="1"/>
              <p:nvPr/>
            </p:nvSpPr>
            <p:spPr>
              <a:xfrm>
                <a:off x="5435476" y="1625271"/>
                <a:ext cx="25519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b</a:t>
                </a:r>
              </a:p>
            </p:txBody>
          </p:sp>
          <p:sp>
            <p:nvSpPr>
              <p:cNvPr id="12" name="TextBox 11">
                <a:extLst>
                  <a:ext uri="{FF2B5EF4-FFF2-40B4-BE49-F238E27FC236}">
                    <a16:creationId xmlns:a16="http://schemas.microsoft.com/office/drawing/2014/main" id="{01F552F3-A88C-063B-97AC-AD634099E915}"/>
                  </a:ext>
                </a:extLst>
              </p:cNvPr>
              <p:cNvSpPr txBox="1"/>
              <p:nvPr/>
            </p:nvSpPr>
            <p:spPr>
              <a:xfrm>
                <a:off x="1291523" y="1271488"/>
                <a:ext cx="492443" cy="1200007"/>
              </a:xfrm>
              <a:prstGeom prst="rect">
                <a:avLst/>
              </a:prstGeom>
              <a:noFill/>
            </p:spPr>
            <p:txBody>
              <a:bodyPr vert="vert270" wrap="none" rtlCol="0">
                <a:spAutoFit/>
              </a:bodyPr>
              <a:lstStyle/>
              <a:p>
                <a:pPr algn="ctr"/>
                <a:r>
                  <a:rPr lang="en-US" sz="1000" dirty="0">
                    <a:latin typeface="Arial" panose="020B0604020202020204" pitchFamily="34" charset="0"/>
                    <a:cs typeface="Arial" panose="020B0604020202020204" pitchFamily="34" charset="0"/>
                  </a:rPr>
                  <a:t>Yield (Kgs/Hectare)</a:t>
                </a:r>
              </a:p>
              <a:p>
                <a:pPr algn="ctr"/>
                <a:r>
                  <a:rPr lang="en-US" sz="1000" dirty="0">
                    <a:latin typeface="Arial" panose="020B0604020202020204" pitchFamily="34" charset="0"/>
                    <a:cs typeface="Arial" panose="020B0604020202020204" pitchFamily="34" charset="0"/>
                  </a:rPr>
                  <a:t>Mean ± SEM</a:t>
                </a:r>
              </a:p>
            </p:txBody>
          </p:sp>
        </p:grpSp>
      </p:grpSp>
    </p:spTree>
    <p:extLst>
      <p:ext uri="{BB962C8B-B14F-4D97-AF65-F5344CB8AC3E}">
        <p14:creationId xmlns:p14="http://schemas.microsoft.com/office/powerpoint/2010/main" val="17654204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90</Words>
  <Application>Microsoft Office PowerPoint</Application>
  <PresentationFormat>On-screen Show (4:3)</PresentationFormat>
  <Paragraphs>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Nalam,Vamsi</dc:creator>
  <cp:lastModifiedBy>Nalam,Vamsi</cp:lastModifiedBy>
  <cp:revision>1</cp:revision>
  <dcterms:created xsi:type="dcterms:W3CDTF">2025-06-25T15:43:49Z</dcterms:created>
  <dcterms:modified xsi:type="dcterms:W3CDTF">2025-06-25T15:51:32Z</dcterms:modified>
</cp:coreProperties>
</file>