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1" r:id="rId3"/>
    <p:sldId id="273" r:id="rId4"/>
    <p:sldId id="270" r:id="rId5"/>
    <p:sldId id="275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62"/>
  </p:normalViewPr>
  <p:slideViewPr>
    <p:cSldViewPr snapToGrid="0">
      <p:cViewPr varScale="1">
        <p:scale>
          <a:sx n="88" d="100"/>
          <a:sy n="88" d="100"/>
        </p:scale>
        <p:origin x="17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BC8CD-E157-7F46-7570-1A736290A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CC903A-A783-04AC-48BC-232252EB4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D94DEE-C191-5937-A100-3426B6E9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CB4ACE-88F5-A103-50F3-94F7B757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FDB220-4C1A-BC79-4E21-1C79F3D7A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4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7C338-6CDE-5231-748A-00727B84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580CAE-C981-3425-DDC6-FDD81EFD0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EB4544-4AEC-B6AE-AFFF-E19CF971E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104EB2-86B5-C737-781E-95EAA4BC7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30DE45-0227-C636-750F-54B608EE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424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3555F-9941-E4B4-B05E-C4D24E156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6402AE-66D7-EFD2-A3A6-B02EBD1CA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19D795-050B-0001-AC9E-A5B484002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E458A4-9836-55B3-788A-D4DF53AD2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A7B475-A7DF-B615-B5B1-EFAAC4BDB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0799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7AB53A-BD53-096D-FD03-3B15E8EF5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4A8ACF-B1D7-5A20-E9E7-78F2E5428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F047A6-FBD2-FFA0-1FA9-686EF1989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B65E0D-E462-A0DB-015A-5299876D1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1294C7-F8F2-C3A0-511C-4AC83C20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BD26FF-0E92-6673-F1F7-83F0911C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0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2FFE1-4E59-EBDC-DAFE-9A51CC658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5090C2-8E3A-0CA5-538A-1C85556D9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CD6961-C40F-F246-56FD-CDE951D00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C1C9C3F-EC4F-C666-504B-A33420AF3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7B2AF54-46BC-9AD7-39E8-AAFBA1B0C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730387D-7ADF-3DDC-F39B-5DB369547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12FE9F-4F40-E6E4-8AD3-40ADF7D72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99DC76-D626-D51E-101C-9B97489D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7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758AE-3604-DC51-788C-FA6C11AB8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034003B-2BF8-9EDA-3E8C-B7875B2A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066B9-5C94-32D1-1E2B-F67AC9070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FC12CE-A193-EF4A-C606-7AC8370C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39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6A128F6-3666-184A-AA99-D4514E128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134C0F-E78C-7DF6-C48B-9F05E59AA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366FAF-5778-AE03-73B1-B1B7CA84F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265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153D6-576B-30C7-C4C0-8D14BDB6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6A6EB3-490A-E0FF-8237-1A1109B37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2DEEBA-D05E-30C7-6136-2C92C6348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8CBBDD-38A6-C840-009E-409C965AD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FB9094-68BA-FE1B-552C-09DF5F95A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F9AD84-B49D-E1B5-92F8-CF09B2E0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47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123DBA-CE25-E69C-F264-EE1CDF7F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FC7570-2AA1-1ED4-B0F7-55BA47235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E48FCB-C765-7938-7AA4-4085C8876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E38429-3EA3-559C-6F28-B58B2D69C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EA67A0-D931-E528-59FC-C06AD2EE6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2E111B-E9D1-1B47-90B4-23FC3310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724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283D2-D097-BEFD-303E-9DCC75D3A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E7A256-74FD-EB9C-EBAC-5B6DFBE2E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22147B-8DD7-E4CA-E6F7-3EE8273B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FCEC45-5461-6992-B60A-D56C4D2C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1CF31D-6088-2411-93AB-E80FD5C3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46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95DBD9-7C6B-0021-D22B-DD0C77D3C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891FFB-1CE2-41B7-67C0-FFFFABB27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DF559A-F180-F215-EEC0-8B60F1441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72983-17A1-0E24-3503-214CC64F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C560B3-B37D-C51F-621E-3CFD6FB8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37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410A509-D0A0-D5C4-E56C-F9F87A66B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2BDC4D-D27A-DDD3-986B-64FE2730A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BCDCFC-8B13-9A41-9CEB-1C983515A8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CB7FD3-DAF5-0E47-B982-507B024C6203}" type="datetimeFigureOut">
              <a:rPr lang="es-ES" smtClean="0"/>
              <a:t>24/7/25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AAE80E-7CD9-A5A7-562E-C36DC6E251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4D1403-A6BB-5570-1778-56F37B34E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DB1B5-C19E-2444-95D2-2215E14740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96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tp.ncbi.nlm.nih.gov/genomes/all/GCA/001/430/935/GCA_001430935.1_ASM143093v1/GCA_001430935.1_ASM143093v1_fcs_report.txt" TargetMode="External"/><Relationship Id="rId2" Type="http://schemas.openxmlformats.org/officeDocument/2006/relationships/hyperlink" Target="https://ftp.ncbi.nlm.nih.gov/genomes/all/GCA/001/430/945/GCA_001430945.1_ASM143094v1/GCA_001430945.1_ASM143094v1_fcs_report.tx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tp.ncbi.nlm.nih.gov/genomes/all/GCA/001/430/955/GCA_001430955.1_ASM143095v1/GCA_001430955.1_ASM143095v1_fcs_report.txt" TargetMode="External"/><Relationship Id="rId4" Type="http://schemas.openxmlformats.org/officeDocument/2006/relationships/hyperlink" Target="https://ftp.ncbi.nlm.nih.gov/genomes/all/GCA/001/430/925/GCA_001430925.1_ASM143092v1/GCA_001430925.1_ASM143092v1_fcs_report.t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264612" y="1993509"/>
            <a:ext cx="7951729" cy="20631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solidFill>
                  <a:schemeClr val="tx1"/>
                </a:solidFill>
              </a:rPr>
              <a:t>Supplementary</a:t>
            </a:r>
            <a:r>
              <a:rPr lang="es-ES" sz="2800" dirty="0">
                <a:solidFill>
                  <a:schemeClr val="tx1"/>
                </a:solidFill>
              </a:rPr>
              <a:t> material </a:t>
            </a:r>
          </a:p>
        </p:txBody>
      </p:sp>
    </p:spTree>
    <p:extLst>
      <p:ext uri="{BB962C8B-B14F-4D97-AF65-F5344CB8AC3E}">
        <p14:creationId xmlns:p14="http://schemas.microsoft.com/office/powerpoint/2010/main" val="117389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69805" y="714898"/>
          <a:ext cx="11767269" cy="5693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6425">
                  <a:extLst>
                    <a:ext uri="{9D8B030D-6E8A-4147-A177-3AD203B41FA5}">
                      <a16:colId xmlns:a16="http://schemas.microsoft.com/office/drawing/2014/main" val="3837635828"/>
                    </a:ext>
                  </a:extLst>
                </a:gridCol>
                <a:gridCol w="1390733">
                  <a:extLst>
                    <a:ext uri="{9D8B030D-6E8A-4147-A177-3AD203B41FA5}">
                      <a16:colId xmlns:a16="http://schemas.microsoft.com/office/drawing/2014/main" val="3226283133"/>
                    </a:ext>
                  </a:extLst>
                </a:gridCol>
                <a:gridCol w="962873">
                  <a:extLst>
                    <a:ext uri="{9D8B030D-6E8A-4147-A177-3AD203B41FA5}">
                      <a16:colId xmlns:a16="http://schemas.microsoft.com/office/drawing/2014/main" val="4281530005"/>
                    </a:ext>
                  </a:extLst>
                </a:gridCol>
                <a:gridCol w="1069271">
                  <a:extLst>
                    <a:ext uri="{9D8B030D-6E8A-4147-A177-3AD203B41FA5}">
                      <a16:colId xmlns:a16="http://schemas.microsoft.com/office/drawing/2014/main" val="518304969"/>
                    </a:ext>
                  </a:extLst>
                </a:gridCol>
                <a:gridCol w="534258">
                  <a:extLst>
                    <a:ext uri="{9D8B030D-6E8A-4147-A177-3AD203B41FA5}">
                      <a16:colId xmlns:a16="http://schemas.microsoft.com/office/drawing/2014/main" val="34070112"/>
                    </a:ext>
                  </a:extLst>
                </a:gridCol>
                <a:gridCol w="749320">
                  <a:extLst>
                    <a:ext uri="{9D8B030D-6E8A-4147-A177-3AD203B41FA5}">
                      <a16:colId xmlns:a16="http://schemas.microsoft.com/office/drawing/2014/main" val="569833247"/>
                    </a:ext>
                  </a:extLst>
                </a:gridCol>
                <a:gridCol w="641412">
                  <a:extLst>
                    <a:ext uri="{9D8B030D-6E8A-4147-A177-3AD203B41FA5}">
                      <a16:colId xmlns:a16="http://schemas.microsoft.com/office/drawing/2014/main" val="3050790340"/>
                    </a:ext>
                  </a:extLst>
                </a:gridCol>
                <a:gridCol w="642167">
                  <a:extLst>
                    <a:ext uri="{9D8B030D-6E8A-4147-A177-3AD203B41FA5}">
                      <a16:colId xmlns:a16="http://schemas.microsoft.com/office/drawing/2014/main" val="2964084522"/>
                    </a:ext>
                  </a:extLst>
                </a:gridCol>
                <a:gridCol w="748566">
                  <a:extLst>
                    <a:ext uri="{9D8B030D-6E8A-4147-A177-3AD203B41FA5}">
                      <a16:colId xmlns:a16="http://schemas.microsoft.com/office/drawing/2014/main" val="4104564899"/>
                    </a:ext>
                  </a:extLst>
                </a:gridCol>
                <a:gridCol w="641412">
                  <a:extLst>
                    <a:ext uri="{9D8B030D-6E8A-4147-A177-3AD203B41FA5}">
                      <a16:colId xmlns:a16="http://schemas.microsoft.com/office/drawing/2014/main" val="1171110693"/>
                    </a:ext>
                  </a:extLst>
                </a:gridCol>
                <a:gridCol w="962873">
                  <a:extLst>
                    <a:ext uri="{9D8B030D-6E8A-4147-A177-3AD203B41FA5}">
                      <a16:colId xmlns:a16="http://schemas.microsoft.com/office/drawing/2014/main" val="1074576076"/>
                    </a:ext>
                  </a:extLst>
                </a:gridCol>
                <a:gridCol w="1070025">
                  <a:extLst>
                    <a:ext uri="{9D8B030D-6E8A-4147-A177-3AD203B41FA5}">
                      <a16:colId xmlns:a16="http://schemas.microsoft.com/office/drawing/2014/main" val="786728933"/>
                    </a:ext>
                  </a:extLst>
                </a:gridCol>
                <a:gridCol w="641412">
                  <a:extLst>
                    <a:ext uri="{9D8B030D-6E8A-4147-A177-3AD203B41FA5}">
                      <a16:colId xmlns:a16="http://schemas.microsoft.com/office/drawing/2014/main" val="913171590"/>
                    </a:ext>
                  </a:extLst>
                </a:gridCol>
                <a:gridCol w="536522">
                  <a:extLst>
                    <a:ext uri="{9D8B030D-6E8A-4147-A177-3AD203B41FA5}">
                      <a16:colId xmlns:a16="http://schemas.microsoft.com/office/drawing/2014/main" val="4014360504"/>
                    </a:ext>
                  </a:extLst>
                </a:gridCol>
              </a:tblGrid>
              <a:tr h="223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 err="1">
                          <a:effectLst/>
                        </a:rPr>
                        <a:t>Family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Strain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 err="1">
                          <a:effectLst/>
                        </a:rPr>
                        <a:t>GenBank</a:t>
                      </a:r>
                      <a:r>
                        <a:rPr lang="es-ES" sz="700" b="1" dirty="0">
                          <a:effectLst/>
                        </a:rPr>
                        <a:t> </a:t>
                      </a:r>
                      <a:r>
                        <a:rPr lang="es-ES" sz="700" b="1" dirty="0" err="1">
                          <a:effectLst/>
                        </a:rPr>
                        <a:t>assambly</a:t>
                      </a:r>
                      <a:r>
                        <a:rPr lang="es-ES" sz="700" b="1" dirty="0">
                          <a:effectLst/>
                        </a:rPr>
                        <a:t> </a:t>
                      </a:r>
                      <a:r>
                        <a:rPr lang="es-ES" sz="700" b="1" dirty="0" err="1">
                          <a:effectLst/>
                        </a:rPr>
                        <a:t>accession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Size (Mb)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GC (%)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Contigs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>
                          <a:effectLst/>
                        </a:rPr>
                        <a:t>L50 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# N's per 100 kbp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Complete BUSCOs (%)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Complete and single-copy BUSCOs (S)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Complete and duplicated BUSCOs (D)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>
                          <a:effectLst/>
                        </a:rPr>
                        <a:t>Fragmented BUSCOs (F)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 err="1">
                          <a:effectLst/>
                        </a:rPr>
                        <a:t>Missing</a:t>
                      </a:r>
                      <a:r>
                        <a:rPr lang="es-ES" sz="700" b="1" dirty="0">
                          <a:effectLst/>
                        </a:rPr>
                        <a:t> </a:t>
                      </a:r>
                      <a:r>
                        <a:rPr lang="es-ES" sz="700" b="1" dirty="0" err="1">
                          <a:effectLst/>
                        </a:rPr>
                        <a:t>BUSCOs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385937826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Onygenaceae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Amauroascus </a:t>
                      </a:r>
                      <a:r>
                        <a:rPr lang="es-ES" sz="700" i="1" dirty="0" err="1">
                          <a:effectLst/>
                        </a:rPr>
                        <a:t>niger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3544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GCA_001430945.1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36,71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50.09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3,481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5,647.86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95.7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87627578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Amauroascus </a:t>
                      </a:r>
                      <a:r>
                        <a:rPr lang="es-ES" sz="700" i="1" dirty="0" err="1">
                          <a:effectLst/>
                        </a:rPr>
                        <a:t>verrucosus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UAMH 3576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GCA_001430935.1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30,37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49.26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3,075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8,888.54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96.7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92829390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Aphanoascus </a:t>
                      </a:r>
                      <a:r>
                        <a:rPr lang="es-ES" sz="700" i="1" dirty="0" err="1">
                          <a:effectLst/>
                        </a:rPr>
                        <a:t>verrucosus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IHEM 4434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GCA_014839905.1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23,05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49.59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211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10.51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95.3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846127411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Brunneospora queenslandica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CBS 280.77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GCA_001430955.1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32,33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53.15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2,724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6,001.89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550516076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Byssoonygena </a:t>
                      </a:r>
                      <a:r>
                        <a:rPr lang="es-ES" sz="700" i="1" dirty="0" err="1">
                          <a:effectLst/>
                        </a:rPr>
                        <a:t>ceratinophila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UAMH 5669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GCA_001430925.1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27,45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48.44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4,851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6,870.54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93.9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738616804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Chrysosoporium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keratinophilum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CBS 104.62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GCA_029850275.1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25,43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49.09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10.06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873289724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Coccidioides </a:t>
                      </a:r>
                      <a:r>
                        <a:rPr lang="es-ES" sz="700" i="1" dirty="0" err="1">
                          <a:effectLst/>
                        </a:rPr>
                        <a:t>immitis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RS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GCA_000149335.2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29,01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45.96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1.38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96.8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784637747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Onygenaceae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Coccidioides </a:t>
                      </a:r>
                      <a:r>
                        <a:rPr lang="es-ES" sz="700" i="1" dirty="0" err="1">
                          <a:effectLst/>
                        </a:rPr>
                        <a:t>posadasii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C735 delta </a:t>
                      </a:r>
                      <a:r>
                        <a:rPr lang="es-ES" sz="700" dirty="0" err="1">
                          <a:effectLst/>
                        </a:rPr>
                        <a:t>SOWgp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GCA_000151335.1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27,01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46.59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96.8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170188443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Onygenaceae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Nannizziopsis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barbatae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USC001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GCA_014964245.1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31,54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40.36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94.5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790096447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Ophidiomyces ophidiicola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MYCO-ARIZ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GCA_002167195.1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21,97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47.64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1.81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94.8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08735912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Onygenaceae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Uncinocarpus </a:t>
                      </a:r>
                      <a:r>
                        <a:rPr lang="es-ES" sz="700" i="1" dirty="0" err="1">
                          <a:effectLst/>
                        </a:rPr>
                        <a:t>reesii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1704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GCA_000003515.2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22,34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48.66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812.87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92.8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933283882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Blastomyces dermatitidis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ER-3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GCA_000003525.2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66,6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37.07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507.46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36005078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Ajellomycetaceae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Blastomyces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emzantsi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MRL_BACNE1992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GCA_003206725.1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34,04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51.45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3,364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349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71.60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95.8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95.6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768610566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Blastomyces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gilchristii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SLH14081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GCA_000003855.2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75,4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35.75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1,340.71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97.6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049340928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Blastomyces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percursus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IHEM 26956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GCA_018296065.1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32,69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47.39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4,782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746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87.64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9840782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Blastomyces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silverae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139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GCA_001014755.1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30,96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44.45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3,706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281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741.04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20673344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Emergomyces africanus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CBS 136260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GCA_001660665.1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29,7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43.45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4,444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591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4.71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89.4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757769675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Emergomyces orientalis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5z489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GCA_002110485.1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35,49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45.60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423895981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Emergomyces pasteurensis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9510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GCA_001883825.1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32,41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44.48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1,643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89.88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096618416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Emmonsia crescens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4076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GCA_002572855.1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33,75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42.90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1,288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44.17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24879018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Emmonsia</a:t>
                      </a:r>
                      <a:r>
                        <a:rPr lang="es-ES" sz="700" i="1" dirty="0">
                          <a:effectLst/>
                        </a:rPr>
                        <a:t> parva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130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GCA_002572885.1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27,83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47.48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383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15.30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984850437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Helicocarpus griseus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5409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GCA_002573585.1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32,03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47.97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546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44.83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08929108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Histoplasma capsulatum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G186AR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GCA_000150115.1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30,48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44.54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660.58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23765199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Histoplasma </a:t>
                      </a:r>
                      <a:r>
                        <a:rPr lang="es-ES" sz="700" i="1" dirty="0" err="1">
                          <a:effectLst/>
                        </a:rPr>
                        <a:t>mississippiense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NAm1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GCA_000149585.1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33,03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46.13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280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7,208.57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88.9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03608989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Histoplasma </a:t>
                      </a:r>
                      <a:r>
                        <a:rPr lang="es-ES" sz="700" i="1" dirty="0" err="1">
                          <a:effectLst/>
                        </a:rPr>
                        <a:t>ohiense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G217B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GCA_017607445.1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39,44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42.63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595501881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Paracoccidioides brasiliensis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Pb18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GCA_000150735.2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29,95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44.35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1,615.27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91649373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Ajellomycetaceae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Paracoccidioides lutzii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Pb01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GCA_000150705.2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32,92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42.82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911.20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887742685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Arthroderma </a:t>
                      </a:r>
                      <a:r>
                        <a:rPr lang="es-ES" sz="700" i="1" dirty="0" err="1">
                          <a:effectLst/>
                        </a:rPr>
                        <a:t>crocatum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CBS 281.48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GCA_000812245.1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21,7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48.16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521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03625007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Arthroderma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uncinatum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CBS 119779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GCA_011692745.1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23,56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48.65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0.00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97.6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97.5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628237181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Arthrodermataceae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Microsporum audouinii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IHEM 2214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GCA_022344085.1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23,41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47.35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214.21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97.5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0.1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0.9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461949636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Arthrodermataceae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Microsporum </a:t>
                      </a:r>
                      <a:r>
                        <a:rPr lang="es-ES" sz="700" i="1" dirty="0" err="1">
                          <a:effectLst/>
                        </a:rPr>
                        <a:t>canis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CBS 113480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GCA_000151145.1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23,26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47.50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539.94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132535693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Arthrodermataceae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Nannizzia </a:t>
                      </a:r>
                      <a:r>
                        <a:rPr lang="es-ES" sz="700" i="1" dirty="0" err="1">
                          <a:effectLst/>
                        </a:rPr>
                        <a:t>gypsea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CBS 118893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GCA_000150975.2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48.46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676.42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97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773946763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Arthrodermataceae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Trichophyton </a:t>
                      </a:r>
                      <a:r>
                        <a:rPr lang="es-ES" sz="700" i="1" dirty="0" err="1">
                          <a:effectLst/>
                        </a:rPr>
                        <a:t>benhamiae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CBS 112371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GCA_000151125.2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22,22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789881249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equinum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CBS 127.97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GCA_000151175.1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24,15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47.37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125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2,820.12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92.1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419806059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interdigitale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UCMS-IGIB-CI11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GCA_019359935.1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101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49.60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50759622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kuryangei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IHEM 4712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GCA_910591595.1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22,21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48.23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55.73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302086988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mentagrophytes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D15P127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GCA_003664465.1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23,71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47.88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1,842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88953771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rubrum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CBS 118892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GCA_000151425.1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22,53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48.28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1,784.51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96.9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3450318043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schoenleinii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CMCC(F)T2s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GCA_018357685.1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23,77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47.21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982744347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simii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IHEM 4420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GCA_014839955.1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23,42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47.58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290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1.40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76086697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soudanense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IHEM 19744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GCA_910592025.1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22,34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38.91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720595029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Trichophyton </a:t>
                      </a:r>
                      <a:r>
                        <a:rPr lang="es-ES" sz="700" i="1" dirty="0" err="1">
                          <a:effectLst/>
                        </a:rPr>
                        <a:t>tonsurans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CBS 112818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GCA_000151455.1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2,101.90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691100353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>
                          <a:effectLst/>
                        </a:rPr>
                        <a:t>Trichophyton </a:t>
                      </a:r>
                      <a:r>
                        <a:rPr lang="es-ES" sz="700" i="1" dirty="0" err="1">
                          <a:effectLst/>
                        </a:rPr>
                        <a:t>verrucosum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HKI 0517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GCA_000151505.1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22,54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48.24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523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7.95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715455720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violaceum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IHEM 13775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GCA_910591785.1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22,19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48.30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55.25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092268036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Arthrodermataceae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>
                          <a:effectLst/>
                        </a:rPr>
                        <a:t>Trichophyton yaoundei</a:t>
                      </a:r>
                      <a:endParaRPr lang="es-ES" sz="11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IHEM 13375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GCA_910592095.1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22,36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48.11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40.91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260552607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Ascosphaeraceae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Ascosphaera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apis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ARSEF 7405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GCA_001636715.1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20,31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47.66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1,369.07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81.5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81.3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13.4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407684299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Spiromastigoidaceae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Spiromastix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sp</a:t>
                      </a:r>
                      <a:r>
                        <a:rPr lang="es-ES" sz="700" i="1" dirty="0">
                          <a:effectLst/>
                        </a:rPr>
                        <a:t>.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SCSIO F190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GCA_014805645.1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38,12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44.75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22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95.9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95.3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1000696989"/>
                  </a:ext>
                </a:extLst>
              </a:tr>
              <a:tr h="11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Incertae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sedis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i="1" dirty="0" err="1">
                          <a:effectLst/>
                        </a:rPr>
                        <a:t>Polytolypa</a:t>
                      </a:r>
                      <a:r>
                        <a:rPr lang="es-ES" sz="700" i="1" dirty="0">
                          <a:effectLst/>
                        </a:rPr>
                        <a:t> </a:t>
                      </a:r>
                      <a:r>
                        <a:rPr lang="es-ES" sz="700" i="1" dirty="0" err="1">
                          <a:effectLst/>
                        </a:rPr>
                        <a:t>hystricis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UAMH 7299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GCA_002573605.1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34,69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45.63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641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79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11.26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97.2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effectLst/>
                        </a:rPr>
                        <a:t>0.9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00" dirty="0">
                          <a:effectLst/>
                        </a:rPr>
                        <a:t>1.8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866226492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69805" y="98208"/>
            <a:ext cx="4197927" cy="508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solidFill>
                  <a:schemeClr val="tx1"/>
                </a:solidFill>
              </a:rPr>
              <a:t>Supplementary</a:t>
            </a:r>
            <a:r>
              <a:rPr lang="es-ES" sz="2800" dirty="0">
                <a:solidFill>
                  <a:schemeClr val="tx1"/>
                </a:solidFill>
              </a:rPr>
              <a:t> </a:t>
            </a:r>
            <a:r>
              <a:rPr lang="es-ES" sz="2800" dirty="0" err="1">
                <a:solidFill>
                  <a:schemeClr val="tx1"/>
                </a:solidFill>
              </a:rPr>
              <a:t>Table</a:t>
            </a:r>
            <a:r>
              <a:rPr lang="es-ES" sz="2800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505829" y="227265"/>
            <a:ext cx="4599975" cy="250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0" dirty="0">
                <a:solidFill>
                  <a:schemeClr val="tx1"/>
                </a:solidFill>
              </a:rPr>
              <a:t>Quality statistics of </a:t>
            </a:r>
            <a:r>
              <a:rPr lang="en-US" sz="1000" i="1" dirty="0">
                <a:solidFill>
                  <a:schemeClr val="tx1"/>
                </a:solidFill>
              </a:rPr>
              <a:t>Onygenales </a:t>
            </a:r>
            <a:r>
              <a:rPr lang="en-US" sz="1000" dirty="0">
                <a:solidFill>
                  <a:schemeClr val="tx1"/>
                </a:solidFill>
              </a:rPr>
              <a:t>reference genomes downloaded from NCBI database</a:t>
            </a:r>
          </a:p>
        </p:txBody>
      </p:sp>
    </p:spTree>
    <p:extLst>
      <p:ext uri="{BB962C8B-B14F-4D97-AF65-F5344CB8AC3E}">
        <p14:creationId xmlns:p14="http://schemas.microsoft.com/office/powerpoint/2010/main" val="1115680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623456" y="601665"/>
          <a:ext cx="11011741" cy="5940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8160">
                  <a:extLst>
                    <a:ext uri="{9D8B030D-6E8A-4147-A177-3AD203B41FA5}">
                      <a16:colId xmlns:a16="http://schemas.microsoft.com/office/drawing/2014/main" val="874734498"/>
                    </a:ext>
                  </a:extLst>
                </a:gridCol>
                <a:gridCol w="1041641">
                  <a:extLst>
                    <a:ext uri="{9D8B030D-6E8A-4147-A177-3AD203B41FA5}">
                      <a16:colId xmlns:a16="http://schemas.microsoft.com/office/drawing/2014/main" val="3591733555"/>
                    </a:ext>
                  </a:extLst>
                </a:gridCol>
                <a:gridCol w="1784388">
                  <a:extLst>
                    <a:ext uri="{9D8B030D-6E8A-4147-A177-3AD203B41FA5}">
                      <a16:colId xmlns:a16="http://schemas.microsoft.com/office/drawing/2014/main" val="1950082626"/>
                    </a:ext>
                  </a:extLst>
                </a:gridCol>
                <a:gridCol w="1784388">
                  <a:extLst>
                    <a:ext uri="{9D8B030D-6E8A-4147-A177-3AD203B41FA5}">
                      <a16:colId xmlns:a16="http://schemas.microsoft.com/office/drawing/2014/main" val="1487511901"/>
                    </a:ext>
                  </a:extLst>
                </a:gridCol>
                <a:gridCol w="1784388">
                  <a:extLst>
                    <a:ext uri="{9D8B030D-6E8A-4147-A177-3AD203B41FA5}">
                      <a16:colId xmlns:a16="http://schemas.microsoft.com/office/drawing/2014/main" val="3219963105"/>
                    </a:ext>
                  </a:extLst>
                </a:gridCol>
                <a:gridCol w="1784388">
                  <a:extLst>
                    <a:ext uri="{9D8B030D-6E8A-4147-A177-3AD203B41FA5}">
                      <a16:colId xmlns:a16="http://schemas.microsoft.com/office/drawing/2014/main" val="1331863318"/>
                    </a:ext>
                  </a:extLst>
                </a:gridCol>
                <a:gridCol w="1784388">
                  <a:extLst>
                    <a:ext uri="{9D8B030D-6E8A-4147-A177-3AD203B41FA5}">
                      <a16:colId xmlns:a16="http://schemas.microsoft.com/office/drawing/2014/main" val="2346168723"/>
                    </a:ext>
                  </a:extLst>
                </a:gridCol>
              </a:tblGrid>
              <a:tr h="47899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 err="1">
                          <a:effectLst/>
                        </a:rPr>
                        <a:t>Species</a:t>
                      </a:r>
                      <a:endParaRPr lang="es-ES" sz="20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</a:t>
                      </a:r>
                      <a:r>
                        <a:rPr lang="es-ES" sz="1050" b="1" dirty="0" err="1">
                          <a:effectLst/>
                        </a:rPr>
                        <a:t>Strain</a:t>
                      </a:r>
                      <a:r>
                        <a:rPr lang="es-ES" sz="1050" b="1" dirty="0">
                          <a:effectLst/>
                        </a:rPr>
                        <a:t>)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i="1" dirty="0">
                          <a:effectLst/>
                        </a:rPr>
                        <a:t>Aphanoascus </a:t>
                      </a:r>
                      <a:r>
                        <a:rPr lang="es-ES" sz="1050" b="1" i="1" dirty="0" err="1">
                          <a:effectLst/>
                        </a:rPr>
                        <a:t>verrucosus</a:t>
                      </a:r>
                      <a:endParaRPr lang="es-ES" sz="2000" b="1" i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(IHEM 4434)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i="1" dirty="0" err="1">
                          <a:effectLst/>
                        </a:rPr>
                        <a:t>Arthroderma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r>
                        <a:rPr lang="es-ES" sz="1050" b="1" i="1" dirty="0" err="1">
                          <a:effectLst/>
                        </a:rPr>
                        <a:t>uncinatum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endParaRPr lang="es-ES" sz="2000" b="1" i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(CBS 119779)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i="1" dirty="0" err="1">
                          <a:effectLst/>
                        </a:rPr>
                        <a:t>Chrysosoporium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r>
                        <a:rPr lang="es-ES" sz="1050" b="1" i="1" dirty="0" err="1">
                          <a:effectLst/>
                        </a:rPr>
                        <a:t>keratinophilum</a:t>
                      </a:r>
                      <a:endParaRPr lang="es-ES" sz="2000" b="1" i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(CBS 104.62)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i="1" dirty="0">
                          <a:effectLst/>
                        </a:rPr>
                        <a:t>Nannizzia </a:t>
                      </a:r>
                      <a:r>
                        <a:rPr lang="es-ES" sz="1050" b="1" i="1" dirty="0" err="1">
                          <a:effectLst/>
                        </a:rPr>
                        <a:t>gypsea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endParaRPr lang="es-ES" sz="2000" b="1" i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(CBS 118893)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i="1" dirty="0">
                          <a:effectLst/>
                        </a:rPr>
                        <a:t>Trichophyton </a:t>
                      </a:r>
                      <a:r>
                        <a:rPr lang="es-ES" sz="1050" b="1" i="1" dirty="0" err="1">
                          <a:effectLst/>
                        </a:rPr>
                        <a:t>benhamiae</a:t>
                      </a:r>
                      <a:r>
                        <a:rPr lang="es-ES" sz="1050" b="1" i="1" dirty="0">
                          <a:effectLst/>
                        </a:rPr>
                        <a:t> </a:t>
                      </a:r>
                      <a:endParaRPr lang="es-ES" sz="2000" b="1" i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(CBS 112371)</a:t>
                      </a:r>
                      <a:endParaRPr lang="es-E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914441324"/>
                  </a:ext>
                </a:extLst>
              </a:tr>
              <a:tr h="2404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GenBank</a:t>
                      </a:r>
                      <a:r>
                        <a:rPr lang="es-ES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05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assambly</a:t>
                      </a:r>
                      <a:r>
                        <a:rPr lang="es-ES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05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accession</a:t>
                      </a:r>
                      <a:endParaRPr lang="es-ES" sz="105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GCA_014839905.1</a:t>
                      </a: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GCA_011692745.1</a:t>
                      </a: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GCA_029850275.1</a:t>
                      </a: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GCA_000150975.2</a:t>
                      </a: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GCA_000151125.2</a:t>
                      </a: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974596493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# Contigs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211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68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36905753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Total </a:t>
                      </a:r>
                      <a:r>
                        <a:rPr lang="es-ES" sz="1050" b="0" dirty="0" err="1">
                          <a:effectLst/>
                        </a:rPr>
                        <a:t>length</a:t>
                      </a:r>
                      <a:r>
                        <a:rPr lang="es-ES" sz="1050" b="0" dirty="0">
                          <a:effectLst/>
                        </a:rPr>
                        <a:t> (</a:t>
                      </a:r>
                      <a:r>
                        <a:rPr lang="es-ES" sz="1050" b="0" dirty="0" err="1">
                          <a:effectLst/>
                        </a:rPr>
                        <a:t>bp</a:t>
                      </a:r>
                      <a:r>
                        <a:rPr lang="es-ES" sz="1050" b="0" dirty="0">
                          <a:effectLst/>
                        </a:rPr>
                        <a:t>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23,059,040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23,563,256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25,439,844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23,272,942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22,224,160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4207516664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Largest contig (bp)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894,230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6,630,942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5,001,415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5,365,613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2,108,575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694051714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G+C content (%)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49.59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48.65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49.09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48.46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48.75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742722608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N50 (bp)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431,853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6,243,631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2,037,736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3,227,799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644,461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622393848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N90 (bp)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132,993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3,340,665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460,884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1,025,350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288,963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4260952155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L50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17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10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2917052921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L90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8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30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1912986209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effectLst/>
                        </a:rPr>
                        <a:t># N's per 100 kbp</a:t>
                      </a:r>
                      <a:endParaRPr lang="es-E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10.51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0.00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10.06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676.42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0.02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1518234080"/>
                  </a:ext>
                </a:extLst>
              </a:tr>
              <a:tr h="308692"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</a:rPr>
                        <a:t>Onygenales</a:t>
                      </a:r>
                      <a:r>
                        <a:rPr lang="en-US" sz="1050" b="0" dirty="0">
                          <a:effectLst/>
                        </a:rPr>
                        <a:t>_odb10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C* (%)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96.3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97.6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96.0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97.1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97.7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14541553"/>
                  </a:ext>
                </a:extLst>
              </a:tr>
              <a:tr h="3086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F* (%)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0.7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0.6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1.3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62580092"/>
                  </a:ext>
                </a:extLst>
              </a:tr>
              <a:tr h="3086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M* (%)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3.0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3.4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1.6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1319696331"/>
                  </a:ext>
                </a:extLst>
              </a:tr>
              <a:tr h="3086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effectLst/>
                        </a:rPr>
                        <a:t>n*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4,862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4,862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4,862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4,862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4,862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28861869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i="1" dirty="0">
                          <a:effectLst/>
                        </a:rPr>
                        <a:t>Archaea</a:t>
                      </a:r>
                      <a:r>
                        <a:rPr lang="es-ES" sz="1050" b="0" dirty="0">
                          <a:effectLst/>
                        </a:rPr>
                        <a:t>_odb10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C:18.0%,n:194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C:18.5%,n:194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C:19.6%,n:194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C:18.0%,n:194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C:16.5%,n:194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344935847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i="1" dirty="0">
                          <a:effectLst/>
                        </a:rPr>
                        <a:t>Bacteria</a:t>
                      </a:r>
                      <a:r>
                        <a:rPr lang="es-ES" sz="1050" b="0" dirty="0">
                          <a:effectLst/>
                        </a:rPr>
                        <a:t>_odb10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C:12.9%,n:124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C:12.1%,n:124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C:10.5%,n:124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C:10.5%,n:124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C:10.5%,n:124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4048105125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i="1" dirty="0">
                          <a:effectLst/>
                        </a:rPr>
                        <a:t>Eukaryota</a:t>
                      </a:r>
                      <a:r>
                        <a:rPr lang="es-ES" sz="1050" b="0" dirty="0">
                          <a:effectLst/>
                        </a:rPr>
                        <a:t>_odb10</a:t>
                      </a:r>
                      <a:endParaRPr lang="es-E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C:99.2%,n:255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C:98.0%,n:255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C:98.4%,n:255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C:98.4%,n:255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C:97.7%,n:255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2771036284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 err="1">
                          <a:solidFill>
                            <a:schemeClr val="tx1"/>
                          </a:solidFill>
                          <a:effectLst/>
                        </a:rPr>
                        <a:t>Viruses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0.01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0.02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0.01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0.01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0.02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3317533047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 err="1">
                          <a:solidFill>
                            <a:schemeClr val="tx1"/>
                          </a:solidFill>
                          <a:effectLst/>
                        </a:rPr>
                        <a:t>Archaea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effectLst/>
                        </a:rPr>
                        <a:t>0.04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0.05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0.07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0.04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1217042295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solidFill>
                            <a:schemeClr val="tx1"/>
                          </a:solidFill>
                          <a:effectLst/>
                        </a:rPr>
                        <a:t>Bacteria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1.20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1.10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1.44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1.11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4.98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927000736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>
                          <a:solidFill>
                            <a:schemeClr val="tx1"/>
                          </a:solidFill>
                          <a:effectLst/>
                        </a:rPr>
                        <a:t>Eukaryota</a:t>
                      </a:r>
                      <a:endParaRPr lang="es-ES" sz="20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0.28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1.12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0.39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0.41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0.58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2937015747"/>
                  </a:ext>
                </a:extLst>
              </a:tr>
              <a:tr h="2324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s-ES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1.53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effectLst/>
                        </a:rPr>
                        <a:t>2.3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1.89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1.6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5.61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44" marR="66744" marT="0" marB="0" anchor="ctr"/>
                </a:tc>
                <a:extLst>
                  <a:ext uri="{0D108BD9-81ED-4DB2-BD59-A6C34878D82A}">
                    <a16:rowId xmlns:a16="http://schemas.microsoft.com/office/drawing/2014/main" val="2753471771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86678" y="35089"/>
            <a:ext cx="4197927" cy="508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solidFill>
                  <a:schemeClr val="tx1"/>
                </a:solidFill>
              </a:rPr>
              <a:t>Supplementary</a:t>
            </a:r>
            <a:r>
              <a:rPr lang="es-ES" sz="2800" dirty="0">
                <a:solidFill>
                  <a:schemeClr val="tx1"/>
                </a:solidFill>
              </a:rPr>
              <a:t> </a:t>
            </a:r>
            <a:r>
              <a:rPr lang="es-ES" sz="2800" dirty="0" err="1">
                <a:solidFill>
                  <a:schemeClr val="tx1"/>
                </a:solidFill>
              </a:rPr>
              <a:t>Table</a:t>
            </a:r>
            <a:r>
              <a:rPr lang="es-ES" sz="2800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023690" y="164146"/>
            <a:ext cx="3777015" cy="250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0" b="1" dirty="0">
                <a:solidFill>
                  <a:schemeClr val="tx1"/>
                </a:solidFill>
              </a:rPr>
              <a:t>Statistics of select genomes that were part of the custom database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23456" y="6592281"/>
            <a:ext cx="4732386" cy="21544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C*,Complete BUSCOs; F*, </a:t>
            </a:r>
            <a:r>
              <a:rPr lang="en-GB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Fragmented BUSCOs; M*, Missing BUSCOs</a:t>
            </a:r>
            <a:r>
              <a:rPr 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 n,</a:t>
            </a:r>
            <a:r>
              <a:rPr lang="en-US" sz="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Total BUSCO groups searched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700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/>
          <p:cNvSpPr/>
          <p:nvPr/>
        </p:nvSpPr>
        <p:spPr>
          <a:xfrm>
            <a:off x="1080680" y="587014"/>
            <a:ext cx="374073" cy="39142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3" name="Elipse 12"/>
          <p:cNvSpPr/>
          <p:nvPr/>
        </p:nvSpPr>
        <p:spPr>
          <a:xfrm>
            <a:off x="1080680" y="4149024"/>
            <a:ext cx="374073" cy="39142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886305" y="1511371"/>
            <a:ext cx="2668386" cy="1220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solidFill>
                  <a:schemeClr val="tx1"/>
                </a:solidFill>
              </a:rPr>
              <a:t>Supplementary</a:t>
            </a:r>
            <a:r>
              <a:rPr lang="es-ES" sz="2800" dirty="0">
                <a:solidFill>
                  <a:schemeClr val="tx1"/>
                </a:solidFill>
              </a:rPr>
              <a:t> figure 1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818496" y="3523070"/>
            <a:ext cx="2736195" cy="15567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>
                <a:solidFill>
                  <a:schemeClr val="tx1"/>
                </a:solidFill>
              </a:rPr>
              <a:t>Maximum likelihood (IQ-TREE) tree of concatenated single copy orthologous using  JTT+I+G4+F model and 1000 </a:t>
            </a:r>
            <a:r>
              <a:rPr lang="es-ES" sz="1200" dirty="0" err="1">
                <a:solidFill>
                  <a:schemeClr val="tx1"/>
                </a:solidFill>
              </a:rPr>
              <a:t>ultrafast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bootstrap replicates.</a:t>
            </a:r>
          </a:p>
          <a:p>
            <a:pPr algn="just"/>
            <a:r>
              <a:rPr lang="en-US" sz="1200" dirty="0">
                <a:solidFill>
                  <a:schemeClr val="tx1"/>
                </a:solidFill>
              </a:rPr>
              <a:t>A) Analysis performed with the original genomes. B) Analysis performed with the filtered genomes.</a:t>
            </a:r>
          </a:p>
        </p:txBody>
      </p:sp>
      <p:sp>
        <p:nvSpPr>
          <p:cNvPr id="9" name="QuadreDeText 4">
            <a:extLst>
              <a:ext uri="{FF2B5EF4-FFF2-40B4-BE49-F238E27FC236}">
                <a16:creationId xmlns:a16="http://schemas.microsoft.com/office/drawing/2014/main" id="{A1592B98-552B-57E5-E69B-76A1F522EF03}"/>
              </a:ext>
            </a:extLst>
          </p:cNvPr>
          <p:cNvSpPr txBox="1"/>
          <p:nvPr/>
        </p:nvSpPr>
        <p:spPr>
          <a:xfrm>
            <a:off x="0" y="107073"/>
            <a:ext cx="844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Fig</a:t>
            </a:r>
            <a:r>
              <a:rPr lang="es-ES" dirty="0"/>
              <a:t> 6</a:t>
            </a:r>
            <a:endParaRPr lang="ca-ES" dirty="0"/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107073"/>
            <a:ext cx="7391400" cy="3184035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3561170"/>
            <a:ext cx="7391400" cy="319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5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69805" y="98208"/>
            <a:ext cx="4197927" cy="508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solidFill>
                  <a:schemeClr val="tx1"/>
                </a:solidFill>
              </a:rPr>
              <a:t>Supplementary</a:t>
            </a:r>
            <a:r>
              <a:rPr lang="es-ES" sz="2800" dirty="0">
                <a:solidFill>
                  <a:schemeClr val="tx1"/>
                </a:solidFill>
              </a:rPr>
              <a:t> </a:t>
            </a:r>
            <a:r>
              <a:rPr lang="es-ES" sz="2800" dirty="0" err="1">
                <a:solidFill>
                  <a:schemeClr val="tx1"/>
                </a:solidFill>
              </a:rPr>
              <a:t>Table</a:t>
            </a:r>
            <a:r>
              <a:rPr lang="es-ES" sz="2800" dirty="0">
                <a:solidFill>
                  <a:schemeClr val="tx1"/>
                </a:solidFill>
              </a:rPr>
              <a:t> 3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</p:nvPr>
        </p:nvGraphicFramePr>
        <p:xfrm>
          <a:off x="284105" y="1079283"/>
          <a:ext cx="11707870" cy="5010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3770">
                  <a:extLst>
                    <a:ext uri="{9D8B030D-6E8A-4147-A177-3AD203B41FA5}">
                      <a16:colId xmlns:a16="http://schemas.microsoft.com/office/drawing/2014/main" val="821973748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3314115604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786451907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4104612480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2656955008"/>
                    </a:ext>
                  </a:extLst>
                </a:gridCol>
              </a:tblGrid>
              <a:tr h="8161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  <a:latin typeface="+mn-lt"/>
                        </a:rPr>
                        <a:t>Family</a:t>
                      </a:r>
                      <a:endParaRPr lang="es-E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+mn-lt"/>
                        </a:rPr>
                        <a:t>Strain</a:t>
                      </a:r>
                      <a:endParaRPr lang="es-E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  <a:latin typeface="+mn-lt"/>
                        </a:rPr>
                        <a:t>GenBank</a:t>
                      </a:r>
                      <a:r>
                        <a:rPr lang="es-ES" sz="16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1" dirty="0" err="1">
                          <a:effectLst/>
                          <a:latin typeface="+mn-lt"/>
                        </a:rPr>
                        <a:t>assambly</a:t>
                      </a:r>
                      <a:r>
                        <a:rPr lang="es-ES" sz="16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s-ES" sz="1600" b="1" dirty="0" err="1">
                          <a:effectLst/>
                          <a:latin typeface="+mn-lt"/>
                        </a:rPr>
                        <a:t>accession</a:t>
                      </a:r>
                      <a:endParaRPr lang="es-E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NCBI</a:t>
                      </a:r>
                      <a:r>
                        <a:rPr lang="es-ES" sz="1600" b="1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FCS </a:t>
                      </a:r>
                      <a:r>
                        <a:rPr lang="es-ES" sz="1600" b="1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Genome</a:t>
                      </a:r>
                      <a:r>
                        <a:rPr lang="es-ES" sz="1600" b="1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600" b="1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</a:t>
                      </a:r>
                      <a:endParaRPr lang="es-E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4186044455"/>
                  </a:ext>
                </a:extLst>
              </a:tr>
              <a:tr h="1048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0" dirty="0">
                          <a:effectLst/>
                          <a:latin typeface="+mn-lt"/>
                        </a:rPr>
                        <a:t>Onygenaceae</a:t>
                      </a:r>
                      <a:endParaRPr lang="es-E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dirty="0">
                          <a:effectLst/>
                          <a:latin typeface="+mn-lt"/>
                        </a:rPr>
                        <a:t>Amauroascus </a:t>
                      </a:r>
                      <a:r>
                        <a:rPr lang="es-ES" sz="1600" i="1" dirty="0" err="1">
                          <a:effectLst/>
                          <a:latin typeface="+mn-lt"/>
                        </a:rPr>
                        <a:t>niger</a:t>
                      </a:r>
                      <a:endParaRPr lang="es-ES" sz="1600" i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UAMH 3544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GCA_001430945.1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https://ftp.ncbi.nlm.nih.gov/genomes/all/GCA/001/430/945/GCA_001430945.1_ASM143094v1/GCA_001430945.1_ASM143094v1_fcs_report.txt</a:t>
                      </a:r>
                      <a:endParaRPr lang="es-ES" sz="16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728954766"/>
                  </a:ext>
                </a:extLst>
              </a:tr>
              <a:tr h="1048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0" dirty="0">
                          <a:effectLst/>
                          <a:latin typeface="+mn-lt"/>
                        </a:rPr>
                        <a:t>Onygenaceae</a:t>
                      </a:r>
                      <a:endParaRPr lang="es-E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dirty="0">
                          <a:effectLst/>
                          <a:latin typeface="+mn-lt"/>
                        </a:rPr>
                        <a:t>Amauroascus </a:t>
                      </a:r>
                      <a:r>
                        <a:rPr lang="es-ES" sz="1600" i="1" dirty="0" err="1">
                          <a:effectLst/>
                          <a:latin typeface="+mn-lt"/>
                        </a:rPr>
                        <a:t>verrucosus</a:t>
                      </a:r>
                      <a:endParaRPr lang="es-ES" sz="1600" i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UAMH 3576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GCA_001430935.1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https://ftp.ncbi.nlm.nih.gov/genomes/all/GCA/001/430/935/GCA_001430935.1_ASM143093v1/GCA_001430935.1_ASM143093v1_fcs_report.txt</a:t>
                      </a:r>
                      <a:endParaRPr lang="es-ES" sz="16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730292935"/>
                  </a:ext>
                </a:extLst>
              </a:tr>
              <a:tr h="1048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0" dirty="0">
                          <a:effectLst/>
                          <a:latin typeface="+mn-lt"/>
                        </a:rPr>
                        <a:t>Onygenaceae</a:t>
                      </a:r>
                      <a:endParaRPr lang="es-E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dirty="0">
                          <a:effectLst/>
                          <a:latin typeface="+mn-lt"/>
                        </a:rPr>
                        <a:t>Aphanoascus </a:t>
                      </a:r>
                      <a:r>
                        <a:rPr lang="es-ES" sz="1600" i="1" dirty="0" err="1">
                          <a:effectLst/>
                          <a:latin typeface="+mn-lt"/>
                        </a:rPr>
                        <a:t>verrucosus</a:t>
                      </a:r>
                      <a:endParaRPr lang="es-ES" sz="1600" i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IHEM 4434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GCA_014839905.1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+mn-lt"/>
                          <a:hlinkClick r:id="rId4"/>
                        </a:rPr>
                        <a:t>https://ftp.ncbi.nlm.nih.gov/genomes/all/GCA/001/430/925/GCA_001430925.1_ASM143092v1/GCA_001430925.1_ASM143092v1_fcs_report.txt</a:t>
                      </a:r>
                      <a:endParaRPr lang="es-ES" sz="16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891444905"/>
                  </a:ext>
                </a:extLst>
              </a:tr>
              <a:tr h="1048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0" dirty="0">
                          <a:effectLst/>
                          <a:latin typeface="+mn-lt"/>
                        </a:rPr>
                        <a:t>Onygenaceae</a:t>
                      </a:r>
                      <a:endParaRPr lang="es-E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>
                          <a:effectLst/>
                          <a:latin typeface="+mn-lt"/>
                        </a:rPr>
                        <a:t>Brunneospora queenslandica</a:t>
                      </a:r>
                      <a:endParaRPr lang="es-ES" sz="1600" i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CBS 280.77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+mn-lt"/>
                        </a:rPr>
                        <a:t>GCA_001430955.1</a:t>
                      </a:r>
                      <a:endParaRPr lang="es-E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92" marR="60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https://ftp.ncbi.nlm.nih.gov/genomes/all/GCA/001/430/955/GCA_001430955.1_ASM143095v1/GCA_001430955.1_ASM143095v1_fcs_report.txt</a:t>
                      </a:r>
                      <a:endParaRPr lang="es-ES" sz="16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992" marR="60992" marT="0" marB="0" anchor="ctr"/>
                </a:tc>
                <a:extLst>
                  <a:ext uri="{0D108BD9-81ED-4DB2-BD59-A6C34878D82A}">
                    <a16:rowId xmlns:a16="http://schemas.microsoft.com/office/drawing/2014/main" val="2160367409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6138040" y="467296"/>
            <a:ext cx="2839928" cy="2505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0" b="1" dirty="0">
                <a:solidFill>
                  <a:schemeClr val="tx1"/>
                </a:solidFill>
              </a:rPr>
              <a:t>NCBI FCS  genome report from analyzed genomes</a:t>
            </a:r>
          </a:p>
        </p:txBody>
      </p:sp>
    </p:spTree>
    <p:extLst>
      <p:ext uri="{BB962C8B-B14F-4D97-AF65-F5344CB8AC3E}">
        <p14:creationId xmlns:p14="http://schemas.microsoft.com/office/powerpoint/2010/main" val="25785521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1507</Words>
  <Application>Microsoft Macintosh PowerPoint</Application>
  <PresentationFormat>Panorámica</PresentationFormat>
  <Paragraphs>868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Palatino Linotype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Fernández Bravo</dc:creator>
  <cp:lastModifiedBy>Ana Fernández Bravo</cp:lastModifiedBy>
  <cp:revision>1</cp:revision>
  <dcterms:created xsi:type="dcterms:W3CDTF">2025-07-24T10:50:13Z</dcterms:created>
  <dcterms:modified xsi:type="dcterms:W3CDTF">2025-07-24T10:51:04Z</dcterms:modified>
</cp:coreProperties>
</file>