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60" r:id="rId4"/>
    <p:sldId id="257" r:id="rId5"/>
    <p:sldId id="258" r:id="rId6"/>
    <p:sldId id="262" r:id="rId7"/>
    <p:sldId id="261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04000"/>
            <a:ext cx="5342400" cy="4140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04000"/>
            <a:ext cx="5342400" cy="4140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397600"/>
            <a:ext cx="9799200" cy="11052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5040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4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5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6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315845" y="6015355"/>
            <a:ext cx="67271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" panose="02020503050405090304" charset="0"/>
                <a:cs typeface="Times New Roman" panose="02020503050405090304" charset="0"/>
              </a:rPr>
              <a:t>Figure S1.</a:t>
            </a:r>
            <a:r>
              <a:rPr lang="en-US" altLang="zh-CN">
                <a:latin typeface="Times New Roman" panose="02020503050405090304" charset="0"/>
                <a:cs typeface="Times New Roman" panose="02020503050405090304" charset="0"/>
              </a:rPr>
              <a:t> SNP density distribution across 49 chromosomes.</a:t>
            </a:r>
            <a:endParaRPr lang="en-US" altLang="zh-CN">
              <a:latin typeface="Times New Roman" panose="02020503050405090304" charset="0"/>
              <a:cs typeface="Times New Roman" panose="0202050305040509030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15845" y="975360"/>
            <a:ext cx="7560000" cy="5040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88285" y="908685"/>
            <a:ext cx="6615000" cy="5040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831975" y="6072505"/>
            <a:ext cx="85286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" panose="02020503050405090304" charset="0"/>
                <a:cs typeface="Times New Roman" panose="02020503050405090304" charset="0"/>
              </a:rPr>
              <a:t>Figure S2.</a:t>
            </a:r>
            <a:r>
              <a:rPr lang="en-US" altLang="zh-CN">
                <a:latin typeface="Times New Roman" panose="02020503050405090304" charset="0"/>
                <a:cs typeface="Times New Roman" panose="02020503050405090304" charset="0"/>
              </a:rPr>
              <a:t> Prediction unbiasedness for four growth-related traits of mud crab based on different statistical models.</a:t>
            </a:r>
            <a:endParaRPr lang="en-US" altLang="zh-CN">
              <a:latin typeface="Times New Roman" panose="02020503050405090304" charset="0"/>
              <a:cs typeface="Times New Roman" panose="02020503050405090304" charset="0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831975" y="6072505"/>
            <a:ext cx="92240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" panose="02020503050405090304" charset="0"/>
                <a:cs typeface="Times New Roman" panose="02020503050405090304" charset="0"/>
              </a:rPr>
              <a:t>Figure S3.</a:t>
            </a:r>
            <a:r>
              <a:rPr lang="en-US" altLang="zh-CN">
                <a:latin typeface="Times New Roman" panose="02020503050405090304" charset="0"/>
                <a:cs typeface="Times New Roman" panose="02020503050405090304" charset="0"/>
              </a:rPr>
              <a:t> Prediction unbiasedness for four growth-related traits of mud crab using different statistical models based on different SNP densities.</a:t>
            </a:r>
            <a:endParaRPr lang="en-US" altLang="zh-CN">
              <a:latin typeface="Times New Roman" panose="02020503050405090304" charset="0"/>
              <a:cs typeface="Times New Roman" panose="0202050305040509030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0510" y="908685"/>
            <a:ext cx="8820000" cy="5040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831975" y="6072505"/>
            <a:ext cx="91478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b="1">
                <a:latin typeface="Times New Roman" panose="02020503050405090304" charset="0"/>
                <a:cs typeface="Times New Roman" panose="02020503050405090304" charset="0"/>
              </a:rPr>
              <a:t>Figure S4.</a:t>
            </a:r>
            <a:r>
              <a:rPr lang="en-US" altLang="zh-CN">
                <a:latin typeface="Times New Roman" panose="02020503050405090304" charset="0"/>
                <a:cs typeface="Times New Roman" panose="02020503050405090304" charset="0"/>
              </a:rPr>
              <a:t> Prediction unbiasedness for four growth-related traits of mud crab using different statistical models based on different size reference populations.</a:t>
            </a:r>
            <a:endParaRPr lang="en-US" altLang="zh-CN">
              <a:latin typeface="Times New Roman" panose="02020503050405090304" charset="0"/>
              <a:cs typeface="Times New Roman" panose="0202050305040509030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0510" y="909320"/>
            <a:ext cx="8820000" cy="5040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411095" y="342900"/>
            <a:ext cx="85286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" panose="02020503050405090304" charset="0"/>
                <a:cs typeface="Times New Roman" panose="02020503050405090304" charset="0"/>
              </a:rPr>
              <a:t>Table S1.</a:t>
            </a:r>
            <a:r>
              <a:rPr lang="en-US" altLang="zh-CN">
                <a:latin typeface="Times New Roman" panose="02020503050405090304" charset="0"/>
                <a:cs typeface="Times New Roman" panose="02020503050405090304" charset="0"/>
              </a:rPr>
              <a:t> The </a:t>
            </a:r>
            <a:r>
              <a:rPr lang="en-US" altLang="zh-CN" i="1">
                <a:latin typeface="Times New Roman" panose="02020503050405090304" charset="0"/>
                <a:cs typeface="Times New Roman" panose="02020503050405090304" charset="0"/>
              </a:rPr>
              <a:t>p</a:t>
            </a:r>
            <a:r>
              <a:rPr lang="en-US" altLang="zh-CN">
                <a:latin typeface="Times New Roman" panose="02020503050405090304" charset="0"/>
                <a:cs typeface="Times New Roman" panose="02020503050405090304" charset="0"/>
              </a:rPr>
              <a:t> values of significance tests between different statistic models.</a:t>
            </a:r>
            <a:endParaRPr lang="en-US" altLang="zh-CN">
              <a:latin typeface="Times New Roman" panose="02020503050405090304" charset="0"/>
              <a:cs typeface="Times New Roman" panose="02020503050405090304" charset="0"/>
            </a:endParaRPr>
          </a:p>
        </p:txBody>
      </p:sp>
      <p:graphicFrame>
        <p:nvGraphicFramePr>
          <p:cNvPr id="8" name="表格 7"/>
          <p:cNvGraphicFramePr/>
          <p:nvPr/>
        </p:nvGraphicFramePr>
        <p:xfrm>
          <a:off x="2495868" y="763143"/>
          <a:ext cx="5411470" cy="0"/>
        </p:xfrm>
        <a:graphic>
          <a:graphicData uri="http://schemas.openxmlformats.org/drawingml/2006/table">
            <a:tbl>
              <a:tblPr/>
              <a:tblGrid>
                <a:gridCol w="1440000"/>
                <a:gridCol w="1440000"/>
                <a:gridCol w="1440000"/>
                <a:gridCol w="1440000"/>
                <a:gridCol w="1440000"/>
              </a:tblGrid>
              <a:tr h="360000">
                <a:tc>
                  <a:txBody>
                    <a:bodyPr/>
                    <a:p>
                      <a:pPr algn="l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宋体"/>
                          <a:cs typeface="Times New Roman" panose="02020503050405090304" charset="0"/>
                        </a:rPr>
                        <a:t>Groups</a:t>
                      </a:r>
                      <a:endParaRPr lang="en-US" sz="1400" b="0">
                        <a:solidFill>
                          <a:srgbClr val="000000"/>
                        </a:solidFill>
                        <a:latin typeface="Times New Roman" panose="02020503050405090304" charset="0"/>
                        <a:ea typeface="宋体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 w="190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宋体"/>
                          <a:cs typeface="Times New Roman" panose="02020503050405090304" charset="0"/>
                        </a:rPr>
                        <a:t>BW 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Times New Roman" panose="02020503050405090304" charset="0"/>
                        <a:ea typeface="宋体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 w="190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宋体"/>
                          <a:cs typeface="Times New Roman" panose="02020503050405090304" charset="0"/>
                        </a:rPr>
                        <a:t>CL 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Times New Roman" panose="02020503050405090304" charset="0"/>
                        <a:ea typeface="宋体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 w="190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宋体"/>
                          <a:cs typeface="Times New Roman" panose="02020503050405090304" charset="0"/>
                        </a:rPr>
                        <a:t>CW 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Times New Roman" panose="02020503050405090304" charset="0"/>
                        <a:ea typeface="宋体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 w="190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宋体"/>
                          <a:cs typeface="Times New Roman" panose="02020503050405090304" charset="0"/>
                        </a:rPr>
                        <a:t>BH 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Times New Roman" panose="02020503050405090304" charset="0"/>
                        <a:ea typeface="宋体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 w="190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00"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rrBLUP-GBLUP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0.9999296326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0.9999965281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0.9999999653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0.9999885440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</a:tr>
              <a:tr h="360000"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BayesA-GBLUP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0.9999940134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0.9999814059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1.0000000000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0.9998523072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60000"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BayesB-GBLUP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0.9999998101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0.9999445669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0.9999866706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0.9997451857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60000"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BayesC-GBLUP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0.9998736458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0.9999999740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0.9999999963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0.9999983850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60000"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BayesR-GBLUP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0.9999995855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0.9999994461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0.9999999623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0.9999762657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60000"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BayesA-rrBLUP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0.9999993403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0.9999999638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0.9999999502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0.9999983786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60000"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BayesB-rrBLUP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0.9999884161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0.9999991942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0.9999977984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0.9999942103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60000"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BayesC-rrBLUP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0.9999999977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0.9999996676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0.9999995891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0.9999999579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60000"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BayesR-rrBLUP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0.9999921065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0.9999525504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0.9999988464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0.9999999989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60000"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BayesB-BayesA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0.9999998129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0.9999999829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0.9999850958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0.9999999966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60000"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BayesC-BayesA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0.9999973479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0.9999960567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0.9999999980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0.9999885135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60000"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BayesR-BayesA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0.9999999261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0.9998642588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0.9999999743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0.9999995706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60000"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BayesC-BayesB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0.9999735223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0.9999833009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0.9999678215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0.9999720046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60000"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BayesR-BayesB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1.0000000000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0.9997124852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0.9999493747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0.9999978603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60000"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BayesR-BayesC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0.9999808152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0.9999951972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0.9999999997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503050405090304" charset="0"/>
                          <a:ea typeface="Calibri"/>
                          <a:cs typeface="Times New Roman" panose="02020503050405090304" charset="0"/>
                        </a:rPr>
                        <a:t>0.9999996958 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Times New Roman" panose="02020503050405090304" charset="0"/>
                        <a:ea typeface="Calibri"/>
                        <a:cs typeface="Times New Roman" panose="02020503050405090304" charset="0"/>
                      </a:endParaRPr>
                    </a:p>
                  </a:txBody>
                  <a:tcPr marL="13017" marR="13017" marT="1301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831975" y="1397000"/>
            <a:ext cx="85286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" panose="02020503050405090304" charset="0"/>
                <a:cs typeface="Times New Roman" panose="02020503050405090304" charset="0"/>
              </a:rPr>
              <a:t>Table S1.</a:t>
            </a:r>
            <a:r>
              <a:rPr lang="en-US" altLang="zh-CN">
                <a:latin typeface="Times New Roman" panose="02020503050405090304" charset="0"/>
                <a:cs typeface="Times New Roman" panose="02020503050405090304" charset="0"/>
              </a:rPr>
              <a:t> The computational consuming of different statistic models.</a:t>
            </a:r>
            <a:endParaRPr lang="en-US" altLang="zh-CN">
              <a:latin typeface="Times New Roman" panose="02020503050405090304" charset="0"/>
              <a:cs typeface="Times New Roman" panose="02020503050405090304" charset="0"/>
            </a:endParaRPr>
          </a:p>
        </p:txBody>
      </p:sp>
      <p:graphicFrame>
        <p:nvGraphicFramePr>
          <p:cNvPr id="3" name="表格 2"/>
          <p:cNvGraphicFramePr/>
          <p:nvPr/>
        </p:nvGraphicFramePr>
        <p:xfrm>
          <a:off x="1831975" y="2038985"/>
          <a:ext cx="7920000" cy="2520000"/>
        </p:xfrm>
        <a:graphic>
          <a:graphicData uri="http://schemas.openxmlformats.org/drawingml/2006/table">
            <a:tbl>
              <a:tblPr/>
              <a:tblGrid>
                <a:gridCol w="1440000"/>
                <a:gridCol w="1440000"/>
                <a:gridCol w="1440000"/>
                <a:gridCol w="1800000"/>
                <a:gridCol w="1800000"/>
              </a:tblGrid>
              <a:tr h="360000"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Statistic models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 w="190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The number of CPUs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 w="190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Memory size (GB)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 w="190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Computational time 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 w="190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Computational memory (GB)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 w="190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00"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GBLUP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24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60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1 min 47 s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1.12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</a:tr>
              <a:tr h="360000"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rrBLUP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24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60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44 min 44 s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1.88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60000"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BayesA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24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60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11 h 11 min 36 s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1.51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60000"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BayesB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24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60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11 h 13 min 8 s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1.52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60000"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BayesC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24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60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10 h 11 min 46 s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1.48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60000"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BayesR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24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60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9 h 4 min 9 s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latin typeface="Times New Roman" panose="02020503050405090304" charset="0"/>
                          <a:ea typeface="DengXian"/>
                          <a:cs typeface="Times New Roman" panose="02020503050405090304" charset="0"/>
                        </a:rPr>
                        <a:t>0.20</a:t>
                      </a:r>
                      <a:endParaRPr lang="en-US" altLang="zh-CN" sz="1600">
                        <a:latin typeface="Times New Roman" panose="02020503050405090304" charset="0"/>
                        <a:ea typeface="DengXian"/>
                        <a:cs typeface="Times New Roman" panose="02020503050405090304" charset="0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1873</Words>
  <Application>WPS 文字</Application>
  <PresentationFormat>宽屏</PresentationFormat>
  <Paragraphs>242</Paragraphs>
  <Slides>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5" baseType="lpstr">
      <vt:lpstr>Arial</vt:lpstr>
      <vt:lpstr>宋体</vt:lpstr>
      <vt:lpstr>Wingdings</vt:lpstr>
      <vt:lpstr>Wingdings</vt:lpstr>
      <vt:lpstr>Times New Roman</vt:lpstr>
      <vt:lpstr>DengXian</vt:lpstr>
      <vt:lpstr>汉仪中等线KW</vt:lpstr>
      <vt:lpstr>微软雅黑</vt:lpstr>
      <vt:lpstr>汉仪旗黑</vt:lpstr>
      <vt:lpstr>宋体</vt:lpstr>
      <vt:lpstr>Arial Unicode MS</vt:lpstr>
      <vt:lpstr>苹方-简</vt:lpstr>
      <vt:lpstr>DengXian</vt:lpstr>
      <vt:lpstr>汉仪书宋二KW</vt:lpstr>
      <vt:lpstr>宋体</vt:lpstr>
      <vt:lpstr>Times New Roman</vt:lpstr>
      <vt:lpstr>Calibri</vt:lpstr>
      <vt:lpstr>Helvetica Neue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ZXY</cp:lastModifiedBy>
  <cp:revision>169</cp:revision>
  <dcterms:created xsi:type="dcterms:W3CDTF">2025-10-02T17:14:19Z</dcterms:created>
  <dcterms:modified xsi:type="dcterms:W3CDTF">2025-10-02T17:14:19Z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2052-12.1.22553.22553</vt:lpwstr>
  </property>
  <property fmtid="{D5CDD505-2E9C-101B-9397-08002B2CF9AE}" pid="3" name="ICV">
    <vt:lpwstr>A31D4B8E0EF79F0C1FADDE6874E6AFDC_43</vt:lpwstr>
  </property>
</Properties>
</file>