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9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rora Segura" userId="37e758ca-ec9f-4bee-9b13-36f8433c9d71" providerId="ADAL" clId="{CE6982F5-3E33-4BB7-9900-6563207D6BD5}"/>
    <pc:docChg chg="custSel modSld">
      <pc:chgData name="Aurora Segura" userId="37e758ca-ec9f-4bee-9b13-36f8433c9d71" providerId="ADAL" clId="{CE6982F5-3E33-4BB7-9900-6563207D6BD5}" dt="2026-03-18T22:40:59.874" v="14" actId="207"/>
      <pc:docMkLst>
        <pc:docMk/>
      </pc:docMkLst>
      <pc:sldChg chg="modSp mod">
        <pc:chgData name="Aurora Segura" userId="37e758ca-ec9f-4bee-9b13-36f8433c9d71" providerId="ADAL" clId="{CE6982F5-3E33-4BB7-9900-6563207D6BD5}" dt="2026-03-18T22:40:59.874" v="14" actId="207"/>
        <pc:sldMkLst>
          <pc:docMk/>
          <pc:sldMk cId="2413478544" sldId="256"/>
        </pc:sldMkLst>
        <pc:spChg chg="mod">
          <ac:chgData name="Aurora Segura" userId="37e758ca-ec9f-4bee-9b13-36f8433c9d71" providerId="ADAL" clId="{CE6982F5-3E33-4BB7-9900-6563207D6BD5}" dt="2026-03-18T22:38:47.067" v="5" actId="20577"/>
          <ac:spMkLst>
            <pc:docMk/>
            <pc:sldMk cId="2413478544" sldId="256"/>
            <ac:spMk id="8" creationId="{E1FEDA29-3A85-4503-4260-2B1BB96837D2}"/>
          </ac:spMkLst>
        </pc:spChg>
        <pc:spChg chg="mod">
          <ac:chgData name="Aurora Segura" userId="37e758ca-ec9f-4bee-9b13-36f8433c9d71" providerId="ADAL" clId="{CE6982F5-3E33-4BB7-9900-6563207D6BD5}" dt="2026-03-18T22:39:09.901" v="6" actId="20577"/>
          <ac:spMkLst>
            <pc:docMk/>
            <pc:sldMk cId="2413478544" sldId="256"/>
            <ac:spMk id="10" creationId="{C348B6EF-2454-DF44-48BE-7BEBFB4D487C}"/>
          </ac:spMkLst>
        </pc:spChg>
        <pc:spChg chg="mod">
          <ac:chgData name="Aurora Segura" userId="37e758ca-ec9f-4bee-9b13-36f8433c9d71" providerId="ADAL" clId="{CE6982F5-3E33-4BB7-9900-6563207D6BD5}" dt="2026-03-18T22:39:29.066" v="9" actId="207"/>
          <ac:spMkLst>
            <pc:docMk/>
            <pc:sldMk cId="2413478544" sldId="256"/>
            <ac:spMk id="12" creationId="{99C6F4C6-7EF1-FFF8-A90A-B15D1C5E7FA8}"/>
          </ac:spMkLst>
        </pc:spChg>
        <pc:spChg chg="mod">
          <ac:chgData name="Aurora Segura" userId="37e758ca-ec9f-4bee-9b13-36f8433c9d71" providerId="ADAL" clId="{CE6982F5-3E33-4BB7-9900-6563207D6BD5}" dt="2026-03-18T22:40:59.874" v="14" actId="207"/>
          <ac:spMkLst>
            <pc:docMk/>
            <pc:sldMk cId="2413478544" sldId="256"/>
            <ac:spMk id="49" creationId="{B0F8BD85-3EA4-656D-0E98-E2476A53AD8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52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34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10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989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590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5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808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50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746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414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95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3A44B-531B-439F-A92E-B5615F622B01}" type="datetimeFigureOut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DDC6F-6AC4-42A2-A3FF-D071FFD292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27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85342F-E70E-5D1A-340F-B8A3BAC3F495}"/>
              </a:ext>
            </a:extLst>
          </p:cNvPr>
          <p:cNvSpPr txBox="1"/>
          <p:nvPr/>
        </p:nvSpPr>
        <p:spPr>
          <a:xfrm>
            <a:off x="2140028" y="338130"/>
            <a:ext cx="2577950" cy="6001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1100" dirty="0"/>
              <a:t>All cats insured by </a:t>
            </a:r>
            <a:r>
              <a:rPr lang="en-US" altLang="ja-JP" sz="1100" dirty="0" err="1"/>
              <a:t>Anicom</a:t>
            </a:r>
            <a:r>
              <a:rPr lang="en-US" altLang="ja-JP" sz="1100" dirty="0"/>
              <a:t> Insurance,</a:t>
            </a:r>
            <a:r>
              <a:rPr lang="ja-JP" altLang="en-US" sz="1100" dirty="0"/>
              <a:t> </a:t>
            </a:r>
            <a:r>
              <a:rPr lang="en-US" altLang="ja-JP" sz="1100" dirty="0"/>
              <a:t>Inc.</a:t>
            </a:r>
            <a:r>
              <a:rPr lang="ja-JP" altLang="en-US" sz="1100" dirty="0"/>
              <a:t> </a:t>
            </a:r>
            <a:endParaRPr lang="en-US" altLang="ja-JP" sz="1100" dirty="0"/>
          </a:p>
          <a:p>
            <a:pPr algn="ctr"/>
            <a:r>
              <a:rPr lang="en-US" altLang="ja-JP" sz="1100" dirty="0"/>
              <a:t>April 1, 2008 – December 31, 2023</a:t>
            </a:r>
          </a:p>
          <a:p>
            <a:pPr algn="ctr"/>
            <a:r>
              <a:rPr lang="en-US" altLang="ja-JP" sz="1100" dirty="0"/>
              <a:t>n = 569,106</a:t>
            </a:r>
            <a:endParaRPr lang="ja-JP" altLang="en-US" sz="11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ADAFEE-19DC-0562-FCB2-7EE7C62AFCC4}"/>
              </a:ext>
            </a:extLst>
          </p:cNvPr>
          <p:cNvSpPr txBox="1"/>
          <p:nvPr/>
        </p:nvSpPr>
        <p:spPr>
          <a:xfrm>
            <a:off x="1714500" y="1102653"/>
            <a:ext cx="3429000" cy="2616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Cats with continuous insurance coverage for ≥10 years</a:t>
            </a:r>
            <a:endParaRPr lang="ja-JP" altLang="en-US" sz="11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1FEDA29-3A85-4503-4260-2B1BB96837D2}"/>
              </a:ext>
            </a:extLst>
          </p:cNvPr>
          <p:cNvSpPr txBox="1"/>
          <p:nvPr/>
        </p:nvSpPr>
        <p:spPr>
          <a:xfrm>
            <a:off x="3769083" y="1468798"/>
            <a:ext cx="1846534" cy="4308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Excluded Cats with &lt;10 years</a:t>
            </a:r>
          </a:p>
          <a:p>
            <a:r>
              <a:rPr lang="en-US" altLang="ja-JP" sz="1100" dirty="0"/>
              <a:t>of continuous coverage</a:t>
            </a:r>
            <a:endParaRPr lang="ja-JP" altLang="en-US" sz="11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348B6EF-2454-DF44-48BE-7BEBFB4D487C}"/>
              </a:ext>
            </a:extLst>
          </p:cNvPr>
          <p:cNvSpPr txBox="1"/>
          <p:nvPr/>
        </p:nvSpPr>
        <p:spPr>
          <a:xfrm>
            <a:off x="1714500" y="1986623"/>
            <a:ext cx="3429000" cy="2616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Cats belonging to the 14 study breeds (see Table 1)</a:t>
            </a:r>
            <a:endParaRPr lang="ja-JP" altLang="en-US" sz="11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9C6F4C6-7EF1-FFF8-A90A-B15D1C5E7FA8}"/>
              </a:ext>
            </a:extLst>
          </p:cNvPr>
          <p:cNvSpPr txBox="1"/>
          <p:nvPr/>
        </p:nvSpPr>
        <p:spPr>
          <a:xfrm>
            <a:off x="3769083" y="2338711"/>
            <a:ext cx="1846534" cy="4308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Excluded breeds other than</a:t>
            </a:r>
          </a:p>
          <a:p>
            <a:r>
              <a:rPr lang="en-US" altLang="ja-JP" sz="1100" dirty="0"/>
              <a:t>the 14 study breeds</a:t>
            </a:r>
            <a:endParaRPr lang="ja-JP" altLang="en-US" sz="11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B657351-034E-5365-B120-0E54AC12897E}"/>
              </a:ext>
            </a:extLst>
          </p:cNvPr>
          <p:cNvSpPr txBox="1"/>
          <p:nvPr/>
        </p:nvSpPr>
        <p:spPr>
          <a:xfrm>
            <a:off x="2669292" y="2851497"/>
            <a:ext cx="1519417" cy="4308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altLang="ja-JP" sz="1100" dirty="0"/>
              <a:t>Final study population</a:t>
            </a:r>
          </a:p>
          <a:p>
            <a:r>
              <a:rPr lang="it-IT" altLang="ja-JP" sz="1100" dirty="0"/>
              <a:t>n = 12,589</a:t>
            </a:r>
            <a:endParaRPr lang="ja-JP" altLang="en-US" sz="1100" dirty="0"/>
          </a:p>
        </p:txBody>
      </p:sp>
      <p:sp>
        <p:nvSpPr>
          <p:cNvPr id="15" name="ひし形 14">
            <a:extLst>
              <a:ext uri="{FF2B5EF4-FFF2-40B4-BE49-F238E27FC236}">
                <a16:creationId xmlns:a16="http://schemas.microsoft.com/office/drawing/2014/main" id="{31E1B1BA-702A-52B1-A043-BD2726027A21}"/>
              </a:ext>
            </a:extLst>
          </p:cNvPr>
          <p:cNvSpPr/>
          <p:nvPr/>
        </p:nvSpPr>
        <p:spPr>
          <a:xfrm>
            <a:off x="1912739" y="3500284"/>
            <a:ext cx="3032522" cy="976460"/>
          </a:xfrm>
          <a:prstGeom prst="diamond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altLang="ja-JP" sz="1100">
                <a:solidFill>
                  <a:schemeClr val="tx1"/>
                </a:solidFill>
              </a:rPr>
              <a:t>Insurance claim records</a:t>
            </a:r>
          </a:p>
          <a:p>
            <a:pPr algn="ctr"/>
            <a:r>
              <a:rPr lang="it-IT" altLang="ja-JP" sz="1100">
                <a:solidFill>
                  <a:schemeClr val="tx1"/>
                </a:solidFill>
              </a:rPr>
              <a:t>containing PKD-related</a:t>
            </a:r>
          </a:p>
          <a:p>
            <a:pPr algn="ctr"/>
            <a:r>
              <a:rPr lang="it-IT" altLang="ja-JP" sz="1100">
                <a:solidFill>
                  <a:schemeClr val="tx1"/>
                </a:solidFill>
              </a:rPr>
              <a:t>descriptions?</a:t>
            </a:r>
            <a:endParaRPr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9D858CF-E3F4-F197-A1BD-43AB8FB87CA9}"/>
              </a:ext>
            </a:extLst>
          </p:cNvPr>
          <p:cNvSpPr txBox="1"/>
          <p:nvPr/>
        </p:nvSpPr>
        <p:spPr>
          <a:xfrm>
            <a:off x="412661" y="4709126"/>
            <a:ext cx="2310810" cy="6001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altLang="ja-JP" sz="1100" dirty="0" err="1"/>
              <a:t>Cyst</a:t>
            </a:r>
            <a:r>
              <a:rPr lang="it-IT" altLang="ja-JP" sz="1100" dirty="0"/>
              <a:t>-positive group n = 21</a:t>
            </a:r>
          </a:p>
          <a:p>
            <a:r>
              <a:rPr lang="it-IT" altLang="ja-JP" sz="1100" dirty="0"/>
              <a:t>PKD cystic kidney renal cyst suspected cystic kidney disease</a:t>
            </a:r>
            <a:endParaRPr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116B106-E84E-EC08-441E-9BEAF13E013B}"/>
              </a:ext>
            </a:extLst>
          </p:cNvPr>
          <p:cNvSpPr txBox="1"/>
          <p:nvPr/>
        </p:nvSpPr>
        <p:spPr>
          <a:xfrm>
            <a:off x="3946283" y="4709126"/>
            <a:ext cx="2527018" cy="6001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altLang="ja-JP" sz="1100" dirty="0"/>
              <a:t>Non-positive group n = </a:t>
            </a:r>
            <a:r>
              <a:rPr lang="en-US" altLang="ja-JP" sz="1100" dirty="0"/>
              <a:t>12,568</a:t>
            </a:r>
            <a:endParaRPr lang="it-IT" altLang="ja-JP" sz="1100" dirty="0"/>
          </a:p>
          <a:p>
            <a:r>
              <a:rPr lang="it-IT" altLang="ja-JP" sz="1100" dirty="0"/>
              <a:t>No PKD-related records</a:t>
            </a:r>
            <a:r>
              <a:rPr lang="ja-JP" altLang="en-US" sz="1100" dirty="0"/>
              <a:t> </a:t>
            </a:r>
            <a:r>
              <a:rPr lang="it-IT" altLang="ja-JP" sz="1100" dirty="0"/>
              <a:t>in insurance claims</a:t>
            </a:r>
            <a:endParaRPr lang="ja-JP" altLang="en-US" sz="1100" dirty="0"/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C70168E2-E24C-8B1A-A1EB-3F469931F269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flipH="1">
            <a:off x="3429000" y="938294"/>
            <a:ext cx="3" cy="16435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80EA06F6-6091-912C-0CFE-DC51A913EC31}"/>
              </a:ext>
            </a:extLst>
          </p:cNvPr>
          <p:cNvCxnSpPr>
            <a:stCxn id="6" idx="2"/>
            <a:endCxn id="10" idx="0"/>
          </p:cNvCxnSpPr>
          <p:nvPr/>
        </p:nvCxnSpPr>
        <p:spPr>
          <a:xfrm>
            <a:off x="3429000" y="1364263"/>
            <a:ext cx="0" cy="62236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19B8817A-AC5B-14E0-EB47-3A9E198A0B72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>
            <a:off x="3429000" y="2248233"/>
            <a:ext cx="1" cy="60326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8EAE887E-FFF6-16C1-EAFB-AC52555BB3CE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 flipH="1">
            <a:off x="3429000" y="3282384"/>
            <a:ext cx="1" cy="2179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コネクタ: カギ線 31">
            <a:extLst>
              <a:ext uri="{FF2B5EF4-FFF2-40B4-BE49-F238E27FC236}">
                <a16:creationId xmlns:a16="http://schemas.microsoft.com/office/drawing/2014/main" id="{A2030FF2-9F48-A960-E56E-6312CEC1716C}"/>
              </a:ext>
            </a:extLst>
          </p:cNvPr>
          <p:cNvCxnSpPr>
            <a:stCxn id="15" idx="1"/>
            <a:endCxn id="17" idx="0"/>
          </p:cNvCxnSpPr>
          <p:nvPr/>
        </p:nvCxnSpPr>
        <p:spPr>
          <a:xfrm rot="10800000" flipV="1">
            <a:off x="1568067" y="3988514"/>
            <a:ext cx="344673" cy="72061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コネクタ: カギ線 33">
            <a:extLst>
              <a:ext uri="{FF2B5EF4-FFF2-40B4-BE49-F238E27FC236}">
                <a16:creationId xmlns:a16="http://schemas.microsoft.com/office/drawing/2014/main" id="{68CD9595-E163-5C9F-BB8D-42EA8BB13263}"/>
              </a:ext>
            </a:extLst>
          </p:cNvPr>
          <p:cNvCxnSpPr>
            <a:stCxn id="15" idx="3"/>
            <a:endCxn id="19" idx="0"/>
          </p:cNvCxnSpPr>
          <p:nvPr/>
        </p:nvCxnSpPr>
        <p:spPr>
          <a:xfrm>
            <a:off x="4945261" y="3988514"/>
            <a:ext cx="264531" cy="72061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コネクタ: カギ線 35">
            <a:extLst>
              <a:ext uri="{FF2B5EF4-FFF2-40B4-BE49-F238E27FC236}">
                <a16:creationId xmlns:a16="http://schemas.microsoft.com/office/drawing/2014/main" id="{34DB996A-C07E-9E5B-E86E-E47486D0FB2E}"/>
              </a:ext>
            </a:extLst>
          </p:cNvPr>
          <p:cNvCxnSpPr>
            <a:stCxn id="6" idx="2"/>
            <a:endCxn id="8" idx="1"/>
          </p:cNvCxnSpPr>
          <p:nvPr/>
        </p:nvCxnSpPr>
        <p:spPr>
          <a:xfrm rot="16200000" flipH="1">
            <a:off x="3439052" y="1354210"/>
            <a:ext cx="319979" cy="340083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コネクタ: カギ線 37">
            <a:extLst>
              <a:ext uri="{FF2B5EF4-FFF2-40B4-BE49-F238E27FC236}">
                <a16:creationId xmlns:a16="http://schemas.microsoft.com/office/drawing/2014/main" id="{4C44237F-7F3D-F79E-AE67-B6D2173EE2B8}"/>
              </a:ext>
            </a:extLst>
          </p:cNvPr>
          <p:cNvCxnSpPr>
            <a:stCxn id="10" idx="2"/>
            <a:endCxn id="12" idx="1"/>
          </p:cNvCxnSpPr>
          <p:nvPr/>
        </p:nvCxnSpPr>
        <p:spPr>
          <a:xfrm rot="16200000" flipH="1">
            <a:off x="3446080" y="2231152"/>
            <a:ext cx="305922" cy="340083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A67ED92-7A48-B4A4-8BF1-6A8D46278754}"/>
              </a:ext>
            </a:extLst>
          </p:cNvPr>
          <p:cNvSpPr txBox="1"/>
          <p:nvPr/>
        </p:nvSpPr>
        <p:spPr>
          <a:xfrm>
            <a:off x="2204206" y="6470321"/>
            <a:ext cx="2610010" cy="6001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1100" dirty="0"/>
              <a:t>All cats insured by </a:t>
            </a:r>
            <a:r>
              <a:rPr lang="en-US" altLang="ja-JP" sz="1100" dirty="0" err="1"/>
              <a:t>Anicom</a:t>
            </a:r>
            <a:r>
              <a:rPr lang="en-US" altLang="ja-JP" sz="1100" dirty="0"/>
              <a:t> Insurance,</a:t>
            </a:r>
            <a:r>
              <a:rPr lang="ja-JP" altLang="en-US" sz="1100" dirty="0"/>
              <a:t> </a:t>
            </a:r>
            <a:r>
              <a:rPr lang="en-US" altLang="ja-JP" sz="1100" dirty="0"/>
              <a:t>Inc.</a:t>
            </a:r>
            <a:r>
              <a:rPr lang="ja-JP" altLang="en-US" sz="1100" dirty="0"/>
              <a:t> </a:t>
            </a:r>
            <a:endParaRPr lang="en-US" altLang="ja-JP" sz="1100" dirty="0"/>
          </a:p>
          <a:p>
            <a:pPr algn="ctr"/>
            <a:r>
              <a:rPr lang="en-US" altLang="ja-JP" sz="1100" dirty="0"/>
              <a:t>April 1, 2008 – December 31, 2023</a:t>
            </a:r>
          </a:p>
          <a:p>
            <a:pPr algn="ctr"/>
            <a:r>
              <a:rPr lang="en-US" altLang="ja-JP" sz="1100" dirty="0"/>
              <a:t>n = 569,106</a:t>
            </a:r>
            <a:endParaRPr lang="ja-JP" altLang="en-US" sz="1100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7F7A5753-D173-4C82-F2E5-F7217B1A225C}"/>
              </a:ext>
            </a:extLst>
          </p:cNvPr>
          <p:cNvSpPr txBox="1"/>
          <p:nvPr/>
        </p:nvSpPr>
        <p:spPr>
          <a:xfrm>
            <a:off x="2413911" y="7234844"/>
            <a:ext cx="2195614" cy="2616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Cats linked with genetic test results</a:t>
            </a:r>
            <a:endParaRPr lang="ja-JP" altLang="en-US" sz="1100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40D3105A-69FB-53A4-DD27-B80D6270860D}"/>
              </a:ext>
            </a:extLst>
          </p:cNvPr>
          <p:cNvSpPr txBox="1"/>
          <p:nvPr/>
        </p:nvSpPr>
        <p:spPr>
          <a:xfrm>
            <a:off x="3849294" y="7600989"/>
            <a:ext cx="1846534" cy="4308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Excludes results that are not linked to genetic test results</a:t>
            </a:r>
            <a:endParaRPr lang="ja-JP" altLang="en-US" sz="11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2FEDB36-B41C-A95A-BD73-8CEE0F4A25FC}"/>
              </a:ext>
            </a:extLst>
          </p:cNvPr>
          <p:cNvSpPr txBox="1"/>
          <p:nvPr/>
        </p:nvSpPr>
        <p:spPr>
          <a:xfrm>
            <a:off x="1794711" y="8118814"/>
            <a:ext cx="3429000" cy="2616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Cats belonging to the 14 study breeds (see Table 1)</a:t>
            </a:r>
            <a:endParaRPr lang="ja-JP" altLang="en-US" sz="11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0F8BD85-3EA4-656D-0E98-E2476A53AD82}"/>
              </a:ext>
            </a:extLst>
          </p:cNvPr>
          <p:cNvSpPr txBox="1"/>
          <p:nvPr/>
        </p:nvSpPr>
        <p:spPr>
          <a:xfrm>
            <a:off x="3849294" y="8470902"/>
            <a:ext cx="1846534" cy="4308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100" dirty="0"/>
              <a:t>Excluded breeds other than</a:t>
            </a:r>
          </a:p>
          <a:p>
            <a:r>
              <a:rPr lang="en-US" altLang="ja-JP" sz="1100" dirty="0"/>
              <a:t>the 14 study breeds</a:t>
            </a:r>
            <a:endParaRPr lang="ja-JP" altLang="en-US" sz="11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126436D-AD34-FE7B-A95C-14CFBF88D2D5}"/>
              </a:ext>
            </a:extLst>
          </p:cNvPr>
          <p:cNvSpPr txBox="1"/>
          <p:nvPr/>
        </p:nvSpPr>
        <p:spPr>
          <a:xfrm>
            <a:off x="2749503" y="8983688"/>
            <a:ext cx="1519417" cy="4308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altLang="ja-JP" sz="1100" dirty="0"/>
              <a:t>Final study population</a:t>
            </a:r>
          </a:p>
          <a:p>
            <a:r>
              <a:rPr lang="it-IT" altLang="ja-JP" sz="1100" dirty="0"/>
              <a:t>n = </a:t>
            </a:r>
            <a:r>
              <a:rPr lang="en-US" altLang="ja-JP" sz="1100" dirty="0"/>
              <a:t>33,576</a:t>
            </a:r>
            <a:endParaRPr lang="ja-JP" altLang="en-US" sz="1100" dirty="0"/>
          </a:p>
        </p:txBody>
      </p:sp>
      <p:sp>
        <p:nvSpPr>
          <p:cNvPr id="51" name="ひし形 50">
            <a:extLst>
              <a:ext uri="{FF2B5EF4-FFF2-40B4-BE49-F238E27FC236}">
                <a16:creationId xmlns:a16="http://schemas.microsoft.com/office/drawing/2014/main" id="{5E055BAD-68A9-65E3-1577-3138D2C51676}"/>
              </a:ext>
            </a:extLst>
          </p:cNvPr>
          <p:cNvSpPr/>
          <p:nvPr/>
        </p:nvSpPr>
        <p:spPr>
          <a:xfrm>
            <a:off x="1992950" y="9632475"/>
            <a:ext cx="3032522" cy="976460"/>
          </a:xfrm>
          <a:prstGeom prst="diamond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altLang="ja-JP" sz="1100">
                <a:solidFill>
                  <a:schemeClr val="tx1"/>
                </a:solidFill>
              </a:rPr>
              <a:t>Insurance claim records</a:t>
            </a:r>
          </a:p>
          <a:p>
            <a:pPr algn="ctr"/>
            <a:r>
              <a:rPr lang="it-IT" altLang="ja-JP" sz="1100">
                <a:solidFill>
                  <a:schemeClr val="tx1"/>
                </a:solidFill>
              </a:rPr>
              <a:t>containing PKD-related</a:t>
            </a:r>
          </a:p>
          <a:p>
            <a:pPr algn="ctr"/>
            <a:r>
              <a:rPr lang="it-IT" altLang="ja-JP" sz="1100">
                <a:solidFill>
                  <a:schemeClr val="tx1"/>
                </a:solidFill>
              </a:rPr>
              <a:t>descriptions?</a:t>
            </a:r>
            <a:endParaRPr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827CFD2-1F5E-3BEC-461D-604B6988666A}"/>
              </a:ext>
            </a:extLst>
          </p:cNvPr>
          <p:cNvSpPr txBox="1"/>
          <p:nvPr/>
        </p:nvSpPr>
        <p:spPr>
          <a:xfrm>
            <a:off x="492872" y="10855493"/>
            <a:ext cx="2310810" cy="6001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altLang="ja-JP" sz="1100" dirty="0" err="1"/>
              <a:t>Cyst</a:t>
            </a:r>
            <a:r>
              <a:rPr lang="it-IT" altLang="ja-JP" sz="1100" dirty="0"/>
              <a:t>-positive group n = </a:t>
            </a:r>
            <a:r>
              <a:rPr lang="en-US" altLang="ja-JP" sz="1100" dirty="0"/>
              <a:t>9</a:t>
            </a:r>
            <a:endParaRPr lang="it-IT" altLang="ja-JP" sz="1100" dirty="0"/>
          </a:p>
          <a:p>
            <a:r>
              <a:rPr lang="it-IT" altLang="ja-JP" sz="1100" dirty="0"/>
              <a:t>PKD cystic kidney renal cyst suspected cystic kidney diseases</a:t>
            </a:r>
            <a:endParaRPr lang="ja-JP" altLang="en-US" sz="1100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C719321E-BC79-A90A-1298-5CC572922FFD}"/>
              </a:ext>
            </a:extLst>
          </p:cNvPr>
          <p:cNvSpPr txBox="1"/>
          <p:nvPr/>
        </p:nvSpPr>
        <p:spPr>
          <a:xfrm>
            <a:off x="4026494" y="10855493"/>
            <a:ext cx="2527018" cy="6001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altLang="ja-JP" sz="1100" dirty="0"/>
              <a:t>Non-positive group n = </a:t>
            </a:r>
            <a:r>
              <a:rPr lang="en-US" altLang="ja-JP" sz="1100" dirty="0"/>
              <a:t>33,567</a:t>
            </a:r>
            <a:endParaRPr lang="it-IT" altLang="ja-JP" sz="1100" dirty="0"/>
          </a:p>
          <a:p>
            <a:r>
              <a:rPr lang="it-IT" altLang="ja-JP" sz="1100" dirty="0"/>
              <a:t>No PKD-related records in insurance claims</a:t>
            </a:r>
            <a:endParaRPr lang="ja-JP" altLang="en-US" sz="1100" dirty="0"/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4266FBB3-4FB8-8CD2-8926-57021B9D0FC8}"/>
              </a:ext>
            </a:extLst>
          </p:cNvPr>
          <p:cNvCxnSpPr>
            <a:cxnSpLocks/>
            <a:stCxn id="45" idx="2"/>
            <a:endCxn id="46" idx="0"/>
          </p:cNvCxnSpPr>
          <p:nvPr/>
        </p:nvCxnSpPr>
        <p:spPr>
          <a:xfrm>
            <a:off x="3509211" y="7070485"/>
            <a:ext cx="2507" cy="16435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3BC4E815-0F58-2E9D-AF5F-F1DF1CF7FD05}"/>
              </a:ext>
            </a:extLst>
          </p:cNvPr>
          <p:cNvCxnSpPr>
            <a:cxnSpLocks/>
            <a:stCxn id="46" idx="2"/>
            <a:endCxn id="48" idx="0"/>
          </p:cNvCxnSpPr>
          <p:nvPr/>
        </p:nvCxnSpPr>
        <p:spPr>
          <a:xfrm flipH="1">
            <a:off x="3509211" y="7496454"/>
            <a:ext cx="2507" cy="62236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4CD35C69-0B94-A632-B70A-491E62715326}"/>
              </a:ext>
            </a:extLst>
          </p:cNvPr>
          <p:cNvCxnSpPr>
            <a:cxnSpLocks/>
            <a:stCxn id="48" idx="2"/>
            <a:endCxn id="50" idx="0"/>
          </p:cNvCxnSpPr>
          <p:nvPr/>
        </p:nvCxnSpPr>
        <p:spPr>
          <a:xfrm>
            <a:off x="3509211" y="8380424"/>
            <a:ext cx="1" cy="60326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FFABC67E-4810-83C6-A185-5B067650799C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 flipH="1">
            <a:off x="3509211" y="9414575"/>
            <a:ext cx="1" cy="2179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コネクタ: カギ線 57">
            <a:extLst>
              <a:ext uri="{FF2B5EF4-FFF2-40B4-BE49-F238E27FC236}">
                <a16:creationId xmlns:a16="http://schemas.microsoft.com/office/drawing/2014/main" id="{28C36735-7108-60EB-BEAA-2DAD6746ED6B}"/>
              </a:ext>
            </a:extLst>
          </p:cNvPr>
          <p:cNvCxnSpPr>
            <a:stCxn id="51" idx="1"/>
            <a:endCxn id="52" idx="0"/>
          </p:cNvCxnSpPr>
          <p:nvPr/>
        </p:nvCxnSpPr>
        <p:spPr>
          <a:xfrm rot="10800000" flipV="1">
            <a:off x="1648278" y="10120705"/>
            <a:ext cx="344673" cy="73478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コネクタ: カギ線 58">
            <a:extLst>
              <a:ext uri="{FF2B5EF4-FFF2-40B4-BE49-F238E27FC236}">
                <a16:creationId xmlns:a16="http://schemas.microsoft.com/office/drawing/2014/main" id="{5F03071F-C65C-52F9-F635-5323BA32818D}"/>
              </a:ext>
            </a:extLst>
          </p:cNvPr>
          <p:cNvCxnSpPr>
            <a:stCxn id="51" idx="3"/>
            <a:endCxn id="53" idx="0"/>
          </p:cNvCxnSpPr>
          <p:nvPr/>
        </p:nvCxnSpPr>
        <p:spPr>
          <a:xfrm>
            <a:off x="5025472" y="10120705"/>
            <a:ext cx="264531" cy="73478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コネクタ: カギ線 59">
            <a:extLst>
              <a:ext uri="{FF2B5EF4-FFF2-40B4-BE49-F238E27FC236}">
                <a16:creationId xmlns:a16="http://schemas.microsoft.com/office/drawing/2014/main" id="{18BB17A5-BEDE-32AC-8501-DF7BBAF1F3C4}"/>
              </a:ext>
            </a:extLst>
          </p:cNvPr>
          <p:cNvCxnSpPr>
            <a:cxnSpLocks/>
            <a:stCxn id="46" idx="2"/>
            <a:endCxn id="47" idx="1"/>
          </p:cNvCxnSpPr>
          <p:nvPr/>
        </p:nvCxnSpPr>
        <p:spPr>
          <a:xfrm rot="16200000" flipH="1">
            <a:off x="3520517" y="7487655"/>
            <a:ext cx="319979" cy="337576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コネクタ: カギ線 60">
            <a:extLst>
              <a:ext uri="{FF2B5EF4-FFF2-40B4-BE49-F238E27FC236}">
                <a16:creationId xmlns:a16="http://schemas.microsoft.com/office/drawing/2014/main" id="{48EF4701-A581-75E3-9A22-C38E00026B09}"/>
              </a:ext>
            </a:extLst>
          </p:cNvPr>
          <p:cNvCxnSpPr>
            <a:stCxn id="48" idx="2"/>
            <a:endCxn id="49" idx="1"/>
          </p:cNvCxnSpPr>
          <p:nvPr/>
        </p:nvCxnSpPr>
        <p:spPr>
          <a:xfrm rot="16200000" flipH="1">
            <a:off x="3526291" y="8363343"/>
            <a:ext cx="305922" cy="340083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9BBAB5-5EB0-F06F-2D5C-8D0471DBBBA0}"/>
              </a:ext>
            </a:extLst>
          </p:cNvPr>
          <p:cNvSpPr txBox="1"/>
          <p:nvPr/>
        </p:nvSpPr>
        <p:spPr>
          <a:xfrm>
            <a:off x="136693" y="2688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/>
              <a:t>A</a:t>
            </a:r>
            <a:endParaRPr kumimoji="1" lang="ja-JP" altLang="en-US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0145BA-9170-53F0-7A20-D1FF53DE2775}"/>
              </a:ext>
            </a:extLst>
          </p:cNvPr>
          <p:cNvSpPr txBox="1"/>
          <p:nvPr/>
        </p:nvSpPr>
        <p:spPr>
          <a:xfrm>
            <a:off x="216904" y="641627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B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41347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363</TotalTime>
  <Words>194</Words>
  <Application>Microsoft Office PowerPoint</Application>
  <PresentationFormat>ワイド画面</PresentationFormat>
  <Paragraphs>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株式会社 ペッツファースト</dc:creator>
  <cp:lastModifiedBy>Yuki Matsumoto</cp:lastModifiedBy>
  <cp:revision>14</cp:revision>
  <dcterms:created xsi:type="dcterms:W3CDTF">2026-03-11T02:47:30Z</dcterms:created>
  <dcterms:modified xsi:type="dcterms:W3CDTF">2026-03-24T21:06:02Z</dcterms:modified>
</cp:coreProperties>
</file>