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8" r:id="rId3"/>
    <p:sldId id="260" r:id="rId4"/>
    <p:sldId id="262" r:id="rId5"/>
    <p:sldId id="261" r:id="rId6"/>
    <p:sldId id="269" r:id="rId7"/>
    <p:sldId id="265" r:id="rId8"/>
    <p:sldId id="266" r:id="rId9"/>
    <p:sldId id="267" r:id="rId10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87" autoAdjust="0"/>
  </p:normalViewPr>
  <p:slideViewPr>
    <p:cSldViewPr snapToGrid="0">
      <p:cViewPr>
        <p:scale>
          <a:sx n="75" d="100"/>
          <a:sy n="75" d="100"/>
        </p:scale>
        <p:origin x="43" y="-28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CF667-4F46-48CB-82FA-D0510458A82E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A4578-4CC3-49E6-9084-26DA7C0E65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9838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57AE7-DB94-4369-BA43-F4C3DD1E6E4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435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9A4578-4CC3-49E6-9084-26DA7C0E65F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3414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88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68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899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011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004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010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61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47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6571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0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152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3E4E2B-56CF-48C5-B366-E194167C1896}" type="datetimeFigureOut">
              <a:rPr lang="es-ES" smtClean="0"/>
              <a:t>28/05/2026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164777-924C-44B8-A3B2-03B85FC456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381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interior, tazón, agua, lavabo">
            <a:extLst>
              <a:ext uri="{FF2B5EF4-FFF2-40B4-BE49-F238E27FC236}">
                <a16:creationId xmlns:a16="http://schemas.microsoft.com/office/drawing/2014/main" id="{2769F454-01D5-4BA5-E3BE-D9D41CE33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46704"/>
            <a:ext cx="2925496" cy="2194122"/>
          </a:xfrm>
          <a:prstGeom prst="rect">
            <a:avLst/>
          </a:prstGeom>
        </p:spPr>
      </p:pic>
      <p:pic>
        <p:nvPicPr>
          <p:cNvPr id="7" name="Imagen 6" descr="Un tazón azul con comida">
            <a:extLst>
              <a:ext uri="{FF2B5EF4-FFF2-40B4-BE49-F238E27FC236}">
                <a16:creationId xmlns:a16="http://schemas.microsoft.com/office/drawing/2014/main" id="{1F4558B9-D02E-5A7D-EA44-7109898745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133" y="1746704"/>
            <a:ext cx="3896333" cy="2194122"/>
          </a:xfrm>
          <a:prstGeom prst="rect">
            <a:avLst/>
          </a:prstGeom>
        </p:spPr>
      </p:pic>
      <p:pic>
        <p:nvPicPr>
          <p:cNvPr id="9" name="Imagen 8" descr="Imagen que contiene interior, tabla, lavabo, azul">
            <a:extLst>
              <a:ext uri="{FF2B5EF4-FFF2-40B4-BE49-F238E27FC236}">
                <a16:creationId xmlns:a16="http://schemas.microsoft.com/office/drawing/2014/main" id="{0C15BF91-8F9A-3DE6-5ACC-7FD1BBBE3C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3154"/>
            <a:ext cx="3754811" cy="211442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93268E7-D63C-208D-C194-886F474DF5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0962" y="3983155"/>
            <a:ext cx="3049504" cy="2111782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DBA609F7-B034-0C06-D368-09C7FDCBCAB7}"/>
              </a:ext>
            </a:extLst>
          </p:cNvPr>
          <p:cNvGrpSpPr/>
          <p:nvPr/>
        </p:nvGrpSpPr>
        <p:grpSpPr>
          <a:xfrm>
            <a:off x="3918421" y="5656026"/>
            <a:ext cx="387681" cy="386581"/>
            <a:chOff x="-1857023" y="2299329"/>
            <a:chExt cx="567790" cy="566181"/>
          </a:xfrm>
          <a:noFill/>
        </p:grpSpPr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8DD6B080-1105-987D-CD5F-89A4B2584AD0}"/>
                </a:ext>
              </a:extLst>
            </p:cNvPr>
            <p:cNvSpPr/>
            <p:nvPr/>
          </p:nvSpPr>
          <p:spPr>
            <a:xfrm>
              <a:off x="-1857023" y="2306939"/>
              <a:ext cx="522516" cy="508000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29"/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AABF10C7-8C07-CEAC-0E5C-5BB6C8AF339C}"/>
                </a:ext>
              </a:extLst>
            </p:cNvPr>
            <p:cNvSpPr txBox="1"/>
            <p:nvPr/>
          </p:nvSpPr>
          <p:spPr>
            <a:xfrm>
              <a:off x="-1817941" y="2299329"/>
              <a:ext cx="528708" cy="56618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s-ES" sz="1912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91B58D30-A401-D8B2-EFE0-48D10AECDC8D}"/>
              </a:ext>
            </a:extLst>
          </p:cNvPr>
          <p:cNvGrpSpPr/>
          <p:nvPr/>
        </p:nvGrpSpPr>
        <p:grpSpPr>
          <a:xfrm>
            <a:off x="96053" y="5650830"/>
            <a:ext cx="387681" cy="386581"/>
            <a:chOff x="-1857023" y="2299329"/>
            <a:chExt cx="567790" cy="566181"/>
          </a:xfrm>
          <a:noFill/>
        </p:grpSpPr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9492FAAA-D004-5598-792A-1B640B1BFF7C}"/>
                </a:ext>
              </a:extLst>
            </p:cNvPr>
            <p:cNvSpPr/>
            <p:nvPr/>
          </p:nvSpPr>
          <p:spPr>
            <a:xfrm>
              <a:off x="-1857023" y="2306939"/>
              <a:ext cx="522516" cy="508000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29"/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690ACC76-0342-6533-37A4-A8FC9D321143}"/>
                </a:ext>
              </a:extLst>
            </p:cNvPr>
            <p:cNvSpPr txBox="1"/>
            <p:nvPr/>
          </p:nvSpPr>
          <p:spPr>
            <a:xfrm>
              <a:off x="-1817941" y="2299329"/>
              <a:ext cx="528708" cy="56618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s-ES" sz="1912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76CA8391-A7AB-B2F7-5855-69777836BC9D}"/>
              </a:ext>
            </a:extLst>
          </p:cNvPr>
          <p:cNvGrpSpPr/>
          <p:nvPr/>
        </p:nvGrpSpPr>
        <p:grpSpPr>
          <a:xfrm>
            <a:off x="69368" y="3520142"/>
            <a:ext cx="387681" cy="386581"/>
            <a:chOff x="-1857023" y="2299329"/>
            <a:chExt cx="567790" cy="566181"/>
          </a:xfrm>
          <a:noFill/>
        </p:grpSpPr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2D9ED7C4-BC8F-CE92-FC7C-DE5DC4F3D66E}"/>
                </a:ext>
              </a:extLst>
            </p:cNvPr>
            <p:cNvSpPr/>
            <p:nvPr/>
          </p:nvSpPr>
          <p:spPr>
            <a:xfrm>
              <a:off x="-1857023" y="2306939"/>
              <a:ext cx="522516" cy="508000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29"/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6BE9E811-C966-E950-82B4-EF50F4FE6424}"/>
                </a:ext>
              </a:extLst>
            </p:cNvPr>
            <p:cNvSpPr txBox="1"/>
            <p:nvPr/>
          </p:nvSpPr>
          <p:spPr>
            <a:xfrm>
              <a:off x="-1817941" y="2299329"/>
              <a:ext cx="528708" cy="56618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s-ES" sz="1912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22CBDB4D-56C7-9DF1-4212-7F369A2A6DC2}"/>
              </a:ext>
            </a:extLst>
          </p:cNvPr>
          <p:cNvGrpSpPr/>
          <p:nvPr/>
        </p:nvGrpSpPr>
        <p:grpSpPr>
          <a:xfrm>
            <a:off x="3046402" y="3514946"/>
            <a:ext cx="387681" cy="386581"/>
            <a:chOff x="-1857023" y="2299329"/>
            <a:chExt cx="567790" cy="566181"/>
          </a:xfrm>
          <a:noFill/>
        </p:grpSpPr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CB3E44C6-9642-2E83-6068-9B775761AB41}"/>
                </a:ext>
              </a:extLst>
            </p:cNvPr>
            <p:cNvSpPr/>
            <p:nvPr/>
          </p:nvSpPr>
          <p:spPr>
            <a:xfrm>
              <a:off x="-1857023" y="2306939"/>
              <a:ext cx="522516" cy="508000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29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4D26A1D0-5256-C62A-9770-FE75186DC649}"/>
                </a:ext>
              </a:extLst>
            </p:cNvPr>
            <p:cNvSpPr txBox="1"/>
            <p:nvPr/>
          </p:nvSpPr>
          <p:spPr>
            <a:xfrm>
              <a:off x="-1817941" y="2299329"/>
              <a:ext cx="528708" cy="56618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s-ES" sz="1912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F881DE40-0097-969F-58B1-6D5B7570FFDB}"/>
              </a:ext>
            </a:extLst>
          </p:cNvPr>
          <p:cNvSpPr txBox="1"/>
          <p:nvPr/>
        </p:nvSpPr>
        <p:spPr>
          <a:xfrm>
            <a:off x="119225" y="7487166"/>
            <a:ext cx="661252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Figure S1</a:t>
            </a: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. Photographs of the infrastructure used for the exposure of Manila clam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Ruditapes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philippinarum</a:t>
            </a: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seeds to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Perkinsus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olseni</a:t>
            </a: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zoospores. A: One of the 750 L tank used for the challenge showing inside a floating cylinder where clam seeds were hold; the level of seawater in the tank appears low and it raised as food supply was added through the seven-days challenge period. B: Closer view of the cylinder, with a mesh (500 µm) screen at the bottom on which the clams were laid; expanded polystyrene floats were attached in the outside and an air-lift system provided continuous circulation of the seawater from the tank top-down through the cylinder. C: Open-flow raceway used to hold the cylinders with clam seeds for three weeks after their exposure to 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P.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olseni</a:t>
            </a: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zoospores. D: One of the 550 L tanks used to generate phytoplankton blooms used as food for clam seeds through the seven-days challenge period as well as the post-challenge three-weeks period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2231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92441478-8935-BF56-68E8-ADB96A188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3"/>
          <a:stretch>
            <a:fillRect/>
          </a:stretch>
        </p:blipFill>
        <p:spPr>
          <a:xfrm>
            <a:off x="69450" y="6268390"/>
            <a:ext cx="6858000" cy="4030739"/>
          </a:xfrm>
          <a:prstGeom prst="rect">
            <a:avLst/>
          </a:prstGeom>
        </p:spPr>
      </p:pic>
      <p:pic>
        <p:nvPicPr>
          <p:cNvPr id="7" name="Imagen 6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F8A44458-82EE-28F0-10C5-AEFF9FA50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8"/>
          <a:stretch>
            <a:fillRect/>
          </a:stretch>
        </p:blipFill>
        <p:spPr>
          <a:xfrm>
            <a:off x="69450" y="1424939"/>
            <a:ext cx="6858000" cy="410489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EA9A582-2EE4-169A-94A9-7B3BC09C7B03}"/>
              </a:ext>
            </a:extLst>
          </p:cNvPr>
          <p:cNvSpPr txBox="1"/>
          <p:nvPr/>
        </p:nvSpPr>
        <p:spPr>
          <a:xfrm>
            <a:off x="140676" y="719440"/>
            <a:ext cx="61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782950A-E795-01C7-6E75-F356F68CA044}"/>
              </a:ext>
            </a:extLst>
          </p:cNvPr>
          <p:cNvSpPr txBox="1"/>
          <p:nvPr/>
        </p:nvSpPr>
        <p:spPr>
          <a:xfrm>
            <a:off x="140676" y="5714446"/>
            <a:ext cx="61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3FBE511-68F4-69B2-5974-CFAE7AAE354F}"/>
              </a:ext>
            </a:extLst>
          </p:cNvPr>
          <p:cNvSpPr txBox="1"/>
          <p:nvPr/>
        </p:nvSpPr>
        <p:spPr>
          <a:xfrm>
            <a:off x="310661" y="10378642"/>
            <a:ext cx="6236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Manhattan plot in the two large families for genome-wide analysis with parasite load. SNPs across the 19 chromosomes on the x-axis in bp, and significance as -log10(p-value) on the y-axis Manhattan plot. The red and blue horizontal lines indicate the genome-wide and chromosome-wide significance thresholds, respectively. A) GWAS F6M8 B) GWAS F1M3</a:t>
            </a: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522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E68BB-4E62-8CFE-58CA-EB167869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6DA7724D-344B-D204-8214-27DD09B2DB0F}"/>
              </a:ext>
            </a:extLst>
          </p:cNvPr>
          <p:cNvSpPr txBox="1"/>
          <p:nvPr/>
        </p:nvSpPr>
        <p:spPr>
          <a:xfrm>
            <a:off x="2910113" y="-41430"/>
            <a:ext cx="1381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</a:p>
        </p:txBody>
      </p:sp>
      <p:pic>
        <p:nvPicPr>
          <p:cNvPr id="12" name="Imagen 11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6263C419-1932-E919-AC70-33DC8EEB3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7" t="8155" r="22889" b="9283"/>
          <a:stretch>
            <a:fillRect/>
          </a:stretch>
        </p:blipFill>
        <p:spPr>
          <a:xfrm>
            <a:off x="620110" y="250466"/>
            <a:ext cx="5538952" cy="328335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15EEDC7-BDDB-AF45-26DC-F45C810310C4}"/>
              </a:ext>
            </a:extLst>
          </p:cNvPr>
          <p:cNvSpPr txBox="1"/>
          <p:nvPr/>
        </p:nvSpPr>
        <p:spPr>
          <a:xfrm>
            <a:off x="271247" y="11214199"/>
            <a:ext cx="623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S3.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SNPassoc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genoma-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detected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GWAS. Red line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Genome-wide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Bonferroni;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Yellow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chromosome-wide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Bonferroni; Blue line p&lt;0.05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7CB28F-ED15-A23A-EAB4-308E66905D7F}"/>
              </a:ext>
            </a:extLst>
          </p:cNvPr>
          <p:cNvSpPr txBox="1"/>
          <p:nvPr/>
        </p:nvSpPr>
        <p:spPr>
          <a:xfrm>
            <a:off x="2870695" y="3587122"/>
            <a:ext cx="1381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</a:p>
        </p:txBody>
      </p:sp>
      <p:pic>
        <p:nvPicPr>
          <p:cNvPr id="5" name="Imagen 4" descr="Imagen que contiene Gráfico&#10;&#10;El contenido generado por IA puede ser incorrecto.">
            <a:extLst>
              <a:ext uri="{FF2B5EF4-FFF2-40B4-BE49-F238E27FC236}">
                <a16:creationId xmlns:a16="http://schemas.microsoft.com/office/drawing/2014/main" id="{747039DA-20E5-5CB3-D6C6-0A44ADE28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5" t="7924" r="23999" b="8604"/>
          <a:stretch>
            <a:fillRect/>
          </a:stretch>
        </p:blipFill>
        <p:spPr>
          <a:xfrm>
            <a:off x="620110" y="3878469"/>
            <a:ext cx="5538952" cy="336717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379CB41-ACA1-CB47-2BD2-4857D9F59E00}"/>
              </a:ext>
            </a:extLst>
          </p:cNvPr>
          <p:cNvSpPr txBox="1"/>
          <p:nvPr/>
        </p:nvSpPr>
        <p:spPr>
          <a:xfrm>
            <a:off x="2818143" y="7455682"/>
            <a:ext cx="1381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</a:p>
        </p:txBody>
      </p:sp>
      <p:pic>
        <p:nvPicPr>
          <p:cNvPr id="11" name="Imagen 10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E2CB95B3-69D5-2D09-CA73-4D41974A3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8680" r="23419" b="8678"/>
          <a:stretch>
            <a:fillRect/>
          </a:stretch>
        </p:blipFill>
        <p:spPr>
          <a:xfrm>
            <a:off x="543563" y="7733676"/>
            <a:ext cx="5731114" cy="343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09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14367-5E76-2447-4854-10BC0DF6E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549352EE-DF2D-AB3C-988E-9A19C746CB23}"/>
              </a:ext>
            </a:extLst>
          </p:cNvPr>
          <p:cNvSpPr txBox="1"/>
          <p:nvPr/>
        </p:nvSpPr>
        <p:spPr>
          <a:xfrm>
            <a:off x="3001613" y="191933"/>
            <a:ext cx="1381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C1D9DAD-49E0-AB8C-A819-96ADCC31E0E1}"/>
              </a:ext>
            </a:extLst>
          </p:cNvPr>
          <p:cNvSpPr txBox="1"/>
          <p:nvPr/>
        </p:nvSpPr>
        <p:spPr>
          <a:xfrm>
            <a:off x="3001613" y="3912776"/>
            <a:ext cx="1381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</a:t>
            </a:r>
          </a:p>
        </p:txBody>
      </p:sp>
      <p:pic>
        <p:nvPicPr>
          <p:cNvPr id="3" name="Imagen 2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17588716-7374-22DE-D990-B53C1F6C9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4" t="6654" r="23652" b="9341"/>
          <a:stretch>
            <a:fillRect/>
          </a:stretch>
        </p:blipFill>
        <p:spPr>
          <a:xfrm>
            <a:off x="638393" y="550857"/>
            <a:ext cx="5478628" cy="3357309"/>
          </a:xfrm>
          <a:prstGeom prst="rect">
            <a:avLst/>
          </a:prstGeom>
        </p:spPr>
      </p:pic>
      <p:pic>
        <p:nvPicPr>
          <p:cNvPr id="12" name="Imagen 11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4EAF6759-2A24-6AE4-52B3-DD24ADE20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2" t="7493" r="23778" b="9735"/>
          <a:stretch>
            <a:fillRect/>
          </a:stretch>
        </p:blipFill>
        <p:spPr>
          <a:xfrm>
            <a:off x="605569" y="4169121"/>
            <a:ext cx="5511451" cy="323735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671102C-BA6B-B10B-9F68-24C94471D090}"/>
              </a:ext>
            </a:extLst>
          </p:cNvPr>
          <p:cNvSpPr txBox="1"/>
          <p:nvPr/>
        </p:nvSpPr>
        <p:spPr>
          <a:xfrm>
            <a:off x="3001613" y="7445550"/>
            <a:ext cx="1381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</a:t>
            </a:r>
          </a:p>
        </p:txBody>
      </p:sp>
      <p:pic>
        <p:nvPicPr>
          <p:cNvPr id="7" name="Imagen 6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3DB47B8C-0EFA-70EE-0BB2-C751DFE89A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2" t="6515" r="23778" b="7251"/>
          <a:stretch>
            <a:fillRect/>
          </a:stretch>
        </p:blipFill>
        <p:spPr>
          <a:xfrm>
            <a:off x="647030" y="7686936"/>
            <a:ext cx="5511451" cy="343304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2B77EF4-4946-458A-E755-880A989BC68F}"/>
              </a:ext>
            </a:extLst>
          </p:cNvPr>
          <p:cNvSpPr txBox="1"/>
          <p:nvPr/>
        </p:nvSpPr>
        <p:spPr>
          <a:xfrm>
            <a:off x="271247" y="11214199"/>
            <a:ext cx="623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S3.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SNPassoc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genoma-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detected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GWAS. Red line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Genome-wide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Bonferroni;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Yellow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chromosome-wide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Bonferroni; Blue line p&lt;0.05 (cont.)</a:t>
            </a:r>
          </a:p>
        </p:txBody>
      </p:sp>
    </p:spTree>
    <p:extLst>
      <p:ext uri="{BB962C8B-B14F-4D97-AF65-F5344CB8AC3E}">
        <p14:creationId xmlns:p14="http://schemas.microsoft.com/office/powerpoint/2010/main" val="3964683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CE880-3CE8-93AB-CD9B-D108547B5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0B972355-E5F5-781D-3F30-59B55687DAF1}"/>
              </a:ext>
            </a:extLst>
          </p:cNvPr>
          <p:cNvSpPr txBox="1"/>
          <p:nvPr/>
        </p:nvSpPr>
        <p:spPr>
          <a:xfrm>
            <a:off x="2837838" y="310828"/>
            <a:ext cx="1381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</a:t>
            </a:r>
          </a:p>
        </p:txBody>
      </p:sp>
      <p:pic>
        <p:nvPicPr>
          <p:cNvPr id="15" name="Imagen 14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26A1FD04-1610-D747-C012-BCBEA471F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4451" r="23556" b="8378"/>
          <a:stretch>
            <a:fillRect/>
          </a:stretch>
        </p:blipFill>
        <p:spPr>
          <a:xfrm>
            <a:off x="610861" y="588201"/>
            <a:ext cx="5485139" cy="348074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4C6918E-6743-3BEB-6613-A5B85F136368}"/>
              </a:ext>
            </a:extLst>
          </p:cNvPr>
          <p:cNvSpPr txBox="1"/>
          <p:nvPr/>
        </p:nvSpPr>
        <p:spPr>
          <a:xfrm>
            <a:off x="235091" y="4236930"/>
            <a:ext cx="623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S3.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SNPassoc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genome-wide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detected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GWAS. Red line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Genome-wide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Bonferroni;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Yellow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chromosome-wide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Bonferroni; Blue line p&lt;0.05 (cont.).</a:t>
            </a:r>
          </a:p>
        </p:txBody>
      </p:sp>
    </p:spTree>
    <p:extLst>
      <p:ext uri="{BB962C8B-B14F-4D97-AF65-F5344CB8AC3E}">
        <p14:creationId xmlns:p14="http://schemas.microsoft.com/office/powerpoint/2010/main" val="2569226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34B7C64-4FC4-005D-E93E-2BBCC4DAE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41" y="2133600"/>
            <a:ext cx="5098917" cy="47459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BF76988-8050-9A42-6F7F-D8BDF05A66C1}"/>
              </a:ext>
            </a:extLst>
          </p:cNvPr>
          <p:cNvSpPr txBox="1"/>
          <p:nvPr/>
        </p:nvSpPr>
        <p:spPr>
          <a:xfrm>
            <a:off x="499251" y="6879590"/>
            <a:ext cx="623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S4.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Q–Q plot of GWAS p-values showing good agreement with the null distribution and deviation only at the extreme tail.</a:t>
            </a: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904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Gráfico&#10;&#10;El contenido generado por IA puede ser incorrecto.">
            <a:extLst>
              <a:ext uri="{FF2B5EF4-FFF2-40B4-BE49-F238E27FC236}">
                <a16:creationId xmlns:a16="http://schemas.microsoft.com/office/drawing/2014/main" id="{1D00C546-4DE8-5E33-DC76-284043CD3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8"/>
          <a:stretch>
            <a:fillRect/>
          </a:stretch>
        </p:blipFill>
        <p:spPr>
          <a:xfrm>
            <a:off x="608033" y="1339392"/>
            <a:ext cx="5399450" cy="35818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78A63DE-6E92-51F2-A5B6-2F32FEB5FCA9}"/>
              </a:ext>
            </a:extLst>
          </p:cNvPr>
          <p:cNvSpPr txBox="1"/>
          <p:nvPr/>
        </p:nvSpPr>
        <p:spPr>
          <a:xfrm>
            <a:off x="2351471" y="449891"/>
            <a:ext cx="1912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pic>
        <p:nvPicPr>
          <p:cNvPr id="9" name="Imagen 8" descr="Forma&#10;&#10;El contenido generado por IA puede ser incorrecto.">
            <a:extLst>
              <a:ext uri="{FF2B5EF4-FFF2-40B4-BE49-F238E27FC236}">
                <a16:creationId xmlns:a16="http://schemas.microsoft.com/office/drawing/2014/main" id="{B7D9F810-FED9-3F97-3ACE-2974DF188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0" y="5533725"/>
            <a:ext cx="5423819" cy="379319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D521C8F-06BB-8E47-4C25-9D5BCBE433AC}"/>
              </a:ext>
            </a:extLst>
          </p:cNvPr>
          <p:cNvSpPr txBox="1"/>
          <p:nvPr/>
        </p:nvSpPr>
        <p:spPr>
          <a:xfrm>
            <a:off x="438802" y="9573660"/>
            <a:ext cx="623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S5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Atypical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LD (r2)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decay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LD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heatmaps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8 and 16,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suggestive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variation</a:t>
            </a: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7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591CFC1-34C7-07F6-9749-69F941DB19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30"/>
          <a:stretch>
            <a:fillRect/>
          </a:stretch>
        </p:blipFill>
        <p:spPr>
          <a:xfrm>
            <a:off x="729275" y="2145791"/>
            <a:ext cx="5399450" cy="3581832"/>
          </a:xfrm>
          <a:prstGeom prst="rect">
            <a:avLst/>
          </a:prstGeom>
        </p:spPr>
      </p:pic>
      <p:pic>
        <p:nvPicPr>
          <p:cNvPr id="9" name="Imagen 8" descr="Forma&#10;&#10;El contenido generado por IA puede ser incorrecto.">
            <a:extLst>
              <a:ext uri="{FF2B5EF4-FFF2-40B4-BE49-F238E27FC236}">
                <a16:creationId xmlns:a16="http://schemas.microsoft.com/office/drawing/2014/main" id="{5D448038-27F1-5491-6BAC-AF52BFCE0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69" y="6096000"/>
            <a:ext cx="5648334" cy="395020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5D5C7C2-F5E7-277B-F2C7-C9478A0F0EC3}"/>
              </a:ext>
            </a:extLst>
          </p:cNvPr>
          <p:cNvSpPr txBox="1"/>
          <p:nvPr/>
        </p:nvSpPr>
        <p:spPr>
          <a:xfrm>
            <a:off x="2472713" y="955340"/>
            <a:ext cx="1912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B974E54-D75A-4C1A-36BC-8E7F9441DAC8}"/>
              </a:ext>
            </a:extLst>
          </p:cNvPr>
          <p:cNvSpPr txBox="1"/>
          <p:nvPr/>
        </p:nvSpPr>
        <p:spPr>
          <a:xfrm>
            <a:off x="438802" y="10213740"/>
            <a:ext cx="623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S5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Atypical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LD (r2)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decay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LD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heatmaps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8 and 16,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suggestive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variation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</a:p>
        </p:txBody>
      </p:sp>
    </p:spTree>
    <p:extLst>
      <p:ext uri="{BB962C8B-B14F-4D97-AF65-F5344CB8AC3E}">
        <p14:creationId xmlns:p14="http://schemas.microsoft.com/office/powerpoint/2010/main" val="169070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5973450-5B00-AECE-F2AD-CBFC3FD9452F}"/>
              </a:ext>
            </a:extLst>
          </p:cNvPr>
          <p:cNvSpPr txBox="1"/>
          <p:nvPr/>
        </p:nvSpPr>
        <p:spPr>
          <a:xfrm>
            <a:off x="2472713" y="1076680"/>
            <a:ext cx="1912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</a:t>
            </a:r>
          </a:p>
        </p:txBody>
      </p:sp>
      <p:pic>
        <p:nvPicPr>
          <p:cNvPr id="11" name="Imagen 10" descr="Gráfico&#10;&#10;El contenido generado por IA puede ser incorrecto.">
            <a:extLst>
              <a:ext uri="{FF2B5EF4-FFF2-40B4-BE49-F238E27FC236}">
                <a16:creationId xmlns:a16="http://schemas.microsoft.com/office/drawing/2014/main" id="{FB51C731-67E3-8DD7-CFAD-EBD55F19D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"/>
          <a:stretch>
            <a:fillRect/>
          </a:stretch>
        </p:blipFill>
        <p:spPr>
          <a:xfrm>
            <a:off x="729275" y="1894396"/>
            <a:ext cx="5399450" cy="3581833"/>
          </a:xfrm>
          <a:prstGeom prst="rect">
            <a:avLst/>
          </a:prstGeom>
        </p:spPr>
      </p:pic>
      <p:pic>
        <p:nvPicPr>
          <p:cNvPr id="9" name="Imagen 8" descr="Forma&#10;&#10;El contenido generado por IA puede ser incorrecto.">
            <a:extLst>
              <a:ext uri="{FF2B5EF4-FFF2-40B4-BE49-F238E27FC236}">
                <a16:creationId xmlns:a16="http://schemas.microsoft.com/office/drawing/2014/main" id="{98682144-0D4A-3C7B-938E-B60D93CFF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97" y="6096000"/>
            <a:ext cx="5750171" cy="402143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AFBDA94-A56D-171A-8B3D-C465492A2F2A}"/>
              </a:ext>
            </a:extLst>
          </p:cNvPr>
          <p:cNvSpPr txBox="1"/>
          <p:nvPr/>
        </p:nvSpPr>
        <p:spPr>
          <a:xfrm>
            <a:off x="438802" y="10355980"/>
            <a:ext cx="623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S5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Atypical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LD (r2)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decay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LD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heatmaps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chromosomes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8 and 16,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suggestive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structural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E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variation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</a:p>
        </p:txBody>
      </p:sp>
    </p:spTree>
    <p:extLst>
      <p:ext uri="{BB962C8B-B14F-4D97-AF65-F5344CB8AC3E}">
        <p14:creationId xmlns:p14="http://schemas.microsoft.com/office/powerpoint/2010/main" val="7582301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</TotalTime>
  <Words>479</Words>
  <Application>Microsoft Office PowerPoint</Application>
  <PresentationFormat>Panorámica</PresentationFormat>
  <Paragraphs>27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Inés Martínez Sambade</dc:creator>
  <cp:lastModifiedBy>Inés Martínez Sambade</cp:lastModifiedBy>
  <cp:revision>21</cp:revision>
  <dcterms:created xsi:type="dcterms:W3CDTF">2025-08-27T15:58:14Z</dcterms:created>
  <dcterms:modified xsi:type="dcterms:W3CDTF">2026-05-28T12:23:46Z</dcterms:modified>
</cp:coreProperties>
</file>