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6DDE48-FA0B-4872-A74D-EA13F9F48B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19FA03B-60A9-49B1-8E8A-7CDA8F8D4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896FC61-60DF-41B0-9CAE-84B518654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0AC62-8F15-4B5A-A14C-42DDA051EA11}" type="datetimeFigureOut">
              <a:rPr lang="zh-CN" altLang="en-US" smtClean="0"/>
              <a:t>2021/6/10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2707D6-5295-44A3-BDA9-8754A1C17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D53340-8A77-4EFB-BA77-8E4D44A23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CBEE-CEF8-47BE-87C8-A1DD886D46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849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BDA6A0-0FC2-4D12-A65E-51A30526D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559BDD-E30F-46BF-A69E-EA4BBF86D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7732DA5-C404-4DD0-A3A7-3126CB1E0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0AC62-8F15-4B5A-A14C-42DDA051EA11}" type="datetimeFigureOut">
              <a:rPr lang="zh-CN" altLang="en-US" smtClean="0"/>
              <a:t>2021/6/10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559784E-B3E6-485A-909B-175CD747B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0B49296-505B-4039-8969-5D2669A6F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CBEE-CEF8-47BE-87C8-A1DD886D46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6474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D94E7D-79A7-47E9-BF48-CA811742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8C640FF-B3A2-4CB2-8D1E-7EE8A27D9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5E8139B-6175-4352-87DD-F1C43554A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0AC62-8F15-4B5A-A14C-42DDA051EA11}" type="datetimeFigureOut">
              <a:rPr lang="zh-CN" altLang="en-US" smtClean="0"/>
              <a:t>2021/6/10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813A1C6-519A-4C39-841B-086A07436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6C149F4-351A-4B8F-8C51-30C99B4B0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CBEE-CEF8-47BE-87C8-A1DD886D46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646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16E11F-FA3E-41CF-8233-D2A7D2E99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6BDCE9-6CF4-4DE9-A0DE-0DDE400969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AAFEFD8-C6FC-4175-AC58-D461D0ADD3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83AB1E7-5AEE-4E41-BC93-76ECA160A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0AC62-8F15-4B5A-A14C-42DDA051EA11}" type="datetimeFigureOut">
              <a:rPr lang="zh-CN" altLang="en-US" smtClean="0"/>
              <a:t>2021/6/10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B23732B-955F-4C67-BD88-D10CACAF6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52D7D53-8737-4F5F-879D-B50A9861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CBEE-CEF8-47BE-87C8-A1DD886D46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730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DE97AD-4B1C-4821-A4F2-6E678E247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42873D6-B760-4636-A913-CF76E2C96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7C334BB-D09F-49CF-BB7F-463FC5CD21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1FD9FD2-6EFC-4CD0-8A1A-2801D3D1A3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EECFB5A-44E3-4F3F-BC84-B591358F4F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D5552CC-E536-4223-B575-0825B4FD2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0AC62-8F15-4B5A-A14C-42DDA051EA11}" type="datetimeFigureOut">
              <a:rPr lang="zh-CN" altLang="en-US" smtClean="0"/>
              <a:t>2021/6/10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712050E-7848-4EAF-AEB4-94A79C47F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6321C8E-F755-4D54-8490-22E7EF537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CBEE-CEF8-47BE-87C8-A1DD886D46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1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267FB4-A1ED-4A4B-B8D3-A3DB1801E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D27FEF5-BB23-481F-BA1F-BC9FBD12A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0AC62-8F15-4B5A-A14C-42DDA051EA11}" type="datetimeFigureOut">
              <a:rPr lang="zh-CN" altLang="en-US" smtClean="0"/>
              <a:t>2021/6/10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249DD76-F4C8-427C-BEB1-93E5D531C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92659EE-FA8B-4410-9ADB-9CE6F5BA8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CBEE-CEF8-47BE-87C8-A1DD886D46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798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6808C07-5DB8-4B9F-8088-4DF9753BE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0AC62-8F15-4B5A-A14C-42DDA051EA11}" type="datetimeFigureOut">
              <a:rPr lang="zh-CN" altLang="en-US" smtClean="0"/>
              <a:t>2021/6/10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02434C5-3DEE-44FB-AF01-194121FB6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1D6E45-3D0B-4E47-AF4E-41C49EFFF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CBEE-CEF8-47BE-87C8-A1DD886D46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419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DE2D50-FDAC-4ED8-9368-20FEF9131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6ACA5B-68CC-4B4D-A4BF-6B285F156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8B760F3-F44E-445E-919E-10D9A220E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A69BB16-0EB8-4A87-8FF5-C7260F670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0AC62-8F15-4B5A-A14C-42DDA051EA11}" type="datetimeFigureOut">
              <a:rPr lang="zh-CN" altLang="en-US" smtClean="0"/>
              <a:t>2021/6/10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A0FA615-0DD7-4C19-B285-5709EF851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46E7B0-D637-456F-88B3-F31BBFC1D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CBEE-CEF8-47BE-87C8-A1DD886D46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0766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E4D6B0-3701-4936-8D2A-5812595D3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F38B1D0-BAD1-4B03-8CD9-A48CD6DFA6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437C253-67AE-4361-AC02-E858A701F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DF10AB3-58DB-4E31-9B8F-C9FCA2B80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0AC62-8F15-4B5A-A14C-42DDA051EA11}" type="datetimeFigureOut">
              <a:rPr lang="zh-CN" altLang="en-US" smtClean="0"/>
              <a:t>2021/6/10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3FDCE19-4985-44E3-AEB8-239956611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4AFD226-B0A8-4CD4-B549-3889AEE6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CBEE-CEF8-47BE-87C8-A1DD886D46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6813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76CB20-9CB5-4110-8F14-5D0227D39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0E76347-8FDA-4490-B1A6-3D8C4C263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F18A10B-6FC7-49AB-8B23-927AC9313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0AC62-8F15-4B5A-A14C-42DDA051EA11}" type="datetimeFigureOut">
              <a:rPr lang="zh-CN" altLang="en-US" smtClean="0"/>
              <a:t>2021/6/10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E20CF5-4F59-4CCA-8539-CEB007083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D449544-21C2-467C-8B41-B7D4C30C6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CBEE-CEF8-47BE-87C8-A1DD886D46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35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B897106-95C1-42D9-A315-48C5860CC2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5CD707F-E2E7-4D60-A5F3-0890B350CA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0CE73A-6F4F-4F69-A2F7-60A98DEB7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0AC62-8F15-4B5A-A14C-42DDA051EA11}" type="datetimeFigureOut">
              <a:rPr lang="zh-CN" altLang="en-US" smtClean="0"/>
              <a:t>2021/6/10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D104D9-4E69-4370-AFB1-83B25261F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638CFA-0053-438B-B807-3048A8D52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CBEE-CEF8-47BE-87C8-A1DD886D46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313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4638FDA-CCC7-4277-85B7-0A923D17E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66D73FA-6C7D-4D11-B914-222DCA0A31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87F49A-D37C-4D50-B14C-2824EF24DE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0AC62-8F15-4B5A-A14C-42DDA051EA11}" type="datetimeFigureOut">
              <a:rPr lang="zh-CN" altLang="en-US" smtClean="0"/>
              <a:t>2021/6/10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CB77E5-299C-435D-9793-7F3BA2FBB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2931C4-CFDB-4E22-A65B-90195289EB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4CBEE-CEF8-47BE-87C8-A1DD886D46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119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rwanglh0420@163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499362D-52BD-4F2D-9683-3526949F5B45}"/>
              </a:ext>
            </a:extLst>
          </p:cNvPr>
          <p:cNvSpPr txBox="1"/>
          <p:nvPr/>
        </p:nvSpPr>
        <p:spPr>
          <a:xfrm>
            <a:off x="1689754" y="732638"/>
            <a:ext cx="85571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The Augment of Regulatory T Cells Undermines the Efficacy of Anti-PD-L1 treatment in Cervical Cancer</a:t>
            </a:r>
            <a:endParaRPr lang="zh-CN" altLang="zh-CN" b="1" kern="1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F729C33-EC6B-44B4-AAD5-78092729B8E4}"/>
              </a:ext>
            </a:extLst>
          </p:cNvPr>
          <p:cNvSpPr txBox="1"/>
          <p:nvPr/>
        </p:nvSpPr>
        <p:spPr>
          <a:xfrm>
            <a:off x="633167" y="2407418"/>
            <a:ext cx="10925666" cy="3188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Fengying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Xu</a:t>
            </a:r>
            <a:r>
              <a:rPr lang="en-US" altLang="zh-CN" sz="1400" kern="1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1, †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Fengying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Zhang</a:t>
            </a:r>
            <a:r>
              <a:rPr lang="en-US" altLang="zh-CN" sz="1400" kern="1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1, †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Qian Wang</a:t>
            </a:r>
            <a:r>
              <a:rPr lang="en-US" altLang="zh-CN" sz="2000" kern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Ying Xu</a:t>
            </a:r>
            <a:r>
              <a:rPr lang="en-US" altLang="zh-CN" sz="2000" kern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Shuifang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Xu</a:t>
            </a:r>
            <a:r>
              <a:rPr lang="en-US" altLang="zh-CN" sz="2000" kern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Caihong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Zhang</a:t>
            </a:r>
            <a:r>
              <a:rPr lang="en-US" altLang="zh-CN" sz="2000" kern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Lihua</a:t>
            </a:r>
            <a:r>
              <a:rPr lang="en-US" altLang="zh-CN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Wang</a:t>
            </a:r>
            <a:r>
              <a:rPr lang="en-US" altLang="zh-CN" sz="1400" kern="100" baseline="300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4*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+mj-lt"/>
              <a:buAutoNum type="arabicPeriod"/>
            </a:pPr>
            <a:r>
              <a:rPr lang="en-US" altLang="zh-CN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Department of </a:t>
            </a:r>
            <a:r>
              <a:rPr lang="en-US" altLang="zh-CN" sz="18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Gynaecology</a:t>
            </a:r>
            <a:r>
              <a:rPr lang="en-US" altLang="zh-CN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and Obstetrics, Jinshan District </a:t>
            </a:r>
            <a:r>
              <a:rPr lang="en-US" altLang="zh-CN" sz="18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Tinglin</a:t>
            </a:r>
            <a:r>
              <a:rPr lang="en-US" altLang="zh-CN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Hospital, Shanghai, 100191, China.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+mj-lt"/>
              <a:buAutoNum type="arabicPeriod"/>
            </a:pPr>
            <a:r>
              <a:rPr lang="en-US" altLang="zh-CN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Department of Pathology, Jinshan District </a:t>
            </a:r>
            <a:r>
              <a:rPr lang="en-US" altLang="zh-CN" sz="18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Tinglin</a:t>
            </a:r>
            <a:r>
              <a:rPr lang="en-US" altLang="zh-CN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Hospital, Shanghai, 100191, China.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+mj-lt"/>
              <a:buAutoNum type="arabicPeriod"/>
            </a:pPr>
            <a:r>
              <a:rPr lang="en-US" altLang="zh-CN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Department of Gastroenterology, Jinshan District </a:t>
            </a:r>
            <a:r>
              <a:rPr lang="en-US" altLang="zh-CN" sz="18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Tinglin</a:t>
            </a:r>
            <a:r>
              <a:rPr lang="en-US" altLang="zh-CN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Hospital, Shanghai. Shanghai, </a:t>
            </a:r>
            <a:r>
              <a:rPr lang="en-US" altLang="zh-CN" sz="1400" kern="1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100191</a:t>
            </a:r>
            <a:r>
              <a:rPr lang="en-US" altLang="zh-CN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China.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+mj-lt"/>
              <a:buAutoNum type="arabicPeriod"/>
            </a:pPr>
            <a:r>
              <a:rPr lang="en-US" altLang="zh-CN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International Peace Maternity &amp; Child Health Hospital, Shanghai </a:t>
            </a:r>
            <a:r>
              <a:rPr lang="en-US" altLang="zh-CN" sz="18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JiaoTong</a:t>
            </a:r>
            <a:r>
              <a:rPr lang="en-US" altLang="zh-CN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University School of Medicine Department of Gynecologic Oncology, Shanghai, 200025, China.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altLang="zh-CN" sz="16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*Correspondence author: Li-</a:t>
            </a:r>
            <a:r>
              <a:rPr lang="en-US" altLang="zh-CN" sz="1600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hua</a:t>
            </a:r>
            <a:r>
              <a:rPr lang="en-US" altLang="zh-CN" sz="16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Wang, International Peace Maternity &amp; Child Health Hospital, Shanghai </a:t>
            </a:r>
            <a:r>
              <a:rPr lang="en-US" altLang="zh-CN" sz="1600" kern="1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JiaoTong</a:t>
            </a:r>
            <a:r>
              <a:rPr lang="en-US" altLang="zh-CN" sz="16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University School of Medicine Department of Gynecologic Oncology. Address: 910 Hengshan Road, Xuhui District, Shanghai, 200030 China. Phone: 86-21-64070434; E-mail: </a:t>
            </a:r>
            <a:r>
              <a:rPr lang="en-US" altLang="zh-CN" sz="1600" u="none" strike="noStrike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hlinkClick r:id="rId2"/>
              </a:rPr>
              <a:t>drwanglh0420@163.com</a:t>
            </a:r>
            <a:r>
              <a:rPr lang="en-US" altLang="zh-CN" sz="1600" kern="10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6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† These authors contributed equally to this work.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1435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CD3DDCC0-2113-46A0-96A5-62D0D13187DA}"/>
              </a:ext>
            </a:extLst>
          </p:cNvPr>
          <p:cNvSpPr txBox="1"/>
          <p:nvPr/>
        </p:nvSpPr>
        <p:spPr>
          <a:xfrm>
            <a:off x="810229" y="7301283"/>
            <a:ext cx="322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/>
              <a:t>A</a:t>
            </a:r>
            <a:endParaRPr lang="zh-CN" altLang="en-US" sz="1600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F4C0832-7844-41BC-9260-842ECA9C28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377" y="2957152"/>
            <a:ext cx="6941469" cy="192265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3AAD336-5D5C-42BD-AEA8-A4F71C7C5298}"/>
              </a:ext>
            </a:extLst>
          </p:cNvPr>
          <p:cNvSpPr txBox="1"/>
          <p:nvPr/>
        </p:nvSpPr>
        <p:spPr>
          <a:xfrm>
            <a:off x="1859080" y="952946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</a:t>
            </a:r>
            <a:endParaRPr lang="zh-CN" altLang="en-US" dirty="0"/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BC9F5ABF-37BD-465A-A12E-58174FDD846F}"/>
              </a:ext>
            </a:extLst>
          </p:cNvPr>
          <p:cNvCxnSpPr>
            <a:cxnSpLocks/>
          </p:cNvCxnSpPr>
          <p:nvPr/>
        </p:nvCxnSpPr>
        <p:spPr>
          <a:xfrm>
            <a:off x="2474272" y="2015521"/>
            <a:ext cx="4033403" cy="24029"/>
          </a:xfrm>
          <a:prstGeom prst="line">
            <a:avLst/>
          </a:prstGeom>
          <a:ln w="127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6D6C75E6-B76C-4AE4-8CED-C820089A5E62}"/>
              </a:ext>
            </a:extLst>
          </p:cNvPr>
          <p:cNvCxnSpPr/>
          <p:nvPr/>
        </p:nvCxnSpPr>
        <p:spPr>
          <a:xfrm>
            <a:off x="2484884" y="1870731"/>
            <a:ext cx="0" cy="16364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4149191-36E5-4859-B031-C9A1C96C157C}"/>
              </a:ext>
            </a:extLst>
          </p:cNvPr>
          <p:cNvCxnSpPr/>
          <p:nvPr/>
        </p:nvCxnSpPr>
        <p:spPr>
          <a:xfrm>
            <a:off x="3019133" y="1870731"/>
            <a:ext cx="0" cy="16364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78BBE0B3-3835-4086-A4B7-7CAA00958CD6}"/>
              </a:ext>
            </a:extLst>
          </p:cNvPr>
          <p:cNvCxnSpPr/>
          <p:nvPr/>
        </p:nvCxnSpPr>
        <p:spPr>
          <a:xfrm>
            <a:off x="3553381" y="1870731"/>
            <a:ext cx="0" cy="16364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09846C57-561D-4ECB-B55F-39B9A364891C}"/>
              </a:ext>
            </a:extLst>
          </p:cNvPr>
          <p:cNvCxnSpPr/>
          <p:nvPr/>
        </p:nvCxnSpPr>
        <p:spPr>
          <a:xfrm>
            <a:off x="4087629" y="1870731"/>
            <a:ext cx="0" cy="16364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58F632D4-5682-4BC7-AEEC-6DC14BED78B3}"/>
              </a:ext>
            </a:extLst>
          </p:cNvPr>
          <p:cNvCxnSpPr/>
          <p:nvPr/>
        </p:nvCxnSpPr>
        <p:spPr>
          <a:xfrm>
            <a:off x="4621878" y="1870731"/>
            <a:ext cx="0" cy="16364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C24D9963-3B10-45AB-852C-D19049F4548E}"/>
              </a:ext>
            </a:extLst>
          </p:cNvPr>
          <p:cNvCxnSpPr/>
          <p:nvPr/>
        </p:nvCxnSpPr>
        <p:spPr>
          <a:xfrm>
            <a:off x="5156127" y="1880158"/>
            <a:ext cx="0" cy="16364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F19555C4-8F2E-4905-B587-70CDA6C0EA53}"/>
              </a:ext>
            </a:extLst>
          </p:cNvPr>
          <p:cNvCxnSpPr>
            <a:cxnSpLocks/>
          </p:cNvCxnSpPr>
          <p:nvPr/>
        </p:nvCxnSpPr>
        <p:spPr>
          <a:xfrm flipH="1">
            <a:off x="6019418" y="1979830"/>
            <a:ext cx="95530" cy="12598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C4E7CA85-AD26-489D-B060-AFC8A112D35A}"/>
              </a:ext>
            </a:extLst>
          </p:cNvPr>
          <p:cNvCxnSpPr>
            <a:cxnSpLocks/>
          </p:cNvCxnSpPr>
          <p:nvPr/>
        </p:nvCxnSpPr>
        <p:spPr>
          <a:xfrm flipH="1">
            <a:off x="6114947" y="1979830"/>
            <a:ext cx="95530" cy="12598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8D668287-BFFB-44BB-A342-BB9E4851ED19}"/>
              </a:ext>
            </a:extLst>
          </p:cNvPr>
          <p:cNvSpPr txBox="1"/>
          <p:nvPr/>
        </p:nvSpPr>
        <p:spPr>
          <a:xfrm>
            <a:off x="2340567" y="2001232"/>
            <a:ext cx="3800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0</a:t>
            </a:r>
            <a:endParaRPr lang="zh-CN" altLang="en-US" sz="12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4C7E3F1-575C-49DC-AA41-7B86C6B78C60}"/>
              </a:ext>
            </a:extLst>
          </p:cNvPr>
          <p:cNvSpPr txBox="1"/>
          <p:nvPr/>
        </p:nvSpPr>
        <p:spPr>
          <a:xfrm>
            <a:off x="2861869" y="2001232"/>
            <a:ext cx="3800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5</a:t>
            </a:r>
            <a:endParaRPr lang="zh-CN" altLang="en-US" sz="1200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0058462-228A-4069-A162-D68E09203F4F}"/>
              </a:ext>
            </a:extLst>
          </p:cNvPr>
          <p:cNvSpPr txBox="1"/>
          <p:nvPr/>
        </p:nvSpPr>
        <p:spPr>
          <a:xfrm>
            <a:off x="3351327" y="2001232"/>
            <a:ext cx="4967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12</a:t>
            </a:r>
            <a:endParaRPr lang="zh-CN" altLang="en-US" sz="1200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42CF797-D35E-421C-80D0-9542952BE850}"/>
              </a:ext>
            </a:extLst>
          </p:cNvPr>
          <p:cNvSpPr txBox="1"/>
          <p:nvPr/>
        </p:nvSpPr>
        <p:spPr>
          <a:xfrm>
            <a:off x="3873405" y="2001232"/>
            <a:ext cx="4967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14</a:t>
            </a:r>
            <a:endParaRPr lang="zh-CN" altLang="en-US" sz="1200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705C5FA-135D-4A6D-81F3-7557EC7EE535}"/>
              </a:ext>
            </a:extLst>
          </p:cNvPr>
          <p:cNvSpPr txBox="1"/>
          <p:nvPr/>
        </p:nvSpPr>
        <p:spPr>
          <a:xfrm>
            <a:off x="4406097" y="2009025"/>
            <a:ext cx="4967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16</a:t>
            </a:r>
            <a:endParaRPr lang="zh-CN" altLang="en-US" sz="1200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6828EFE-79CF-4B54-AB2D-AB962FF8144F}"/>
              </a:ext>
            </a:extLst>
          </p:cNvPr>
          <p:cNvSpPr txBox="1"/>
          <p:nvPr/>
        </p:nvSpPr>
        <p:spPr>
          <a:xfrm>
            <a:off x="4949402" y="2001232"/>
            <a:ext cx="4967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18</a:t>
            </a:r>
            <a:endParaRPr lang="zh-CN" altLang="en-US" sz="1200" dirty="0"/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852DF431-A5F3-4EA0-9EEA-A60793C57058}"/>
              </a:ext>
            </a:extLst>
          </p:cNvPr>
          <p:cNvCxnSpPr/>
          <p:nvPr/>
        </p:nvCxnSpPr>
        <p:spPr>
          <a:xfrm>
            <a:off x="5690379" y="1880158"/>
            <a:ext cx="0" cy="16364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1C281F69-B7CF-4B59-85E1-605F2957970E}"/>
              </a:ext>
            </a:extLst>
          </p:cNvPr>
          <p:cNvSpPr txBox="1"/>
          <p:nvPr/>
        </p:nvSpPr>
        <p:spPr>
          <a:xfrm>
            <a:off x="5471479" y="2001232"/>
            <a:ext cx="4967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20</a:t>
            </a:r>
            <a:endParaRPr lang="zh-CN" altLang="en-US" sz="1200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F67D3E8-6B01-47DE-A1A9-A2B17C297FB0}"/>
              </a:ext>
            </a:extLst>
          </p:cNvPr>
          <p:cNvSpPr txBox="1"/>
          <p:nvPr/>
        </p:nvSpPr>
        <p:spPr>
          <a:xfrm>
            <a:off x="2152594" y="1322278"/>
            <a:ext cx="400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Tumor challenge (U14 cell 3 x 10</a:t>
            </a:r>
            <a:r>
              <a:rPr lang="en-US" altLang="zh-CN" sz="1200" baseline="30000" dirty="0"/>
              <a:t>6</a:t>
            </a:r>
            <a:r>
              <a:rPr lang="en-US" altLang="zh-CN" sz="1200" dirty="0"/>
              <a:t>/mice)</a:t>
            </a:r>
            <a:endParaRPr lang="zh-CN" altLang="en-US" sz="1200" dirty="0"/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930D5A97-C329-490E-9D7A-6CF2ABD9046F}"/>
              </a:ext>
            </a:extLst>
          </p:cNvPr>
          <p:cNvCxnSpPr>
            <a:cxnSpLocks/>
          </p:cNvCxnSpPr>
          <p:nvPr/>
        </p:nvCxnSpPr>
        <p:spPr>
          <a:xfrm flipH="1">
            <a:off x="3017358" y="1602516"/>
            <a:ext cx="1775" cy="185769"/>
          </a:xfrm>
          <a:prstGeom prst="line">
            <a:avLst/>
          </a:prstGeom>
          <a:ln w="127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DC56A099-59C0-41A2-A973-BB73BA9ED6E7}"/>
              </a:ext>
            </a:extLst>
          </p:cNvPr>
          <p:cNvCxnSpPr>
            <a:cxnSpLocks/>
          </p:cNvCxnSpPr>
          <p:nvPr/>
        </p:nvCxnSpPr>
        <p:spPr>
          <a:xfrm>
            <a:off x="3556911" y="2255652"/>
            <a:ext cx="0" cy="149355"/>
          </a:xfrm>
          <a:prstGeom prst="line">
            <a:avLst/>
          </a:prstGeom>
          <a:ln w="127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3B94BBEC-7875-4E8F-AAC1-04B10A61CD4B}"/>
              </a:ext>
            </a:extLst>
          </p:cNvPr>
          <p:cNvSpPr txBox="1"/>
          <p:nvPr/>
        </p:nvSpPr>
        <p:spPr>
          <a:xfrm>
            <a:off x="2861869" y="2408732"/>
            <a:ext cx="2800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PBS or Anti-PD-1 or Anti-CD25 or Combination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C030FD66-68C0-48F6-98EA-87C122E58148}"/>
              </a:ext>
            </a:extLst>
          </p:cNvPr>
          <p:cNvSpPr txBox="1"/>
          <p:nvPr/>
        </p:nvSpPr>
        <p:spPr>
          <a:xfrm>
            <a:off x="1859080" y="245061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B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D7E0B6E-9D67-44C4-AC43-1437E1DD5816}"/>
              </a:ext>
            </a:extLst>
          </p:cNvPr>
          <p:cNvSpPr txBox="1"/>
          <p:nvPr/>
        </p:nvSpPr>
        <p:spPr>
          <a:xfrm>
            <a:off x="338010" y="342401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data. 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EE27B4A-2FAF-47A8-8D45-301BEB393BD9}"/>
              </a:ext>
            </a:extLst>
          </p:cNvPr>
          <p:cNvSpPr txBox="1"/>
          <p:nvPr/>
        </p:nvSpPr>
        <p:spPr>
          <a:xfrm>
            <a:off x="1331843" y="5121021"/>
            <a:ext cx="96807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S1. The treatment schedule and Tregs analyses and isolation.</a:t>
            </a:r>
          </a:p>
          <a:p>
            <a:pPr marL="342900" indent="-342900" algn="just">
              <a:buAutoNum type="alphaUcPeriod"/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anti-PD-L1 treatment schedule in syngeneic tumor mouse model. 3x10</a:t>
            </a:r>
            <a:r>
              <a:rPr lang="en-US" altLang="zh-CN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U14 cervical cells was </a:t>
            </a:r>
          </a:p>
          <a:p>
            <a:pPr algn="just"/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subcutaneously injected on the flank of 7-weeks C57BL/6 mouse. PBS or Anti-PD-L1 or CD25 or combination was intraperitoneally  injected in mouse seven days post tumor challenge.</a:t>
            </a:r>
          </a:p>
          <a:p>
            <a:pPr algn="just"/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The schematic diagram of flow cytometry for Tregs  analysis and sorting.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36466E14-4493-4AE3-B55F-BCC5CBCC270E}"/>
              </a:ext>
            </a:extLst>
          </p:cNvPr>
          <p:cNvCxnSpPr>
            <a:cxnSpLocks/>
          </p:cNvCxnSpPr>
          <p:nvPr/>
        </p:nvCxnSpPr>
        <p:spPr>
          <a:xfrm>
            <a:off x="4056396" y="2255652"/>
            <a:ext cx="0" cy="149355"/>
          </a:xfrm>
          <a:prstGeom prst="line">
            <a:avLst/>
          </a:prstGeom>
          <a:ln w="127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A980EC68-80D9-42B7-BF55-585069E078F1}"/>
              </a:ext>
            </a:extLst>
          </p:cNvPr>
          <p:cNvCxnSpPr>
            <a:cxnSpLocks/>
          </p:cNvCxnSpPr>
          <p:nvPr/>
        </p:nvCxnSpPr>
        <p:spPr>
          <a:xfrm>
            <a:off x="4559295" y="2255652"/>
            <a:ext cx="0" cy="149355"/>
          </a:xfrm>
          <a:prstGeom prst="line">
            <a:avLst/>
          </a:prstGeom>
          <a:ln w="127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C44C3847-8516-415D-8CDF-810BC1464DEA}"/>
              </a:ext>
            </a:extLst>
          </p:cNvPr>
          <p:cNvCxnSpPr>
            <a:cxnSpLocks/>
          </p:cNvCxnSpPr>
          <p:nvPr/>
        </p:nvCxnSpPr>
        <p:spPr>
          <a:xfrm>
            <a:off x="5144993" y="2255652"/>
            <a:ext cx="0" cy="149355"/>
          </a:xfrm>
          <a:prstGeom prst="line">
            <a:avLst/>
          </a:prstGeom>
          <a:ln w="127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5B2FD047-1183-4097-AA3B-29C79F92F357}"/>
              </a:ext>
            </a:extLst>
          </p:cNvPr>
          <p:cNvCxnSpPr>
            <a:cxnSpLocks/>
          </p:cNvCxnSpPr>
          <p:nvPr/>
        </p:nvCxnSpPr>
        <p:spPr>
          <a:xfrm>
            <a:off x="5653267" y="2255652"/>
            <a:ext cx="0" cy="149355"/>
          </a:xfrm>
          <a:prstGeom prst="line">
            <a:avLst/>
          </a:prstGeom>
          <a:ln w="127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5386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273</Words>
  <Application>Microsoft Office PowerPoint</Application>
  <PresentationFormat>宽屏</PresentationFormat>
  <Paragraphs>25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wen</dc:creator>
  <cp:lastModifiedBy>wen</cp:lastModifiedBy>
  <cp:revision>3</cp:revision>
  <dcterms:created xsi:type="dcterms:W3CDTF">2021-06-10T02:55:41Z</dcterms:created>
  <dcterms:modified xsi:type="dcterms:W3CDTF">2021-06-10T03:10:25Z</dcterms:modified>
</cp:coreProperties>
</file>