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37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>
        <p:guide orient="horz" pos="347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6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349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6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2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5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0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5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3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51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8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8FA6B-C223-0144-8B12-4D930AFD27F2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FEEA6-34C5-E846-8175-A14D283B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8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3098" y="3663093"/>
            <a:ext cx="2041451" cy="200305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6353"/>
            <a:ext cx="9314121" cy="5227926"/>
          </a:xfrm>
          <a:prstGeom prst="rect">
            <a:avLst/>
          </a:prstGeom>
        </p:spPr>
      </p:pic>
      <p:cxnSp>
        <p:nvCxnSpPr>
          <p:cNvPr id="14" name="Conexão Reta Unidirecional 13"/>
          <p:cNvCxnSpPr/>
          <p:nvPr/>
        </p:nvCxnSpPr>
        <p:spPr>
          <a:xfrm>
            <a:off x="2199610" y="1993067"/>
            <a:ext cx="152400" cy="158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ta Unidirecional 29"/>
          <p:cNvCxnSpPr/>
          <p:nvPr/>
        </p:nvCxnSpPr>
        <p:spPr>
          <a:xfrm>
            <a:off x="4537582" y="2194277"/>
            <a:ext cx="3191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/>
          <p:cNvSpPr txBox="1"/>
          <p:nvPr/>
        </p:nvSpPr>
        <p:spPr>
          <a:xfrm>
            <a:off x="0" y="740516"/>
            <a:ext cx="43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a)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2267429" y="1489615"/>
            <a:ext cx="43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b)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4712633" y="1428939"/>
            <a:ext cx="43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c)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7091349" y="1428939"/>
            <a:ext cx="43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d)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2258214" y="3828495"/>
            <a:ext cx="43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e)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4694487" y="3831613"/>
            <a:ext cx="43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f)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7118710" y="3849902"/>
            <a:ext cx="43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g)</a:t>
            </a:r>
          </a:p>
        </p:txBody>
      </p:sp>
      <p:sp>
        <p:nvSpPr>
          <p:cNvPr id="31" name="CaixaDeTexto 41"/>
          <p:cNvSpPr txBox="1"/>
          <p:nvPr/>
        </p:nvSpPr>
        <p:spPr>
          <a:xfrm>
            <a:off x="9634665" y="4063225"/>
            <a:ext cx="43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h)</a:t>
            </a:r>
          </a:p>
        </p:txBody>
      </p:sp>
      <p:cxnSp>
        <p:nvCxnSpPr>
          <p:cNvPr id="29" name="Conexão Reta Unidirecional 29"/>
          <p:cNvCxnSpPr/>
          <p:nvPr/>
        </p:nvCxnSpPr>
        <p:spPr>
          <a:xfrm>
            <a:off x="6905098" y="2205038"/>
            <a:ext cx="3191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xão Reta Unidirecional 29"/>
          <p:cNvCxnSpPr/>
          <p:nvPr/>
        </p:nvCxnSpPr>
        <p:spPr>
          <a:xfrm>
            <a:off x="4477331" y="4589039"/>
            <a:ext cx="3191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xão Reta Unidirecional 29"/>
          <p:cNvCxnSpPr/>
          <p:nvPr/>
        </p:nvCxnSpPr>
        <p:spPr>
          <a:xfrm>
            <a:off x="2141712" y="4581525"/>
            <a:ext cx="3191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xão Reta Unidirecional 29"/>
          <p:cNvCxnSpPr/>
          <p:nvPr/>
        </p:nvCxnSpPr>
        <p:spPr>
          <a:xfrm>
            <a:off x="9354131" y="4581525"/>
            <a:ext cx="3191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42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1DF68-D1E9-924A-8B21-89A71C271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Supplementary figure 1: Gating strategy for definition of Tregs by </a:t>
            </a:r>
            <a:r>
              <a:rPr lang="en-US" b="1" dirty="0" err="1"/>
              <a:t>FlowJo</a:t>
            </a:r>
            <a:r>
              <a:rPr lang="en-US" b="1" dirty="0"/>
              <a:t>. </a:t>
            </a:r>
            <a:r>
              <a:rPr lang="en-US" dirty="0"/>
              <a:t>Gating strategy for: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b="1" dirty="0"/>
              <a:t>a</a:t>
            </a:r>
            <a:r>
              <a:rPr lang="en-US" dirty="0"/>
              <a:t>) identification of lymphocytes. (</a:t>
            </a:r>
            <a:r>
              <a:rPr lang="en-US" b="1" dirty="0"/>
              <a:t>b</a:t>
            </a:r>
            <a:r>
              <a:rPr lang="en-US" dirty="0"/>
              <a:t>) identification of singlets from lymphocytes. (</a:t>
            </a:r>
            <a:r>
              <a:rPr lang="en-US" b="1" dirty="0"/>
              <a:t>c</a:t>
            </a:r>
            <a:r>
              <a:rPr lang="en-US" dirty="0"/>
              <a:t>) definition of live cells from singlets. (</a:t>
            </a:r>
            <a:r>
              <a:rPr lang="en-US" b="1" dirty="0"/>
              <a:t>d</a:t>
            </a:r>
            <a:r>
              <a:rPr lang="en-US" dirty="0"/>
              <a:t>) identification of T cells from live cells. (</a:t>
            </a:r>
            <a:r>
              <a:rPr lang="en-US" b="1" dirty="0"/>
              <a:t>e</a:t>
            </a:r>
            <a:r>
              <a:rPr lang="en-US" dirty="0"/>
              <a:t>) identification of CD4 T cells from T cells. (</a:t>
            </a:r>
            <a:r>
              <a:rPr lang="en-US" b="1" dirty="0"/>
              <a:t>f</a:t>
            </a:r>
            <a:r>
              <a:rPr lang="en-US" dirty="0"/>
              <a:t>)  definition of the region for positivity of Tregs based on FMO control for FoxP3 in total CD4 T cells. (</a:t>
            </a:r>
            <a:r>
              <a:rPr lang="en-US" b="1" dirty="0"/>
              <a:t>g</a:t>
            </a:r>
            <a:r>
              <a:rPr lang="en-US" dirty="0"/>
              <a:t>) identification of Tregs as CD25</a:t>
            </a:r>
            <a:r>
              <a:rPr lang="en-US" baseline="30000" dirty="0"/>
              <a:t>High</a:t>
            </a:r>
            <a:r>
              <a:rPr lang="en-US" dirty="0"/>
              <a:t>FoxP3</a:t>
            </a:r>
            <a:r>
              <a:rPr lang="en-US" baseline="30000" dirty="0"/>
              <a:t>+</a:t>
            </a:r>
            <a:r>
              <a:rPr lang="en-US" dirty="0"/>
              <a:t> from total CD4 T cell. (</a:t>
            </a:r>
            <a:r>
              <a:rPr lang="en-US" b="1" dirty="0"/>
              <a:t>h</a:t>
            </a:r>
            <a:r>
              <a:rPr lang="en-US" dirty="0"/>
              <a:t>) definition of Helios positive cells from Tregs.</a:t>
            </a:r>
            <a:endParaRPr lang="en-MZ" dirty="0"/>
          </a:p>
          <a:p>
            <a:endParaRPr lang="en-MZ" dirty="0"/>
          </a:p>
        </p:txBody>
      </p:sp>
    </p:spTree>
    <p:extLst>
      <p:ext uri="{BB962C8B-B14F-4D97-AF65-F5344CB8AC3E}">
        <p14:creationId xmlns:p14="http://schemas.microsoft.com/office/powerpoint/2010/main" val="319094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131</Words>
  <Application>Microsoft Macintosh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Matavele Chissumba</dc:creator>
  <cp:lastModifiedBy>Raquel Matavele</cp:lastModifiedBy>
  <cp:revision>8</cp:revision>
  <dcterms:created xsi:type="dcterms:W3CDTF">2021-02-14T13:17:57Z</dcterms:created>
  <dcterms:modified xsi:type="dcterms:W3CDTF">2022-02-01T07:33:52Z</dcterms:modified>
</cp:coreProperties>
</file>