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166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FB2A-150E-4159-B28F-A906AF11D2C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DBA2D-CE1E-4D1B-BABB-3F72DE25C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864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FB2A-150E-4159-B28F-A906AF11D2C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DBA2D-CE1E-4D1B-BABB-3F72DE25C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463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FB2A-150E-4159-B28F-A906AF11D2C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DBA2D-CE1E-4D1B-BABB-3F72DE25C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245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FB2A-150E-4159-B28F-A906AF11D2C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DBA2D-CE1E-4D1B-BABB-3F72DE25C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58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FB2A-150E-4159-B28F-A906AF11D2C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DBA2D-CE1E-4D1B-BABB-3F72DE25C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904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FB2A-150E-4159-B28F-A906AF11D2C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DBA2D-CE1E-4D1B-BABB-3F72DE25C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149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FB2A-150E-4159-B28F-A906AF11D2C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DBA2D-CE1E-4D1B-BABB-3F72DE25C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707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FB2A-150E-4159-B28F-A906AF11D2C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DBA2D-CE1E-4D1B-BABB-3F72DE25C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434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FB2A-150E-4159-B28F-A906AF11D2C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DBA2D-CE1E-4D1B-BABB-3F72DE25C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326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FB2A-150E-4159-B28F-A906AF11D2C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DBA2D-CE1E-4D1B-BABB-3F72DE25C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83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BFB2A-150E-4159-B28F-A906AF11D2C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DBA2D-CE1E-4D1B-BABB-3F72DE25C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544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BFB2A-150E-4159-B28F-A906AF11D2C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DBA2D-CE1E-4D1B-BABB-3F72DE25C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05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28755" y="4895562"/>
            <a:ext cx="662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Proposed evolutionary model of the </a:t>
            </a:r>
            <a:r>
              <a:rPr lang="en-US" sz="1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selC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-tRNA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site from various H-types of </a:t>
            </a:r>
            <a:r>
              <a:rPr lang="en-US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 coli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O104 strains.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958714" y="698664"/>
            <a:ext cx="6578206" cy="3845072"/>
            <a:chOff x="819257" y="1026508"/>
            <a:chExt cx="7029343" cy="4197394"/>
          </a:xfrm>
        </p:grpSpPr>
        <p:grpSp>
          <p:nvGrpSpPr>
            <p:cNvPr id="5" name="Group 4"/>
            <p:cNvGrpSpPr/>
            <p:nvPr/>
          </p:nvGrpSpPr>
          <p:grpSpPr>
            <a:xfrm>
              <a:off x="853098" y="1252168"/>
              <a:ext cx="6995502" cy="3971734"/>
              <a:chOff x="853098" y="1252168"/>
              <a:chExt cx="6995502" cy="3971734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801709" y="1252168"/>
                <a:ext cx="192071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 smtClean="0"/>
                  <a:t>TTCGACTCCTGTGATCTTCCGCCAA</a:t>
                </a:r>
                <a:endParaRPr lang="en-US" sz="1000" b="1" dirty="0"/>
              </a:p>
            </p:txBody>
          </p:sp>
          <p:cxnSp>
            <p:nvCxnSpPr>
              <p:cNvPr id="12" name="Straight Connector 11"/>
              <p:cNvCxnSpPr/>
              <p:nvPr/>
            </p:nvCxnSpPr>
            <p:spPr>
              <a:xfrm>
                <a:off x="3722428" y="1375278"/>
                <a:ext cx="365281" cy="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H="1">
                <a:off x="4005413" y="1285101"/>
                <a:ext cx="152400" cy="180355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H="1">
                <a:off x="4087709" y="1285101"/>
                <a:ext cx="152400" cy="180355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flipV="1">
                <a:off x="4179628" y="1375278"/>
                <a:ext cx="365281" cy="1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4529190" y="1252168"/>
                <a:ext cx="192071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 smtClean="0"/>
                  <a:t>TTCGACTCCTGTGATCTTCCGCCAA</a:t>
                </a:r>
                <a:endParaRPr lang="en-US" sz="1000" b="1" dirty="0"/>
              </a:p>
            </p:txBody>
          </p:sp>
          <p:cxnSp>
            <p:nvCxnSpPr>
              <p:cNvPr id="17" name="Straight Arrow Connector 16"/>
              <p:cNvCxnSpPr/>
              <p:nvPr/>
            </p:nvCxnSpPr>
            <p:spPr>
              <a:xfrm flipV="1">
                <a:off x="4234013" y="1600200"/>
                <a:ext cx="6096" cy="11430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3386190" y="2801779"/>
                <a:ext cx="192071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 smtClean="0"/>
                  <a:t>TTCGACTCCTGTGATCTTCCGCCAA</a:t>
                </a:r>
                <a:endParaRPr lang="en-US" sz="1000" b="1" dirty="0"/>
              </a:p>
            </p:txBody>
          </p:sp>
          <p:sp>
            <p:nvSpPr>
              <p:cNvPr id="19" name="Freeform 18"/>
              <p:cNvSpPr/>
              <p:nvPr/>
            </p:nvSpPr>
            <p:spPr>
              <a:xfrm>
                <a:off x="4246205" y="1865376"/>
                <a:ext cx="603504" cy="612648"/>
              </a:xfrm>
              <a:custGeom>
                <a:avLst/>
                <a:gdLst>
                  <a:gd name="connsiteX0" fmla="*/ 0 w 603504"/>
                  <a:gd name="connsiteY0" fmla="*/ 0 h 612648"/>
                  <a:gd name="connsiteX1" fmla="*/ 18288 w 603504"/>
                  <a:gd name="connsiteY1" fmla="*/ 192024 h 612648"/>
                  <a:gd name="connsiteX2" fmla="*/ 36576 w 603504"/>
                  <a:gd name="connsiteY2" fmla="*/ 246888 h 612648"/>
                  <a:gd name="connsiteX3" fmla="*/ 45720 w 603504"/>
                  <a:gd name="connsiteY3" fmla="*/ 274320 h 612648"/>
                  <a:gd name="connsiteX4" fmla="*/ 91440 w 603504"/>
                  <a:gd name="connsiteY4" fmla="*/ 329184 h 612648"/>
                  <a:gd name="connsiteX5" fmla="*/ 137160 w 603504"/>
                  <a:gd name="connsiteY5" fmla="*/ 365760 h 612648"/>
                  <a:gd name="connsiteX6" fmla="*/ 155448 w 603504"/>
                  <a:gd name="connsiteY6" fmla="*/ 393192 h 612648"/>
                  <a:gd name="connsiteX7" fmla="*/ 219456 w 603504"/>
                  <a:gd name="connsiteY7" fmla="*/ 429768 h 612648"/>
                  <a:gd name="connsiteX8" fmla="*/ 246888 w 603504"/>
                  <a:gd name="connsiteY8" fmla="*/ 457200 h 612648"/>
                  <a:gd name="connsiteX9" fmla="*/ 274320 w 603504"/>
                  <a:gd name="connsiteY9" fmla="*/ 466344 h 612648"/>
                  <a:gd name="connsiteX10" fmla="*/ 329184 w 603504"/>
                  <a:gd name="connsiteY10" fmla="*/ 502920 h 612648"/>
                  <a:gd name="connsiteX11" fmla="*/ 384048 w 603504"/>
                  <a:gd name="connsiteY11" fmla="*/ 539496 h 612648"/>
                  <a:gd name="connsiteX12" fmla="*/ 411480 w 603504"/>
                  <a:gd name="connsiteY12" fmla="*/ 557784 h 612648"/>
                  <a:gd name="connsiteX13" fmla="*/ 521208 w 603504"/>
                  <a:gd name="connsiteY13" fmla="*/ 594360 h 612648"/>
                  <a:gd name="connsiteX14" fmla="*/ 548640 w 603504"/>
                  <a:gd name="connsiteY14" fmla="*/ 603504 h 612648"/>
                  <a:gd name="connsiteX15" fmla="*/ 576072 w 603504"/>
                  <a:gd name="connsiteY15" fmla="*/ 612648 h 612648"/>
                  <a:gd name="connsiteX16" fmla="*/ 603504 w 603504"/>
                  <a:gd name="connsiteY16" fmla="*/ 612648 h 612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03504" h="612648">
                    <a:moveTo>
                      <a:pt x="0" y="0"/>
                    </a:moveTo>
                    <a:cubicBezTo>
                      <a:pt x="3748" y="59974"/>
                      <a:pt x="1586" y="130782"/>
                      <a:pt x="18288" y="192024"/>
                    </a:cubicBezTo>
                    <a:cubicBezTo>
                      <a:pt x="23360" y="210622"/>
                      <a:pt x="30480" y="228600"/>
                      <a:pt x="36576" y="246888"/>
                    </a:cubicBezTo>
                    <a:cubicBezTo>
                      <a:pt x="39624" y="256032"/>
                      <a:pt x="40373" y="266300"/>
                      <a:pt x="45720" y="274320"/>
                    </a:cubicBezTo>
                    <a:cubicBezTo>
                      <a:pt x="91126" y="342428"/>
                      <a:pt x="32768" y="258778"/>
                      <a:pt x="91440" y="329184"/>
                    </a:cubicBezTo>
                    <a:cubicBezTo>
                      <a:pt x="123256" y="367363"/>
                      <a:pt x="92127" y="350749"/>
                      <a:pt x="137160" y="365760"/>
                    </a:cubicBezTo>
                    <a:cubicBezTo>
                      <a:pt x="143256" y="374904"/>
                      <a:pt x="147677" y="385421"/>
                      <a:pt x="155448" y="393192"/>
                    </a:cubicBezTo>
                    <a:cubicBezTo>
                      <a:pt x="177046" y="414790"/>
                      <a:pt x="194355" y="411839"/>
                      <a:pt x="219456" y="429768"/>
                    </a:cubicBezTo>
                    <a:cubicBezTo>
                      <a:pt x="229979" y="437284"/>
                      <a:pt x="236128" y="450027"/>
                      <a:pt x="246888" y="457200"/>
                    </a:cubicBezTo>
                    <a:cubicBezTo>
                      <a:pt x="254908" y="462547"/>
                      <a:pt x="265894" y="461663"/>
                      <a:pt x="274320" y="466344"/>
                    </a:cubicBezTo>
                    <a:cubicBezTo>
                      <a:pt x="293533" y="477018"/>
                      <a:pt x="310896" y="490728"/>
                      <a:pt x="329184" y="502920"/>
                    </a:cubicBezTo>
                    <a:lnTo>
                      <a:pt x="384048" y="539496"/>
                    </a:lnTo>
                    <a:cubicBezTo>
                      <a:pt x="393192" y="545592"/>
                      <a:pt x="401054" y="554309"/>
                      <a:pt x="411480" y="557784"/>
                    </a:cubicBezTo>
                    <a:lnTo>
                      <a:pt x="521208" y="594360"/>
                    </a:lnTo>
                    <a:lnTo>
                      <a:pt x="548640" y="603504"/>
                    </a:lnTo>
                    <a:cubicBezTo>
                      <a:pt x="557784" y="606552"/>
                      <a:pt x="566433" y="612648"/>
                      <a:pt x="576072" y="612648"/>
                    </a:cubicBezTo>
                    <a:lnTo>
                      <a:pt x="603504" y="612648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849709" y="2362200"/>
                <a:ext cx="218681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 smtClean="0"/>
                  <a:t>Antibiotic resistance gene acquisition</a:t>
                </a:r>
                <a:endParaRPr lang="en-US" sz="1000" b="1" dirty="0"/>
              </a:p>
            </p:txBody>
          </p:sp>
          <p:cxnSp>
            <p:nvCxnSpPr>
              <p:cNvPr id="21" name="Straight Arrow Connector 20"/>
              <p:cNvCxnSpPr/>
              <p:nvPr/>
            </p:nvCxnSpPr>
            <p:spPr>
              <a:xfrm flipH="1">
                <a:off x="4234013" y="3110299"/>
                <a:ext cx="12192" cy="108070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22" name="Freeform 21"/>
              <p:cNvSpPr/>
              <p:nvPr/>
            </p:nvSpPr>
            <p:spPr>
              <a:xfrm>
                <a:off x="4239591" y="3474046"/>
                <a:ext cx="580694" cy="417435"/>
              </a:xfrm>
              <a:custGeom>
                <a:avLst/>
                <a:gdLst>
                  <a:gd name="connsiteX0" fmla="*/ 580694 w 580694"/>
                  <a:gd name="connsiteY0" fmla="*/ 10029 h 417435"/>
                  <a:gd name="connsiteX1" fmla="*/ 426785 w 580694"/>
                  <a:gd name="connsiteY1" fmla="*/ 10029 h 417435"/>
                  <a:gd name="connsiteX2" fmla="*/ 336251 w 580694"/>
                  <a:gd name="connsiteY2" fmla="*/ 28136 h 417435"/>
                  <a:gd name="connsiteX3" fmla="*/ 281930 w 580694"/>
                  <a:gd name="connsiteY3" fmla="*/ 46243 h 417435"/>
                  <a:gd name="connsiteX4" fmla="*/ 227609 w 580694"/>
                  <a:gd name="connsiteY4" fmla="*/ 82457 h 417435"/>
                  <a:gd name="connsiteX5" fmla="*/ 200449 w 580694"/>
                  <a:gd name="connsiteY5" fmla="*/ 100564 h 417435"/>
                  <a:gd name="connsiteX6" fmla="*/ 155181 w 580694"/>
                  <a:gd name="connsiteY6" fmla="*/ 154885 h 417435"/>
                  <a:gd name="connsiteX7" fmla="*/ 109914 w 580694"/>
                  <a:gd name="connsiteY7" fmla="*/ 200152 h 417435"/>
                  <a:gd name="connsiteX8" fmla="*/ 55593 w 580694"/>
                  <a:gd name="connsiteY8" fmla="*/ 281633 h 417435"/>
                  <a:gd name="connsiteX9" fmla="*/ 37486 w 580694"/>
                  <a:gd name="connsiteY9" fmla="*/ 308794 h 417435"/>
                  <a:gd name="connsiteX10" fmla="*/ 19379 w 580694"/>
                  <a:gd name="connsiteY10" fmla="*/ 363114 h 417435"/>
                  <a:gd name="connsiteX11" fmla="*/ 1272 w 580694"/>
                  <a:gd name="connsiteY11" fmla="*/ 390275 h 417435"/>
                  <a:gd name="connsiteX12" fmla="*/ 1272 w 580694"/>
                  <a:gd name="connsiteY12" fmla="*/ 417435 h 417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80694" h="417435">
                    <a:moveTo>
                      <a:pt x="580694" y="10029"/>
                    </a:moveTo>
                    <a:cubicBezTo>
                      <a:pt x="504389" y="-2688"/>
                      <a:pt x="524870" y="-3983"/>
                      <a:pt x="426785" y="10029"/>
                    </a:cubicBezTo>
                    <a:cubicBezTo>
                      <a:pt x="396319" y="14381"/>
                      <a:pt x="365447" y="18404"/>
                      <a:pt x="336251" y="28136"/>
                    </a:cubicBezTo>
                    <a:lnTo>
                      <a:pt x="281930" y="46243"/>
                    </a:lnTo>
                    <a:lnTo>
                      <a:pt x="227609" y="82457"/>
                    </a:lnTo>
                    <a:lnTo>
                      <a:pt x="200449" y="100564"/>
                    </a:lnTo>
                    <a:cubicBezTo>
                      <a:pt x="155493" y="167996"/>
                      <a:pt x="213272" y="85176"/>
                      <a:pt x="155181" y="154885"/>
                    </a:cubicBezTo>
                    <a:cubicBezTo>
                      <a:pt x="117458" y="200152"/>
                      <a:pt x="159708" y="166956"/>
                      <a:pt x="109914" y="200152"/>
                    </a:cubicBezTo>
                    <a:lnTo>
                      <a:pt x="55593" y="281633"/>
                    </a:lnTo>
                    <a:lnTo>
                      <a:pt x="37486" y="308794"/>
                    </a:lnTo>
                    <a:cubicBezTo>
                      <a:pt x="31450" y="326901"/>
                      <a:pt x="29966" y="347233"/>
                      <a:pt x="19379" y="363114"/>
                    </a:cubicBezTo>
                    <a:cubicBezTo>
                      <a:pt x="13343" y="372168"/>
                      <a:pt x="4713" y="379952"/>
                      <a:pt x="1272" y="390275"/>
                    </a:cubicBezTo>
                    <a:cubicBezTo>
                      <a:pt x="-1591" y="398864"/>
                      <a:pt x="1272" y="408382"/>
                      <a:pt x="1272" y="417435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858324" y="4249579"/>
                <a:ext cx="192071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 smtClean="0"/>
                  <a:t>TTCGACTCCTGTGATCTTCCGCCAA</a:t>
                </a:r>
                <a:endParaRPr lang="en-US" sz="1000" b="1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094513" y="4249579"/>
                <a:ext cx="192071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 smtClean="0"/>
                  <a:t>TTCGACTCCTGTGATCTTCCGCCAA</a:t>
                </a:r>
                <a:endParaRPr lang="en-US" sz="1000" b="1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887309" y="4719935"/>
                <a:ext cx="3022925" cy="5039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Sequence features predictions based on  </a:t>
                </a:r>
              </a:p>
              <a:p>
                <a:r>
                  <a:rPr lang="en-US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O104:H</a:t>
                </a:r>
                <a:r>
                  <a:rPr lang="en-US" sz="1200" b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(4281-7, FM872416.1, ? </a:t>
                </a:r>
                <a:r>
                  <a:rPr lang="en-US" sz="12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bp</a:t>
                </a:r>
                <a:r>
                  <a:rPr lang="en-US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endPara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4163909" y="4301656"/>
                <a:ext cx="490489" cy="142066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3935309" y="4572000"/>
                <a:ext cx="9661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/>
                  <a:t>e</a:t>
                </a:r>
                <a:r>
                  <a:rPr lang="en-US" i="1" dirty="0" err="1" smtClean="0"/>
                  <a:t>ae</a:t>
                </a:r>
                <a:r>
                  <a:rPr lang="en-US" dirty="0" smtClean="0"/>
                  <a:t>-TAU</a:t>
                </a:r>
                <a:endParaRPr lang="en-US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4849709" y="3335179"/>
                <a:ext cx="222689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i="1" dirty="0" err="1" smtClean="0"/>
                  <a:t>Eae</a:t>
                </a:r>
                <a:r>
                  <a:rPr lang="en-US" sz="1000" b="1" dirty="0" smtClean="0"/>
                  <a:t>-TAU carried </a:t>
                </a:r>
                <a:r>
                  <a:rPr lang="en-US" sz="1000" b="1" dirty="0" err="1"/>
                  <a:t>p</a:t>
                </a:r>
                <a:r>
                  <a:rPr lang="en-US" sz="1000" b="1" dirty="0" err="1" smtClean="0"/>
                  <a:t>rophage</a:t>
                </a:r>
                <a:r>
                  <a:rPr lang="en-US" sz="1000" b="1" dirty="0" smtClean="0"/>
                  <a:t> integration </a:t>
                </a:r>
                <a:endParaRPr lang="en-US" sz="1000" b="1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853098" y="1628001"/>
                <a:ext cx="246734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O104:H4 (2009EL-2050, 55379 </a:t>
                </a:r>
                <a:r>
                  <a:rPr lang="en-US" sz="12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bp</a:t>
                </a:r>
                <a:r>
                  <a:rPr lang="en-US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30" name="Group 29"/>
              <p:cNvGrpSpPr/>
              <p:nvPr/>
            </p:nvGrpSpPr>
            <p:grpSpPr>
              <a:xfrm>
                <a:off x="6760573" y="1318128"/>
                <a:ext cx="427465" cy="114300"/>
                <a:chOff x="1161285" y="1371600"/>
                <a:chExt cx="438915" cy="114300"/>
              </a:xfrm>
            </p:grpSpPr>
            <p:sp>
              <p:nvSpPr>
                <p:cNvPr id="72" name="Right Arrow 71"/>
                <p:cNvSpPr/>
                <p:nvPr/>
              </p:nvSpPr>
              <p:spPr>
                <a:xfrm flipH="1">
                  <a:off x="1466085" y="1371600"/>
                  <a:ext cx="134115" cy="114300"/>
                </a:xfrm>
                <a:prstGeom prst="rightArrow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3" name="Right Arrow 72"/>
                <p:cNvSpPr/>
                <p:nvPr/>
              </p:nvSpPr>
              <p:spPr>
                <a:xfrm>
                  <a:off x="1161285" y="1375108"/>
                  <a:ext cx="228600" cy="107284"/>
                </a:xfrm>
                <a:prstGeom prst="rightArrow">
                  <a:avLst/>
                </a:prstGeom>
                <a:solidFill>
                  <a:srgbClr val="002060"/>
                </a:solidFill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31" name="Straight Connector 30"/>
              <p:cNvCxnSpPr/>
              <p:nvPr/>
            </p:nvCxnSpPr>
            <p:spPr>
              <a:xfrm>
                <a:off x="6754709" y="1551801"/>
                <a:ext cx="45113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Right Arrow 31"/>
              <p:cNvSpPr/>
              <p:nvPr/>
            </p:nvSpPr>
            <p:spPr>
              <a:xfrm>
                <a:off x="963509" y="1321225"/>
                <a:ext cx="228500" cy="108106"/>
              </a:xfrm>
              <a:prstGeom prst="rightArrow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Right Arrow 32"/>
              <p:cNvSpPr/>
              <p:nvPr/>
            </p:nvSpPr>
            <p:spPr>
              <a:xfrm flipH="1">
                <a:off x="1236932" y="1325661"/>
                <a:ext cx="119135" cy="99234"/>
              </a:xfrm>
              <a:prstGeom prst="rightArrow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Right Arrow 33"/>
              <p:cNvSpPr/>
              <p:nvPr/>
            </p:nvSpPr>
            <p:spPr>
              <a:xfrm>
                <a:off x="1414646" y="1334118"/>
                <a:ext cx="53384" cy="82321"/>
              </a:xfrm>
              <a:prstGeom prst="rightArrow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5" name="Straight Connector 34"/>
              <p:cNvCxnSpPr/>
              <p:nvPr/>
            </p:nvCxnSpPr>
            <p:spPr>
              <a:xfrm>
                <a:off x="963509" y="1551801"/>
                <a:ext cx="504521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6373709" y="1375278"/>
                <a:ext cx="35107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1491046" y="1375278"/>
                <a:ext cx="35107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8" name="Group 37"/>
              <p:cNvGrpSpPr/>
              <p:nvPr/>
            </p:nvGrpSpPr>
            <p:grpSpPr>
              <a:xfrm>
                <a:off x="912640" y="3056691"/>
                <a:ext cx="2108269" cy="600909"/>
                <a:chOff x="6597633" y="2647890"/>
                <a:chExt cx="2108269" cy="600909"/>
              </a:xfrm>
            </p:grpSpPr>
            <p:sp>
              <p:nvSpPr>
                <p:cNvPr id="69" name="TextBox 68"/>
                <p:cNvSpPr txBox="1"/>
                <p:nvPr/>
              </p:nvSpPr>
              <p:spPr>
                <a:xfrm>
                  <a:off x="7499321" y="2801779"/>
                  <a:ext cx="30489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&amp;</a:t>
                  </a:r>
                  <a:endPara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0" name="TextBox 69"/>
                <p:cNvSpPr txBox="1"/>
                <p:nvPr/>
              </p:nvSpPr>
              <p:spPr>
                <a:xfrm>
                  <a:off x="6610457" y="2647890"/>
                  <a:ext cx="208262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O104:H7 (RM9387, 7775 </a:t>
                  </a:r>
                  <a:r>
                    <a:rPr lang="en-US" sz="1200" b="1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bp</a:t>
                  </a:r>
                  <a:r>
                    <a:rPr lang="en-US" sz="12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</a:t>
                  </a:r>
                  <a:endParaRPr 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1" name="TextBox 70"/>
                <p:cNvSpPr txBox="1"/>
                <p:nvPr/>
              </p:nvSpPr>
              <p:spPr>
                <a:xfrm>
                  <a:off x="6597633" y="2971800"/>
                  <a:ext cx="2108269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O104:H21 (94-3024, 7775 </a:t>
                  </a:r>
                  <a:r>
                    <a:rPr lang="en-US" sz="1200" b="1" dirty="0" err="1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bp</a:t>
                  </a:r>
                  <a:r>
                    <a:rPr lang="en-US" sz="12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</a:t>
                  </a:r>
                  <a:endParaRPr 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9" name="Group 38"/>
              <p:cNvGrpSpPr/>
              <p:nvPr/>
            </p:nvGrpSpPr>
            <p:grpSpPr>
              <a:xfrm>
                <a:off x="5617573" y="2867739"/>
                <a:ext cx="427465" cy="114300"/>
                <a:chOff x="1161285" y="1371600"/>
                <a:chExt cx="438915" cy="114300"/>
              </a:xfrm>
            </p:grpSpPr>
            <p:sp>
              <p:nvSpPr>
                <p:cNvPr id="67" name="Right Arrow 66"/>
                <p:cNvSpPr/>
                <p:nvPr/>
              </p:nvSpPr>
              <p:spPr>
                <a:xfrm flipH="1">
                  <a:off x="1466085" y="1371600"/>
                  <a:ext cx="134115" cy="114300"/>
                </a:xfrm>
                <a:prstGeom prst="rightArrow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8" name="Right Arrow 67"/>
                <p:cNvSpPr/>
                <p:nvPr/>
              </p:nvSpPr>
              <p:spPr>
                <a:xfrm>
                  <a:off x="1161285" y="1375108"/>
                  <a:ext cx="228600" cy="107284"/>
                </a:xfrm>
                <a:prstGeom prst="rightArrow">
                  <a:avLst/>
                </a:prstGeom>
                <a:solidFill>
                  <a:srgbClr val="002060"/>
                </a:solidFill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40" name="Straight Connector 39"/>
              <p:cNvCxnSpPr/>
              <p:nvPr/>
            </p:nvCxnSpPr>
            <p:spPr>
              <a:xfrm>
                <a:off x="5611709" y="3048000"/>
                <a:ext cx="45113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>
                <a:off x="5230709" y="2924889"/>
                <a:ext cx="35107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2" name="Group 41"/>
              <p:cNvGrpSpPr/>
              <p:nvPr/>
            </p:nvGrpSpPr>
            <p:grpSpPr>
              <a:xfrm>
                <a:off x="7397264" y="4315539"/>
                <a:ext cx="427465" cy="114300"/>
                <a:chOff x="1161285" y="1371600"/>
                <a:chExt cx="438915" cy="114300"/>
              </a:xfrm>
            </p:grpSpPr>
            <p:sp>
              <p:nvSpPr>
                <p:cNvPr id="65" name="Right Arrow 64"/>
                <p:cNvSpPr/>
                <p:nvPr/>
              </p:nvSpPr>
              <p:spPr>
                <a:xfrm flipH="1">
                  <a:off x="1466085" y="1371600"/>
                  <a:ext cx="134115" cy="114300"/>
                </a:xfrm>
                <a:prstGeom prst="rightArrow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6" name="Right Arrow 65"/>
                <p:cNvSpPr/>
                <p:nvPr/>
              </p:nvSpPr>
              <p:spPr>
                <a:xfrm>
                  <a:off x="1161285" y="1375108"/>
                  <a:ext cx="228600" cy="107284"/>
                </a:xfrm>
                <a:prstGeom prst="rightArrow">
                  <a:avLst/>
                </a:prstGeom>
                <a:solidFill>
                  <a:srgbClr val="002060"/>
                </a:solidFill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43" name="Straight Connector 42"/>
              <p:cNvCxnSpPr/>
              <p:nvPr/>
            </p:nvCxnSpPr>
            <p:spPr>
              <a:xfrm>
                <a:off x="7397463" y="4495800"/>
                <a:ext cx="45113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7010400" y="4372689"/>
                <a:ext cx="35107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Right Arrow 44"/>
              <p:cNvSpPr/>
              <p:nvPr/>
            </p:nvSpPr>
            <p:spPr>
              <a:xfrm>
                <a:off x="2523298" y="2870836"/>
                <a:ext cx="228500" cy="108106"/>
              </a:xfrm>
              <a:prstGeom prst="rightArrow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Right Arrow 45"/>
              <p:cNvSpPr/>
              <p:nvPr/>
            </p:nvSpPr>
            <p:spPr>
              <a:xfrm flipH="1">
                <a:off x="2796721" y="2875272"/>
                <a:ext cx="119135" cy="99234"/>
              </a:xfrm>
              <a:prstGeom prst="rightArrow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Right Arrow 46"/>
              <p:cNvSpPr/>
              <p:nvPr/>
            </p:nvSpPr>
            <p:spPr>
              <a:xfrm>
                <a:off x="2974435" y="2883729"/>
                <a:ext cx="53384" cy="82321"/>
              </a:xfrm>
              <a:prstGeom prst="rightArrow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8" name="Straight Connector 47"/>
              <p:cNvCxnSpPr/>
              <p:nvPr/>
            </p:nvCxnSpPr>
            <p:spPr>
              <a:xfrm>
                <a:off x="2523298" y="3048000"/>
                <a:ext cx="504521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3050835" y="2924889"/>
                <a:ext cx="35107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Right Arrow 49"/>
              <p:cNvSpPr/>
              <p:nvPr/>
            </p:nvSpPr>
            <p:spPr>
              <a:xfrm>
                <a:off x="990600" y="4318636"/>
                <a:ext cx="228500" cy="108106"/>
              </a:xfrm>
              <a:prstGeom prst="rightArrow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" name="Right Arrow 50"/>
              <p:cNvSpPr/>
              <p:nvPr/>
            </p:nvSpPr>
            <p:spPr>
              <a:xfrm flipH="1">
                <a:off x="1264023" y="4323072"/>
                <a:ext cx="119135" cy="99234"/>
              </a:xfrm>
              <a:prstGeom prst="rightArrow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Right Arrow 51"/>
              <p:cNvSpPr/>
              <p:nvPr/>
            </p:nvSpPr>
            <p:spPr>
              <a:xfrm>
                <a:off x="1441737" y="4331529"/>
                <a:ext cx="53384" cy="82321"/>
              </a:xfrm>
              <a:prstGeom prst="rightArrow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3" name="Straight Connector 52"/>
              <p:cNvCxnSpPr/>
              <p:nvPr/>
            </p:nvCxnSpPr>
            <p:spPr>
              <a:xfrm>
                <a:off x="990600" y="4495800"/>
                <a:ext cx="504521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1518137" y="4372689"/>
                <a:ext cx="35107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5" name="Group 54"/>
              <p:cNvGrpSpPr/>
              <p:nvPr/>
            </p:nvGrpSpPr>
            <p:grpSpPr>
              <a:xfrm>
                <a:off x="3733800" y="4311134"/>
                <a:ext cx="422613" cy="123111"/>
                <a:chOff x="3505200" y="4315445"/>
                <a:chExt cx="822481" cy="180355"/>
              </a:xfrm>
            </p:grpSpPr>
            <p:cxnSp>
              <p:nvCxnSpPr>
                <p:cNvPr id="61" name="Straight Connector 60"/>
                <p:cNvCxnSpPr/>
                <p:nvPr/>
              </p:nvCxnSpPr>
              <p:spPr>
                <a:xfrm>
                  <a:off x="3505200" y="4405622"/>
                  <a:ext cx="365281" cy="0"/>
                </a:xfrm>
                <a:prstGeom prst="line">
                  <a:avLst/>
                </a:prstGeom>
                <a:ln w="19050">
                  <a:solidFill>
                    <a:srgbClr val="0070C0"/>
                  </a:solidFill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/>
                <p:cNvCxnSpPr/>
                <p:nvPr/>
              </p:nvCxnSpPr>
              <p:spPr>
                <a:xfrm flipH="1">
                  <a:off x="3788185" y="4315445"/>
                  <a:ext cx="152400" cy="180355"/>
                </a:xfrm>
                <a:prstGeom prst="line">
                  <a:avLst/>
                </a:prstGeom>
                <a:ln w="19050">
                  <a:solidFill>
                    <a:srgbClr val="0070C0"/>
                  </a:solidFill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/>
                <p:cNvCxnSpPr/>
                <p:nvPr/>
              </p:nvCxnSpPr>
              <p:spPr>
                <a:xfrm flipH="1">
                  <a:off x="3870481" y="4315445"/>
                  <a:ext cx="152400" cy="180355"/>
                </a:xfrm>
                <a:prstGeom prst="line">
                  <a:avLst/>
                </a:prstGeom>
                <a:ln w="19050">
                  <a:solidFill>
                    <a:srgbClr val="0070C0"/>
                  </a:solidFill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/>
                <p:nvPr/>
              </p:nvCxnSpPr>
              <p:spPr>
                <a:xfrm flipV="1">
                  <a:off x="3962400" y="4405622"/>
                  <a:ext cx="365281" cy="1"/>
                </a:xfrm>
                <a:prstGeom prst="line">
                  <a:avLst/>
                </a:prstGeom>
                <a:ln w="19050">
                  <a:solidFill>
                    <a:srgbClr val="0070C0"/>
                  </a:solidFill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>
                <a:off x="4682787" y="4311134"/>
                <a:ext cx="422613" cy="123111"/>
                <a:chOff x="3505200" y="4315445"/>
                <a:chExt cx="822481" cy="180355"/>
              </a:xfrm>
            </p:grpSpPr>
            <p:cxnSp>
              <p:nvCxnSpPr>
                <p:cNvPr id="57" name="Straight Connector 56"/>
                <p:cNvCxnSpPr/>
                <p:nvPr/>
              </p:nvCxnSpPr>
              <p:spPr>
                <a:xfrm>
                  <a:off x="3505200" y="4405622"/>
                  <a:ext cx="365281" cy="0"/>
                </a:xfrm>
                <a:prstGeom prst="line">
                  <a:avLst/>
                </a:prstGeom>
                <a:ln w="19050">
                  <a:solidFill>
                    <a:srgbClr val="0070C0"/>
                  </a:solidFill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 flipH="1">
                  <a:off x="3788185" y="4315445"/>
                  <a:ext cx="152400" cy="180355"/>
                </a:xfrm>
                <a:prstGeom prst="line">
                  <a:avLst/>
                </a:prstGeom>
                <a:ln w="19050">
                  <a:solidFill>
                    <a:srgbClr val="0070C0"/>
                  </a:solidFill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>
                <a:xfrm flipH="1">
                  <a:off x="3870481" y="4315445"/>
                  <a:ext cx="152400" cy="180355"/>
                </a:xfrm>
                <a:prstGeom prst="line">
                  <a:avLst/>
                </a:prstGeom>
                <a:ln w="19050">
                  <a:solidFill>
                    <a:srgbClr val="0070C0"/>
                  </a:solidFill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/>
                <p:cNvCxnSpPr/>
                <p:nvPr/>
              </p:nvCxnSpPr>
              <p:spPr>
                <a:xfrm flipV="1">
                  <a:off x="3962400" y="4405622"/>
                  <a:ext cx="365281" cy="1"/>
                </a:xfrm>
                <a:prstGeom prst="line">
                  <a:avLst/>
                </a:prstGeom>
                <a:ln w="19050">
                  <a:solidFill>
                    <a:srgbClr val="0070C0"/>
                  </a:solidFill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" name="TextBox 5"/>
            <p:cNvSpPr txBox="1"/>
            <p:nvPr/>
          </p:nvSpPr>
          <p:spPr>
            <a:xfrm rot="19960622">
              <a:off x="819257" y="1089441"/>
              <a:ext cx="42183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i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yicI</a:t>
              </a:r>
              <a:endPara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19453023">
              <a:off x="1040948" y="1034929"/>
              <a:ext cx="4390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i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yicJ</a:t>
              </a:r>
              <a:endPara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 rot="19453023">
              <a:off x="1256137" y="1037272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i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selC</a:t>
              </a:r>
              <a:endPara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 rot="19610801">
              <a:off x="6719819" y="1035275"/>
              <a:ext cx="4603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i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yicL</a:t>
              </a:r>
              <a:endPara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9610801">
              <a:off x="6939496" y="1026508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i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nlpA</a:t>
              </a:r>
              <a:endPara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337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74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xianghe.yan</dc:creator>
  <cp:lastModifiedBy>xianghe.yan</cp:lastModifiedBy>
  <cp:revision>4</cp:revision>
  <dcterms:created xsi:type="dcterms:W3CDTF">2014-12-16T18:00:59Z</dcterms:created>
  <dcterms:modified xsi:type="dcterms:W3CDTF">2015-01-21T19:22:44Z</dcterms:modified>
</cp:coreProperties>
</file>