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6372225" cy="3168650"/>
  <p:notesSz cx="9271000" cy="6946900"/>
  <p:defaultTextStyle>
    <a:defPPr>
      <a:defRPr lang="de-DE"/>
    </a:defPPr>
    <a:lvl1pPr marL="0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70525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41050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11576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082101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352626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623151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1893677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164202" algn="l" defTabSz="541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830" autoAdjust="0"/>
    <p:restoredTop sz="94660"/>
  </p:normalViewPr>
  <p:slideViewPr>
    <p:cSldViewPr snapToGrid="0">
      <p:cViewPr>
        <p:scale>
          <a:sx n="100" d="100"/>
          <a:sy n="100" d="100"/>
        </p:scale>
        <p:origin x="-726" y="-1626"/>
      </p:cViewPr>
      <p:guideLst>
        <p:guide orient="horz" pos="998"/>
        <p:guide pos="20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7917" y="984335"/>
            <a:ext cx="5416391" cy="679206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55834" y="1795568"/>
            <a:ext cx="4460558" cy="8097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7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4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11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82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52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23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93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6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362" y="2036152"/>
            <a:ext cx="5416391" cy="629329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3362" y="1343009"/>
            <a:ext cx="5416391" cy="693142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2705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41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81157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82101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35262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623151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93677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16420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8611" y="739353"/>
            <a:ext cx="2814399" cy="2091163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39215" y="739353"/>
            <a:ext cx="2814399" cy="2091163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8612" y="709279"/>
            <a:ext cx="2815506" cy="29559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70525" indent="0">
              <a:buNone/>
              <a:defRPr sz="1200" b="1"/>
            </a:lvl2pPr>
            <a:lvl3pPr marL="541050" indent="0">
              <a:buNone/>
              <a:defRPr sz="1100" b="1"/>
            </a:lvl3pPr>
            <a:lvl4pPr marL="811576" indent="0">
              <a:buNone/>
              <a:defRPr sz="900" b="1"/>
            </a:lvl4pPr>
            <a:lvl5pPr marL="1082101" indent="0">
              <a:buNone/>
              <a:defRPr sz="900" b="1"/>
            </a:lvl5pPr>
            <a:lvl6pPr marL="1352626" indent="0">
              <a:buNone/>
              <a:defRPr sz="900" b="1"/>
            </a:lvl6pPr>
            <a:lvl7pPr marL="1623151" indent="0">
              <a:buNone/>
              <a:defRPr sz="900" b="1"/>
            </a:lvl7pPr>
            <a:lvl8pPr marL="1893677" indent="0">
              <a:buNone/>
              <a:defRPr sz="900" b="1"/>
            </a:lvl8pPr>
            <a:lvl9pPr marL="2164202" indent="0">
              <a:buNone/>
              <a:defRPr sz="9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8612" y="1004874"/>
            <a:ext cx="2815506" cy="1825641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237002" y="709279"/>
            <a:ext cx="2816612" cy="295594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70525" indent="0">
              <a:buNone/>
              <a:defRPr sz="1200" b="1"/>
            </a:lvl2pPr>
            <a:lvl3pPr marL="541050" indent="0">
              <a:buNone/>
              <a:defRPr sz="1100" b="1"/>
            </a:lvl3pPr>
            <a:lvl4pPr marL="811576" indent="0">
              <a:buNone/>
              <a:defRPr sz="900" b="1"/>
            </a:lvl4pPr>
            <a:lvl5pPr marL="1082101" indent="0">
              <a:buNone/>
              <a:defRPr sz="900" b="1"/>
            </a:lvl5pPr>
            <a:lvl6pPr marL="1352626" indent="0">
              <a:buNone/>
              <a:defRPr sz="900" b="1"/>
            </a:lvl6pPr>
            <a:lvl7pPr marL="1623151" indent="0">
              <a:buNone/>
              <a:defRPr sz="900" b="1"/>
            </a:lvl7pPr>
            <a:lvl8pPr marL="1893677" indent="0">
              <a:buNone/>
              <a:defRPr sz="900" b="1"/>
            </a:lvl8pPr>
            <a:lvl9pPr marL="2164202" indent="0">
              <a:buNone/>
              <a:defRPr sz="9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237002" y="1004874"/>
            <a:ext cx="2816612" cy="1825641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612" y="126159"/>
            <a:ext cx="2096418" cy="536910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91363" y="126160"/>
            <a:ext cx="3562251" cy="2704355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18612" y="663071"/>
            <a:ext cx="2096418" cy="2167445"/>
          </a:xfrm>
        </p:spPr>
        <p:txBody>
          <a:bodyPr/>
          <a:lstStyle>
            <a:lvl1pPr marL="0" indent="0">
              <a:buNone/>
              <a:defRPr sz="800"/>
            </a:lvl1pPr>
            <a:lvl2pPr marL="270525" indent="0">
              <a:buNone/>
              <a:defRPr sz="700"/>
            </a:lvl2pPr>
            <a:lvl3pPr marL="541050" indent="0">
              <a:buNone/>
              <a:defRPr sz="600"/>
            </a:lvl3pPr>
            <a:lvl4pPr marL="811576" indent="0">
              <a:buNone/>
              <a:defRPr sz="500"/>
            </a:lvl4pPr>
            <a:lvl5pPr marL="1082101" indent="0">
              <a:buNone/>
              <a:defRPr sz="500"/>
            </a:lvl5pPr>
            <a:lvl6pPr marL="1352626" indent="0">
              <a:buNone/>
              <a:defRPr sz="500"/>
            </a:lvl6pPr>
            <a:lvl7pPr marL="1623151" indent="0">
              <a:buNone/>
              <a:defRPr sz="500"/>
            </a:lvl7pPr>
            <a:lvl8pPr marL="1893677" indent="0">
              <a:buNone/>
              <a:defRPr sz="500"/>
            </a:lvl8pPr>
            <a:lvl9pPr marL="2164202" indent="0">
              <a:buNone/>
              <a:defRPr sz="5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49001" y="2218055"/>
            <a:ext cx="3823335" cy="261854"/>
          </a:xfrm>
        </p:spPr>
        <p:txBody>
          <a:bodyPr anchor="b"/>
          <a:lstStyle>
            <a:lvl1pPr algn="l">
              <a:defRPr sz="12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249001" y="283125"/>
            <a:ext cx="3823335" cy="1901190"/>
          </a:xfrm>
        </p:spPr>
        <p:txBody>
          <a:bodyPr/>
          <a:lstStyle>
            <a:lvl1pPr marL="0" indent="0">
              <a:buNone/>
              <a:defRPr sz="1900"/>
            </a:lvl1pPr>
            <a:lvl2pPr marL="270525" indent="0">
              <a:buNone/>
              <a:defRPr sz="1700"/>
            </a:lvl2pPr>
            <a:lvl3pPr marL="541050" indent="0">
              <a:buNone/>
              <a:defRPr sz="1400"/>
            </a:lvl3pPr>
            <a:lvl4pPr marL="811576" indent="0">
              <a:buNone/>
              <a:defRPr sz="1200"/>
            </a:lvl4pPr>
            <a:lvl5pPr marL="1082101" indent="0">
              <a:buNone/>
              <a:defRPr sz="1200"/>
            </a:lvl5pPr>
            <a:lvl6pPr marL="1352626" indent="0">
              <a:buNone/>
              <a:defRPr sz="1200"/>
            </a:lvl6pPr>
            <a:lvl7pPr marL="1623151" indent="0">
              <a:buNone/>
              <a:defRPr sz="1200"/>
            </a:lvl7pPr>
            <a:lvl8pPr marL="1893677" indent="0">
              <a:buNone/>
              <a:defRPr sz="1200"/>
            </a:lvl8pPr>
            <a:lvl9pPr marL="2164202" indent="0">
              <a:buNone/>
              <a:defRPr sz="12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249001" y="2479909"/>
            <a:ext cx="3823335" cy="371876"/>
          </a:xfrm>
        </p:spPr>
        <p:txBody>
          <a:bodyPr/>
          <a:lstStyle>
            <a:lvl1pPr marL="0" indent="0">
              <a:buNone/>
              <a:defRPr sz="800"/>
            </a:lvl1pPr>
            <a:lvl2pPr marL="270525" indent="0">
              <a:buNone/>
              <a:defRPr sz="700"/>
            </a:lvl2pPr>
            <a:lvl3pPr marL="541050" indent="0">
              <a:buNone/>
              <a:defRPr sz="600"/>
            </a:lvl3pPr>
            <a:lvl4pPr marL="811576" indent="0">
              <a:buNone/>
              <a:defRPr sz="500"/>
            </a:lvl4pPr>
            <a:lvl5pPr marL="1082101" indent="0">
              <a:buNone/>
              <a:defRPr sz="500"/>
            </a:lvl5pPr>
            <a:lvl6pPr marL="1352626" indent="0">
              <a:buNone/>
              <a:defRPr sz="500"/>
            </a:lvl6pPr>
            <a:lvl7pPr marL="1623151" indent="0">
              <a:buNone/>
              <a:defRPr sz="500"/>
            </a:lvl7pPr>
            <a:lvl8pPr marL="1893677" indent="0">
              <a:buNone/>
              <a:defRPr sz="500"/>
            </a:lvl8pPr>
            <a:lvl9pPr marL="2164202" indent="0">
              <a:buNone/>
              <a:defRPr sz="5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619863" y="126894"/>
            <a:ext cx="1433750" cy="27036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8612" y="126894"/>
            <a:ext cx="4195048" cy="2703621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18613" y="126893"/>
            <a:ext cx="5735002" cy="528108"/>
          </a:xfrm>
          <a:prstGeom prst="rect">
            <a:avLst/>
          </a:prstGeom>
        </p:spPr>
        <p:txBody>
          <a:bodyPr vert="horz" lIns="54105" tIns="27053" rIns="54105" bIns="27053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8613" y="739353"/>
            <a:ext cx="5735002" cy="2091163"/>
          </a:xfrm>
          <a:prstGeom prst="rect">
            <a:avLst/>
          </a:prstGeom>
        </p:spPr>
        <p:txBody>
          <a:bodyPr vert="horz" lIns="54105" tIns="27053" rIns="54105" bIns="27053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18611" y="2936870"/>
            <a:ext cx="1486853" cy="168701"/>
          </a:xfrm>
          <a:prstGeom prst="rect">
            <a:avLst/>
          </a:prstGeom>
        </p:spPr>
        <p:txBody>
          <a:bodyPr vert="horz" lIns="54105" tIns="27053" rIns="54105" bIns="27053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83DD-AF9A-40B6-B565-386DDE839754}" type="datetimeFigureOut">
              <a:rPr lang="de-DE" smtClean="0"/>
              <a:pPr/>
              <a:t>12.5.15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177177" y="2936870"/>
            <a:ext cx="2017872" cy="168701"/>
          </a:xfrm>
          <a:prstGeom prst="rect">
            <a:avLst/>
          </a:prstGeom>
        </p:spPr>
        <p:txBody>
          <a:bodyPr vert="horz" lIns="54105" tIns="27053" rIns="54105" bIns="27053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566761" y="2936870"/>
            <a:ext cx="1486853" cy="168701"/>
          </a:xfrm>
          <a:prstGeom prst="rect">
            <a:avLst/>
          </a:prstGeom>
        </p:spPr>
        <p:txBody>
          <a:bodyPr vert="horz" lIns="54105" tIns="27053" rIns="54105" bIns="27053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1AA3E-DE2F-45B6-9FCC-7D90FDAEE19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41050" rtl="0" eaLnBrk="1" latinLnBrk="0" hangingPunct="1"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894" indent="-202894" algn="l" defTabSz="54105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39604" indent="-169078" algn="l" defTabSz="54105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76313" indent="-135263" algn="l" defTabSz="54105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46838" indent="-135263" algn="l" defTabSz="54105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7364" indent="-135263" algn="l" defTabSz="54105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87889" indent="-135263" algn="l" defTabSz="54105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58414" indent="-135263" algn="l" defTabSz="54105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28939" indent="-135263" algn="l" defTabSz="54105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99465" indent="-135263" algn="l" defTabSz="54105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70525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41050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11576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082101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352626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23151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893677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64202" algn="l" defTabSz="54105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ruppieren 487"/>
          <p:cNvGrpSpPr/>
          <p:nvPr/>
        </p:nvGrpSpPr>
        <p:grpSpPr>
          <a:xfrm>
            <a:off x="192952" y="1841518"/>
            <a:ext cx="5988922" cy="180624"/>
            <a:chOff x="1767328" y="2466928"/>
            <a:chExt cx="5666400" cy="180624"/>
          </a:xfrm>
        </p:grpSpPr>
        <p:cxnSp>
          <p:nvCxnSpPr>
            <p:cNvPr id="709" name="Gerade Verbindung 708"/>
            <p:cNvCxnSpPr/>
            <p:nvPr/>
          </p:nvCxnSpPr>
          <p:spPr>
            <a:xfrm flipV="1">
              <a:off x="1767328" y="2557240"/>
              <a:ext cx="56628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0" name="Pfeil nach rechts 709"/>
            <p:cNvSpPr/>
            <p:nvPr/>
          </p:nvSpPr>
          <p:spPr>
            <a:xfrm>
              <a:off x="3472326" y="2466929"/>
              <a:ext cx="234000" cy="180623"/>
            </a:xfrm>
            <a:prstGeom prst="rightArrow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Pfeil nach rechts 710"/>
            <p:cNvSpPr/>
            <p:nvPr/>
          </p:nvSpPr>
          <p:spPr>
            <a:xfrm flipH="1">
              <a:off x="2577328" y="2466929"/>
              <a:ext cx="5976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Pfeil nach rechts 711"/>
            <p:cNvSpPr/>
            <p:nvPr/>
          </p:nvSpPr>
          <p:spPr>
            <a:xfrm flipH="1">
              <a:off x="2469328" y="2466929"/>
              <a:ext cx="936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Pfeil nach rechts 712"/>
            <p:cNvSpPr/>
            <p:nvPr/>
          </p:nvSpPr>
          <p:spPr>
            <a:xfrm flipH="1">
              <a:off x="5363728" y="2466929"/>
              <a:ext cx="6696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Pfeil nach rechts 713"/>
            <p:cNvSpPr/>
            <p:nvPr/>
          </p:nvSpPr>
          <p:spPr>
            <a:xfrm>
              <a:off x="6184528" y="2466929"/>
              <a:ext cx="4248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Pfeil nach rechts 714"/>
            <p:cNvSpPr/>
            <p:nvPr/>
          </p:nvSpPr>
          <p:spPr>
            <a:xfrm>
              <a:off x="6778528" y="2466929"/>
              <a:ext cx="6552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Pfeil nach rechts 715"/>
            <p:cNvSpPr/>
            <p:nvPr/>
          </p:nvSpPr>
          <p:spPr>
            <a:xfrm>
              <a:off x="1767328" y="2466929"/>
              <a:ext cx="475200" cy="180623"/>
            </a:xfrm>
            <a:prstGeom prst="rightArrow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Pfeil nach rechts 716"/>
            <p:cNvSpPr/>
            <p:nvPr/>
          </p:nvSpPr>
          <p:spPr>
            <a:xfrm rot="10800000">
              <a:off x="3964730" y="2466928"/>
              <a:ext cx="356400" cy="180623"/>
            </a:xfrm>
            <a:prstGeom prst="rightArrow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9" name="Textfeld 488"/>
          <p:cNvSpPr txBox="1"/>
          <p:nvPr/>
        </p:nvSpPr>
        <p:spPr>
          <a:xfrm>
            <a:off x="2484346" y="69228"/>
            <a:ext cx="58990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GLRG_03632</a:t>
            </a:r>
          </a:p>
          <a:p>
            <a:pPr algn="ctr"/>
            <a:r>
              <a:rPr lang="de-DE" sz="800" smtClean="0"/>
              <a:t>40S ribosomal</a:t>
            </a:r>
          </a:p>
          <a:p>
            <a:pPr algn="ctr"/>
            <a:r>
              <a:rPr lang="de-DE" sz="800" smtClean="0"/>
              <a:t>protein S3</a:t>
            </a:r>
          </a:p>
          <a:p>
            <a:pPr algn="ctr"/>
            <a:r>
              <a:rPr lang="de-DE" sz="800" smtClean="0"/>
              <a:t>(annotation)</a:t>
            </a:r>
            <a:endParaRPr lang="en-US" sz="800"/>
          </a:p>
        </p:txBody>
      </p:sp>
      <p:sp>
        <p:nvSpPr>
          <p:cNvPr id="490" name="Textfeld 489"/>
          <p:cNvSpPr txBox="1"/>
          <p:nvPr/>
        </p:nvSpPr>
        <p:spPr>
          <a:xfrm>
            <a:off x="3233659" y="69228"/>
            <a:ext cx="54181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GLRG_03633</a:t>
            </a:r>
          </a:p>
          <a:p>
            <a:pPr algn="ctr"/>
            <a:r>
              <a:rPr lang="de-DE" sz="800" smtClean="0"/>
              <a:t>Magnesium</a:t>
            </a:r>
          </a:p>
          <a:p>
            <a:pPr algn="ctr"/>
            <a:r>
              <a:rPr lang="de-DE" sz="800" smtClean="0"/>
              <a:t>transporter</a:t>
            </a:r>
          </a:p>
          <a:p>
            <a:pPr algn="ctr"/>
            <a:r>
              <a:rPr lang="de-DE" sz="800" smtClean="0"/>
              <a:t>NIPA</a:t>
            </a:r>
          </a:p>
          <a:p>
            <a:pPr algn="ctr"/>
            <a:r>
              <a:rPr lang="de-DE" sz="800" smtClean="0"/>
              <a:t>(BlastP)</a:t>
            </a:r>
            <a:endParaRPr lang="en-US" sz="800"/>
          </a:p>
        </p:txBody>
      </p:sp>
      <p:sp>
        <p:nvSpPr>
          <p:cNvPr id="491" name="Textfeld 490"/>
          <p:cNvSpPr txBox="1"/>
          <p:nvPr/>
        </p:nvSpPr>
        <p:spPr>
          <a:xfrm>
            <a:off x="3876863" y="69228"/>
            <a:ext cx="65562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GLRG_03634</a:t>
            </a:r>
          </a:p>
          <a:p>
            <a:pPr algn="ctr"/>
            <a:r>
              <a:rPr lang="de-DE" sz="800" smtClean="0"/>
              <a:t>Colletotrichum-</a:t>
            </a:r>
          </a:p>
          <a:p>
            <a:pPr algn="ctr"/>
            <a:r>
              <a:rPr lang="de-DE" sz="800" smtClean="0"/>
              <a:t>specific protein</a:t>
            </a:r>
          </a:p>
          <a:p>
            <a:pPr algn="ctr"/>
            <a:r>
              <a:rPr lang="de-DE" sz="800"/>
              <a:t>(</a:t>
            </a:r>
            <a:r>
              <a:rPr lang="de-DE" sz="800" smtClean="0"/>
              <a:t>BlastP)</a:t>
            </a:r>
            <a:endParaRPr lang="en-US" sz="800"/>
          </a:p>
        </p:txBody>
      </p:sp>
      <p:sp>
        <p:nvSpPr>
          <p:cNvPr id="492" name="Textfeld 491"/>
          <p:cNvSpPr txBox="1"/>
          <p:nvPr/>
        </p:nvSpPr>
        <p:spPr>
          <a:xfrm>
            <a:off x="4602432" y="69228"/>
            <a:ext cx="79989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GLRG_03635</a:t>
            </a:r>
          </a:p>
          <a:p>
            <a:pPr algn="ctr"/>
            <a:r>
              <a:rPr lang="de-DE" sz="800" smtClean="0"/>
              <a:t>adaptor complexes</a:t>
            </a:r>
          </a:p>
          <a:p>
            <a:pPr algn="ctr"/>
            <a:r>
              <a:rPr lang="de-DE" sz="800" smtClean="0"/>
              <a:t>medium subunit</a:t>
            </a:r>
          </a:p>
          <a:p>
            <a:pPr algn="ctr"/>
            <a:r>
              <a:rPr lang="de-DE" sz="800" smtClean="0"/>
              <a:t>family protein</a:t>
            </a:r>
          </a:p>
          <a:p>
            <a:pPr algn="ctr"/>
            <a:r>
              <a:rPr lang="de-DE" sz="800" smtClean="0"/>
              <a:t>(annotation)</a:t>
            </a:r>
            <a:endParaRPr lang="en-US" sz="800"/>
          </a:p>
        </p:txBody>
      </p:sp>
      <p:sp>
        <p:nvSpPr>
          <p:cNvPr id="493" name="Textfeld 492"/>
          <p:cNvSpPr txBox="1"/>
          <p:nvPr/>
        </p:nvSpPr>
        <p:spPr>
          <a:xfrm>
            <a:off x="5448258" y="69228"/>
            <a:ext cx="876843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GLRG_03636</a:t>
            </a:r>
          </a:p>
          <a:p>
            <a:pPr algn="ctr"/>
            <a:r>
              <a:rPr lang="de-DE" sz="800" smtClean="0"/>
              <a:t>anaphase-promoting</a:t>
            </a:r>
          </a:p>
          <a:p>
            <a:pPr algn="ctr"/>
            <a:r>
              <a:rPr lang="de-DE" sz="800" smtClean="0"/>
              <a:t>complex component</a:t>
            </a:r>
          </a:p>
          <a:p>
            <a:pPr algn="ctr"/>
            <a:r>
              <a:rPr lang="de-DE" sz="800" smtClean="0"/>
              <a:t>Cut20/Apc4</a:t>
            </a:r>
          </a:p>
          <a:p>
            <a:pPr algn="ctr"/>
            <a:r>
              <a:rPr lang="de-DE" sz="800" smtClean="0"/>
              <a:t>(annotation)</a:t>
            </a:r>
            <a:endParaRPr lang="en-US" sz="800"/>
          </a:p>
        </p:txBody>
      </p:sp>
      <p:sp>
        <p:nvSpPr>
          <p:cNvPr id="494" name="Textfeld 493"/>
          <p:cNvSpPr txBox="1"/>
          <p:nvPr/>
        </p:nvSpPr>
        <p:spPr>
          <a:xfrm>
            <a:off x="1163054" y="69228"/>
            <a:ext cx="5354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GLRG_03630</a:t>
            </a:r>
          </a:p>
          <a:p>
            <a:pPr algn="ctr"/>
            <a:r>
              <a:rPr lang="de-DE" sz="800" smtClean="0"/>
              <a:t>hypothetical</a:t>
            </a:r>
          </a:p>
          <a:p>
            <a:pPr algn="ctr"/>
            <a:r>
              <a:rPr lang="de-DE" sz="800" smtClean="0"/>
              <a:t>protein</a:t>
            </a:r>
          </a:p>
          <a:p>
            <a:pPr algn="ctr"/>
            <a:r>
              <a:rPr lang="de-DE" sz="800" smtClean="0"/>
              <a:t>(annotation)</a:t>
            </a:r>
            <a:endParaRPr lang="en-US" sz="800"/>
          </a:p>
        </p:txBody>
      </p:sp>
      <p:sp>
        <p:nvSpPr>
          <p:cNvPr id="495" name="Textfeld 494"/>
          <p:cNvSpPr txBox="1"/>
          <p:nvPr/>
        </p:nvSpPr>
        <p:spPr>
          <a:xfrm>
            <a:off x="444854" y="69228"/>
            <a:ext cx="6256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800" smtClean="0"/>
              <a:t>GLRG_03629</a:t>
            </a:r>
          </a:p>
          <a:p>
            <a:pPr algn="ctr"/>
            <a:r>
              <a:rPr lang="de-DE" sz="800" smtClean="0"/>
              <a:t>phenylalanine-</a:t>
            </a:r>
          </a:p>
          <a:p>
            <a:pPr algn="ctr"/>
            <a:r>
              <a:rPr lang="de-DE" sz="800"/>
              <a:t>t</a:t>
            </a:r>
            <a:r>
              <a:rPr lang="de-DE" sz="800" smtClean="0"/>
              <a:t>RNA synthase (annotation)</a:t>
            </a:r>
            <a:endParaRPr lang="en-US" sz="800"/>
          </a:p>
        </p:txBody>
      </p:sp>
      <p:sp>
        <p:nvSpPr>
          <p:cNvPr id="496" name="Textfeld 495"/>
          <p:cNvSpPr txBox="1"/>
          <p:nvPr/>
        </p:nvSpPr>
        <p:spPr>
          <a:xfrm>
            <a:off x="1782374" y="69228"/>
            <a:ext cx="62196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GLRG_03631</a:t>
            </a:r>
          </a:p>
          <a:p>
            <a:pPr algn="ctr"/>
            <a:r>
              <a:rPr lang="de-DE" sz="800" smtClean="0"/>
              <a:t>PI3P/PI(3,5)biP</a:t>
            </a:r>
          </a:p>
          <a:p>
            <a:pPr algn="ctr"/>
            <a:r>
              <a:rPr lang="de-DE" sz="800" smtClean="0"/>
              <a:t>phosphatase</a:t>
            </a:r>
          </a:p>
          <a:p>
            <a:pPr algn="ctr"/>
            <a:r>
              <a:rPr lang="de-DE" sz="800" smtClean="0"/>
              <a:t>(BlastP)</a:t>
            </a:r>
            <a:endParaRPr lang="en-US" sz="800"/>
          </a:p>
        </p:txBody>
      </p:sp>
      <p:grpSp>
        <p:nvGrpSpPr>
          <p:cNvPr id="497" name="Gruppieren 496"/>
          <p:cNvGrpSpPr/>
          <p:nvPr/>
        </p:nvGrpSpPr>
        <p:grpSpPr>
          <a:xfrm>
            <a:off x="438911" y="687304"/>
            <a:ext cx="637505" cy="742144"/>
            <a:chOff x="1020117" y="895215"/>
            <a:chExt cx="637505" cy="742144"/>
          </a:xfrm>
        </p:grpSpPr>
        <p:grpSp>
          <p:nvGrpSpPr>
            <p:cNvPr id="688" name="Gruppieren 687"/>
            <p:cNvGrpSpPr/>
            <p:nvPr/>
          </p:nvGrpSpPr>
          <p:grpSpPr>
            <a:xfrm>
              <a:off x="1189622" y="958116"/>
              <a:ext cx="468000" cy="576000"/>
              <a:chOff x="2276400" y="3392400"/>
              <a:chExt cx="468000" cy="576000"/>
            </a:xfrm>
          </p:grpSpPr>
          <p:cxnSp>
            <p:nvCxnSpPr>
              <p:cNvPr id="698" name="Gerade Verbindung 697"/>
              <p:cNvCxnSpPr/>
              <p:nvPr/>
            </p:nvCxnSpPr>
            <p:spPr>
              <a:xfrm>
                <a:off x="2276400" y="339240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" name="Gerade Verbindung 698"/>
              <p:cNvCxnSpPr/>
              <p:nvPr/>
            </p:nvCxnSpPr>
            <p:spPr>
              <a:xfrm>
                <a:off x="2276400" y="357240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Gerade Verbindung 699"/>
              <p:cNvCxnSpPr/>
              <p:nvPr/>
            </p:nvCxnSpPr>
            <p:spPr>
              <a:xfrm>
                <a:off x="2276400" y="375240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" name="Gerade Verbindung 700"/>
              <p:cNvCxnSpPr/>
              <p:nvPr/>
            </p:nvCxnSpPr>
            <p:spPr>
              <a:xfrm>
                <a:off x="2276400" y="393240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" name="Gerade Verbindung 701"/>
              <p:cNvCxnSpPr/>
              <p:nvPr/>
            </p:nvCxnSpPr>
            <p:spPr>
              <a:xfrm flipH="1">
                <a:off x="2312400" y="3392400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Gerade Verbindung 702"/>
              <p:cNvCxnSpPr/>
              <p:nvPr/>
            </p:nvCxnSpPr>
            <p:spPr>
              <a:xfrm flipH="1">
                <a:off x="2456400" y="393240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Gerade Verbindung 703"/>
              <p:cNvCxnSpPr/>
              <p:nvPr/>
            </p:nvCxnSpPr>
            <p:spPr>
              <a:xfrm flipH="1">
                <a:off x="2600400" y="393240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Gerade Verbindung 704"/>
              <p:cNvCxnSpPr/>
              <p:nvPr/>
            </p:nvCxnSpPr>
            <p:spPr>
              <a:xfrm flipH="1">
                <a:off x="2744400" y="393240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6" name="Rechteck 705"/>
              <p:cNvSpPr/>
              <p:nvPr/>
            </p:nvSpPr>
            <p:spPr>
              <a:xfrm>
                <a:off x="2348400" y="3507600"/>
                <a:ext cx="72000" cy="4248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7" name="Rechteck 706"/>
              <p:cNvSpPr/>
              <p:nvPr/>
            </p:nvSpPr>
            <p:spPr>
              <a:xfrm>
                <a:off x="2492400" y="3478800"/>
                <a:ext cx="72000" cy="453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8" name="Rechteck 707"/>
              <p:cNvSpPr/>
              <p:nvPr/>
            </p:nvSpPr>
            <p:spPr>
              <a:xfrm>
                <a:off x="2636400" y="3594000"/>
                <a:ext cx="72000" cy="3384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9" name="Gruppieren 688"/>
            <p:cNvGrpSpPr/>
            <p:nvPr/>
          </p:nvGrpSpPr>
          <p:grpSpPr>
            <a:xfrm>
              <a:off x="1238821" y="1514248"/>
              <a:ext cx="408792" cy="123111"/>
              <a:chOff x="1243583" y="1514248"/>
              <a:chExt cx="408792" cy="123111"/>
            </a:xfrm>
          </p:grpSpPr>
          <p:sp>
            <p:nvSpPr>
              <p:cNvPr id="695" name="Textfeld 694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96" name="Textfeld 695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97" name="Textfeld 696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90" name="Gruppieren 689"/>
            <p:cNvGrpSpPr/>
            <p:nvPr/>
          </p:nvGrpSpPr>
          <p:grpSpPr>
            <a:xfrm>
              <a:off x="1020117" y="895215"/>
              <a:ext cx="153888" cy="665849"/>
              <a:chOff x="1024880" y="895215"/>
              <a:chExt cx="153888" cy="665849"/>
            </a:xfrm>
          </p:grpSpPr>
          <p:sp>
            <p:nvSpPr>
              <p:cNvPr id="691" name="Textfeld 690"/>
              <p:cNvSpPr txBox="1"/>
              <p:nvPr/>
            </p:nvSpPr>
            <p:spPr>
              <a:xfrm>
                <a:off x="1024880" y="895215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300</a:t>
                </a:r>
                <a:endParaRPr lang="en-US" sz="800"/>
              </a:p>
            </p:txBody>
          </p:sp>
          <p:sp>
            <p:nvSpPr>
              <p:cNvPr id="692" name="Textfeld 691"/>
              <p:cNvSpPr txBox="1"/>
              <p:nvPr/>
            </p:nvSpPr>
            <p:spPr>
              <a:xfrm>
                <a:off x="1024880" y="1076191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200</a:t>
                </a:r>
                <a:endParaRPr lang="en-US" sz="800"/>
              </a:p>
            </p:txBody>
          </p:sp>
          <p:sp>
            <p:nvSpPr>
              <p:cNvPr id="693" name="Textfeld 692"/>
              <p:cNvSpPr txBox="1"/>
              <p:nvPr/>
            </p:nvSpPr>
            <p:spPr>
              <a:xfrm>
                <a:off x="1024880" y="1257167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100</a:t>
                </a:r>
                <a:endParaRPr lang="en-US" sz="800"/>
              </a:p>
            </p:txBody>
          </p:sp>
          <p:sp>
            <p:nvSpPr>
              <p:cNvPr id="694" name="Textfeld 693"/>
              <p:cNvSpPr txBox="1"/>
              <p:nvPr/>
            </p:nvSpPr>
            <p:spPr>
              <a:xfrm>
                <a:off x="1127472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498" name="Gruppieren 497"/>
          <p:cNvGrpSpPr/>
          <p:nvPr/>
        </p:nvGrpSpPr>
        <p:grpSpPr>
          <a:xfrm>
            <a:off x="3887780" y="687304"/>
            <a:ext cx="633794" cy="742144"/>
            <a:chOff x="4922987" y="895215"/>
            <a:chExt cx="633794" cy="742144"/>
          </a:xfrm>
        </p:grpSpPr>
        <p:grpSp>
          <p:nvGrpSpPr>
            <p:cNvPr id="667" name="Gruppieren 666"/>
            <p:cNvGrpSpPr/>
            <p:nvPr/>
          </p:nvGrpSpPr>
          <p:grpSpPr>
            <a:xfrm>
              <a:off x="5088781" y="958116"/>
              <a:ext cx="468000" cy="576000"/>
              <a:chOff x="3435546" y="3427213"/>
              <a:chExt cx="468000" cy="576000"/>
            </a:xfrm>
          </p:grpSpPr>
          <p:cxnSp>
            <p:nvCxnSpPr>
              <p:cNvPr id="677" name="Gerade Verbindung 676"/>
              <p:cNvCxnSpPr/>
              <p:nvPr/>
            </p:nvCxnSpPr>
            <p:spPr>
              <a:xfrm>
                <a:off x="3435546" y="3427213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" name="Gerade Verbindung 677"/>
              <p:cNvCxnSpPr/>
              <p:nvPr/>
            </p:nvCxnSpPr>
            <p:spPr>
              <a:xfrm>
                <a:off x="3435546" y="3607213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" name="Gerade Verbindung 678"/>
              <p:cNvCxnSpPr/>
              <p:nvPr/>
            </p:nvCxnSpPr>
            <p:spPr>
              <a:xfrm>
                <a:off x="3435546" y="3787213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" name="Gerade Verbindung 679"/>
              <p:cNvCxnSpPr/>
              <p:nvPr/>
            </p:nvCxnSpPr>
            <p:spPr>
              <a:xfrm>
                <a:off x="3435546" y="3967213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" name="Gerade Verbindung 680"/>
              <p:cNvCxnSpPr/>
              <p:nvPr/>
            </p:nvCxnSpPr>
            <p:spPr>
              <a:xfrm flipH="1">
                <a:off x="3471546" y="3427213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" name="Gerade Verbindung 681"/>
              <p:cNvCxnSpPr/>
              <p:nvPr/>
            </p:nvCxnSpPr>
            <p:spPr>
              <a:xfrm flipH="1">
                <a:off x="3615546" y="3967213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" name="Gerade Verbindung 682"/>
              <p:cNvCxnSpPr/>
              <p:nvPr/>
            </p:nvCxnSpPr>
            <p:spPr>
              <a:xfrm flipH="1">
                <a:off x="3759546" y="3967213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" name="Gerade Verbindung 683"/>
              <p:cNvCxnSpPr/>
              <p:nvPr/>
            </p:nvCxnSpPr>
            <p:spPr>
              <a:xfrm flipH="1">
                <a:off x="3903546" y="3967213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5" name="Rechteck 684"/>
              <p:cNvSpPr/>
              <p:nvPr/>
            </p:nvSpPr>
            <p:spPr>
              <a:xfrm>
                <a:off x="3507546" y="3484813"/>
                <a:ext cx="72000" cy="4824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6" name="Rechteck 685"/>
              <p:cNvSpPr/>
              <p:nvPr/>
            </p:nvSpPr>
            <p:spPr>
              <a:xfrm>
                <a:off x="3651546" y="3621613"/>
                <a:ext cx="72000" cy="345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7" name="Rechteck 686"/>
              <p:cNvSpPr/>
              <p:nvPr/>
            </p:nvSpPr>
            <p:spPr>
              <a:xfrm>
                <a:off x="3795546" y="3567613"/>
                <a:ext cx="72000" cy="399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8" name="Gruppieren 667"/>
            <p:cNvGrpSpPr/>
            <p:nvPr/>
          </p:nvGrpSpPr>
          <p:grpSpPr>
            <a:xfrm>
              <a:off x="5136661" y="1514248"/>
              <a:ext cx="408792" cy="123111"/>
              <a:chOff x="1243583" y="1514248"/>
              <a:chExt cx="408792" cy="123111"/>
            </a:xfrm>
          </p:grpSpPr>
          <p:sp>
            <p:nvSpPr>
              <p:cNvPr id="674" name="Textfeld 673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75" name="Textfeld 674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76" name="Textfeld 675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69" name="Gruppieren 668"/>
            <p:cNvGrpSpPr/>
            <p:nvPr/>
          </p:nvGrpSpPr>
          <p:grpSpPr>
            <a:xfrm>
              <a:off x="4922987" y="895215"/>
              <a:ext cx="153888" cy="665849"/>
              <a:chOff x="4918224" y="895215"/>
              <a:chExt cx="153888" cy="665849"/>
            </a:xfrm>
          </p:grpSpPr>
          <p:sp>
            <p:nvSpPr>
              <p:cNvPr id="670" name="Textfeld 669"/>
              <p:cNvSpPr txBox="1"/>
              <p:nvPr/>
            </p:nvSpPr>
            <p:spPr>
              <a:xfrm>
                <a:off x="4918224" y="895215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210</a:t>
                </a:r>
                <a:endParaRPr lang="en-US" sz="800"/>
              </a:p>
            </p:txBody>
          </p:sp>
          <p:sp>
            <p:nvSpPr>
              <p:cNvPr id="671" name="Textfeld 670"/>
              <p:cNvSpPr txBox="1"/>
              <p:nvPr/>
            </p:nvSpPr>
            <p:spPr>
              <a:xfrm>
                <a:off x="4918224" y="1076191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140</a:t>
                </a:r>
                <a:endParaRPr lang="en-US" sz="800"/>
              </a:p>
            </p:txBody>
          </p:sp>
          <p:sp>
            <p:nvSpPr>
              <p:cNvPr id="672" name="Textfeld 671"/>
              <p:cNvSpPr txBox="1"/>
              <p:nvPr/>
            </p:nvSpPr>
            <p:spPr>
              <a:xfrm>
                <a:off x="4969520" y="1257167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70</a:t>
                </a:r>
                <a:endParaRPr lang="en-US" sz="800"/>
              </a:p>
            </p:txBody>
          </p:sp>
          <p:sp>
            <p:nvSpPr>
              <p:cNvPr id="673" name="Textfeld 672"/>
              <p:cNvSpPr txBox="1"/>
              <p:nvPr/>
            </p:nvSpPr>
            <p:spPr>
              <a:xfrm>
                <a:off x="5020816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499" name="Gruppieren 498"/>
          <p:cNvGrpSpPr/>
          <p:nvPr/>
        </p:nvGrpSpPr>
        <p:grpSpPr>
          <a:xfrm>
            <a:off x="4695615" y="687304"/>
            <a:ext cx="632582" cy="742144"/>
            <a:chOff x="5580212" y="895215"/>
            <a:chExt cx="632582" cy="742144"/>
          </a:xfrm>
        </p:grpSpPr>
        <p:grpSp>
          <p:nvGrpSpPr>
            <p:cNvPr id="646" name="Gruppieren 645"/>
            <p:cNvGrpSpPr/>
            <p:nvPr/>
          </p:nvGrpSpPr>
          <p:grpSpPr>
            <a:xfrm>
              <a:off x="5744794" y="958116"/>
              <a:ext cx="468000" cy="576000"/>
              <a:chOff x="2116455" y="3300357"/>
              <a:chExt cx="468000" cy="576000"/>
            </a:xfrm>
          </p:grpSpPr>
          <p:cxnSp>
            <p:nvCxnSpPr>
              <p:cNvPr id="656" name="Gerade Verbindung 655"/>
              <p:cNvCxnSpPr/>
              <p:nvPr/>
            </p:nvCxnSpPr>
            <p:spPr>
              <a:xfrm>
                <a:off x="2116455" y="3300357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Gerade Verbindung 656"/>
              <p:cNvCxnSpPr/>
              <p:nvPr/>
            </p:nvCxnSpPr>
            <p:spPr>
              <a:xfrm>
                <a:off x="2116455" y="3480357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Gerade Verbindung 657"/>
              <p:cNvCxnSpPr/>
              <p:nvPr/>
            </p:nvCxnSpPr>
            <p:spPr>
              <a:xfrm>
                <a:off x="2116455" y="3660357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" name="Gerade Verbindung 658"/>
              <p:cNvCxnSpPr/>
              <p:nvPr/>
            </p:nvCxnSpPr>
            <p:spPr>
              <a:xfrm>
                <a:off x="2116455" y="3840357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Gerade Verbindung 659"/>
              <p:cNvCxnSpPr/>
              <p:nvPr/>
            </p:nvCxnSpPr>
            <p:spPr>
              <a:xfrm flipH="1">
                <a:off x="2152455" y="3300357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Gerade Verbindung 660"/>
              <p:cNvCxnSpPr/>
              <p:nvPr/>
            </p:nvCxnSpPr>
            <p:spPr>
              <a:xfrm flipH="1">
                <a:off x="2296455" y="3840357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Gerade Verbindung 661"/>
              <p:cNvCxnSpPr/>
              <p:nvPr/>
            </p:nvCxnSpPr>
            <p:spPr>
              <a:xfrm flipH="1">
                <a:off x="2440455" y="3840357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Gerade Verbindung 662"/>
              <p:cNvCxnSpPr/>
              <p:nvPr/>
            </p:nvCxnSpPr>
            <p:spPr>
              <a:xfrm flipH="1">
                <a:off x="2584455" y="3840357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4" name="Rechteck 663"/>
              <p:cNvSpPr/>
              <p:nvPr/>
            </p:nvSpPr>
            <p:spPr>
              <a:xfrm>
                <a:off x="2188455" y="3440757"/>
                <a:ext cx="72000" cy="399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5" name="Rechteck 664"/>
              <p:cNvSpPr/>
              <p:nvPr/>
            </p:nvSpPr>
            <p:spPr>
              <a:xfrm>
                <a:off x="2332455" y="3314757"/>
                <a:ext cx="72000" cy="525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6" name="Rechteck 665"/>
              <p:cNvSpPr/>
              <p:nvPr/>
            </p:nvSpPr>
            <p:spPr>
              <a:xfrm>
                <a:off x="2476455" y="3365157"/>
                <a:ext cx="72000" cy="475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7" name="Gruppieren 646"/>
            <p:cNvGrpSpPr/>
            <p:nvPr/>
          </p:nvGrpSpPr>
          <p:grpSpPr>
            <a:xfrm>
              <a:off x="5793809" y="1514248"/>
              <a:ext cx="408792" cy="123111"/>
              <a:chOff x="1243583" y="1514248"/>
              <a:chExt cx="408792" cy="123111"/>
            </a:xfrm>
          </p:grpSpPr>
          <p:sp>
            <p:nvSpPr>
              <p:cNvPr id="653" name="Textfeld 652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54" name="Textfeld 653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55" name="Textfeld 654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8" name="Gruppieren 647"/>
            <p:cNvGrpSpPr/>
            <p:nvPr/>
          </p:nvGrpSpPr>
          <p:grpSpPr>
            <a:xfrm>
              <a:off x="5580212" y="895215"/>
              <a:ext cx="153888" cy="665849"/>
              <a:chOff x="1024880" y="895215"/>
              <a:chExt cx="153888" cy="665849"/>
            </a:xfrm>
          </p:grpSpPr>
          <p:sp>
            <p:nvSpPr>
              <p:cNvPr id="649" name="Textfeld 648"/>
              <p:cNvSpPr txBox="1"/>
              <p:nvPr/>
            </p:nvSpPr>
            <p:spPr>
              <a:xfrm>
                <a:off x="1024880" y="895215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450</a:t>
                </a:r>
                <a:endParaRPr lang="en-US" sz="800"/>
              </a:p>
            </p:txBody>
          </p:sp>
          <p:sp>
            <p:nvSpPr>
              <p:cNvPr id="650" name="Textfeld 649"/>
              <p:cNvSpPr txBox="1"/>
              <p:nvPr/>
            </p:nvSpPr>
            <p:spPr>
              <a:xfrm>
                <a:off x="1024880" y="1076191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300</a:t>
                </a:r>
                <a:endParaRPr lang="en-US" sz="800"/>
              </a:p>
            </p:txBody>
          </p:sp>
          <p:sp>
            <p:nvSpPr>
              <p:cNvPr id="651" name="Textfeld 650"/>
              <p:cNvSpPr txBox="1"/>
              <p:nvPr/>
            </p:nvSpPr>
            <p:spPr>
              <a:xfrm>
                <a:off x="1024880" y="1257167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150</a:t>
                </a:r>
                <a:endParaRPr lang="en-US" sz="800"/>
              </a:p>
            </p:txBody>
          </p:sp>
          <p:sp>
            <p:nvSpPr>
              <p:cNvPr id="652" name="Textfeld 651"/>
              <p:cNvSpPr txBox="1"/>
              <p:nvPr/>
            </p:nvSpPr>
            <p:spPr>
              <a:xfrm>
                <a:off x="1127472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500" name="Gruppieren 499"/>
          <p:cNvGrpSpPr/>
          <p:nvPr/>
        </p:nvGrpSpPr>
        <p:grpSpPr>
          <a:xfrm>
            <a:off x="5595983" y="687304"/>
            <a:ext cx="581392" cy="742144"/>
            <a:chOff x="6326822" y="895215"/>
            <a:chExt cx="581392" cy="742144"/>
          </a:xfrm>
        </p:grpSpPr>
        <p:grpSp>
          <p:nvGrpSpPr>
            <p:cNvPr id="625" name="Gruppieren 624"/>
            <p:cNvGrpSpPr/>
            <p:nvPr/>
          </p:nvGrpSpPr>
          <p:grpSpPr>
            <a:xfrm>
              <a:off x="6440214" y="958116"/>
              <a:ext cx="468000" cy="576000"/>
              <a:chOff x="1226198" y="3170590"/>
              <a:chExt cx="468000" cy="576000"/>
            </a:xfrm>
          </p:grpSpPr>
          <p:cxnSp>
            <p:nvCxnSpPr>
              <p:cNvPr id="635" name="Gerade Verbindung 634"/>
              <p:cNvCxnSpPr/>
              <p:nvPr/>
            </p:nvCxnSpPr>
            <p:spPr>
              <a:xfrm>
                <a:off x="1226198" y="317059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" name="Gerade Verbindung 635"/>
              <p:cNvCxnSpPr/>
              <p:nvPr/>
            </p:nvCxnSpPr>
            <p:spPr>
              <a:xfrm>
                <a:off x="1226198" y="335059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" name="Gerade Verbindung 636"/>
              <p:cNvCxnSpPr/>
              <p:nvPr/>
            </p:nvCxnSpPr>
            <p:spPr>
              <a:xfrm>
                <a:off x="1226198" y="353059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" name="Gerade Verbindung 637"/>
              <p:cNvCxnSpPr/>
              <p:nvPr/>
            </p:nvCxnSpPr>
            <p:spPr>
              <a:xfrm>
                <a:off x="1226198" y="3710590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" name="Gerade Verbindung 638"/>
              <p:cNvCxnSpPr/>
              <p:nvPr/>
            </p:nvCxnSpPr>
            <p:spPr>
              <a:xfrm flipH="1">
                <a:off x="1262198" y="3170590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" name="Gerade Verbindung 639"/>
              <p:cNvCxnSpPr/>
              <p:nvPr/>
            </p:nvCxnSpPr>
            <p:spPr>
              <a:xfrm flipH="1">
                <a:off x="1406198" y="371059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Gerade Verbindung 640"/>
              <p:cNvCxnSpPr/>
              <p:nvPr/>
            </p:nvCxnSpPr>
            <p:spPr>
              <a:xfrm flipH="1">
                <a:off x="1550198" y="371059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Gerade Verbindung 641"/>
              <p:cNvCxnSpPr/>
              <p:nvPr/>
            </p:nvCxnSpPr>
            <p:spPr>
              <a:xfrm flipH="1">
                <a:off x="1694198" y="3710590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3" name="Rechteck 642"/>
              <p:cNvSpPr/>
              <p:nvPr/>
            </p:nvSpPr>
            <p:spPr>
              <a:xfrm>
                <a:off x="1298198" y="3350590"/>
                <a:ext cx="72000" cy="3600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4" name="Rechteck 643"/>
              <p:cNvSpPr/>
              <p:nvPr/>
            </p:nvSpPr>
            <p:spPr>
              <a:xfrm>
                <a:off x="1442198" y="3181390"/>
                <a:ext cx="72000" cy="529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5" name="Rechteck 644"/>
              <p:cNvSpPr/>
              <p:nvPr/>
            </p:nvSpPr>
            <p:spPr>
              <a:xfrm>
                <a:off x="1586198" y="3350590"/>
                <a:ext cx="72000" cy="3600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6" name="Gruppieren 625"/>
            <p:cNvGrpSpPr/>
            <p:nvPr/>
          </p:nvGrpSpPr>
          <p:grpSpPr>
            <a:xfrm>
              <a:off x="6488194" y="1514248"/>
              <a:ext cx="408792" cy="123111"/>
              <a:chOff x="1243583" y="1514248"/>
              <a:chExt cx="408792" cy="123111"/>
            </a:xfrm>
          </p:grpSpPr>
          <p:sp>
            <p:nvSpPr>
              <p:cNvPr id="632" name="Textfeld 631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33" name="Textfeld 632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34" name="Textfeld 633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27" name="Gruppieren 626"/>
            <p:cNvGrpSpPr/>
            <p:nvPr/>
          </p:nvGrpSpPr>
          <p:grpSpPr>
            <a:xfrm>
              <a:off x="6326822" y="895215"/>
              <a:ext cx="102592" cy="665849"/>
              <a:chOff x="6341111" y="895215"/>
              <a:chExt cx="102592" cy="665849"/>
            </a:xfrm>
          </p:grpSpPr>
          <p:sp>
            <p:nvSpPr>
              <p:cNvPr id="628" name="Textfeld 627"/>
              <p:cNvSpPr txBox="1"/>
              <p:nvPr/>
            </p:nvSpPr>
            <p:spPr>
              <a:xfrm>
                <a:off x="6341111" y="895215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45</a:t>
                </a:r>
                <a:endParaRPr lang="en-US" sz="800"/>
              </a:p>
            </p:txBody>
          </p:sp>
          <p:sp>
            <p:nvSpPr>
              <p:cNvPr id="629" name="Textfeld 628"/>
              <p:cNvSpPr txBox="1"/>
              <p:nvPr/>
            </p:nvSpPr>
            <p:spPr>
              <a:xfrm>
                <a:off x="6341111" y="1076191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30</a:t>
                </a:r>
                <a:endParaRPr lang="en-US" sz="800"/>
              </a:p>
            </p:txBody>
          </p:sp>
          <p:sp>
            <p:nvSpPr>
              <p:cNvPr id="630" name="Textfeld 629"/>
              <p:cNvSpPr txBox="1"/>
              <p:nvPr/>
            </p:nvSpPr>
            <p:spPr>
              <a:xfrm>
                <a:off x="6341111" y="1257167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15</a:t>
                </a:r>
                <a:endParaRPr lang="en-US" sz="800"/>
              </a:p>
            </p:txBody>
          </p:sp>
          <p:sp>
            <p:nvSpPr>
              <p:cNvPr id="631" name="Textfeld 630"/>
              <p:cNvSpPr txBox="1"/>
              <p:nvPr/>
            </p:nvSpPr>
            <p:spPr>
              <a:xfrm>
                <a:off x="6392407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501" name="Gruppieren 500"/>
          <p:cNvGrpSpPr/>
          <p:nvPr/>
        </p:nvGrpSpPr>
        <p:grpSpPr>
          <a:xfrm>
            <a:off x="3188033" y="687304"/>
            <a:ext cx="633067" cy="742144"/>
            <a:chOff x="4037162" y="895215"/>
            <a:chExt cx="633067" cy="742144"/>
          </a:xfrm>
        </p:grpSpPr>
        <p:grpSp>
          <p:nvGrpSpPr>
            <p:cNvPr id="604" name="Gruppieren 603"/>
            <p:cNvGrpSpPr/>
            <p:nvPr/>
          </p:nvGrpSpPr>
          <p:grpSpPr>
            <a:xfrm>
              <a:off x="4202229" y="958116"/>
              <a:ext cx="468000" cy="576000"/>
              <a:chOff x="2283945" y="3345624"/>
              <a:chExt cx="468000" cy="576000"/>
            </a:xfrm>
          </p:grpSpPr>
          <p:cxnSp>
            <p:nvCxnSpPr>
              <p:cNvPr id="614" name="Gerade Verbindung 613"/>
              <p:cNvCxnSpPr/>
              <p:nvPr/>
            </p:nvCxnSpPr>
            <p:spPr>
              <a:xfrm>
                <a:off x="2283945" y="3345624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Gerade Verbindung 614"/>
              <p:cNvCxnSpPr/>
              <p:nvPr/>
            </p:nvCxnSpPr>
            <p:spPr>
              <a:xfrm>
                <a:off x="2283945" y="3525624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" name="Gerade Verbindung 615"/>
              <p:cNvCxnSpPr/>
              <p:nvPr/>
            </p:nvCxnSpPr>
            <p:spPr>
              <a:xfrm>
                <a:off x="2283945" y="3705624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Gerade Verbindung 616"/>
              <p:cNvCxnSpPr/>
              <p:nvPr/>
            </p:nvCxnSpPr>
            <p:spPr>
              <a:xfrm>
                <a:off x="2283945" y="3885624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Gerade Verbindung 617"/>
              <p:cNvCxnSpPr/>
              <p:nvPr/>
            </p:nvCxnSpPr>
            <p:spPr>
              <a:xfrm flipH="1">
                <a:off x="2319945" y="3345624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" name="Gerade Verbindung 618"/>
              <p:cNvCxnSpPr/>
              <p:nvPr/>
            </p:nvCxnSpPr>
            <p:spPr>
              <a:xfrm flipH="1">
                <a:off x="2463945" y="3885624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" name="Gerade Verbindung 619"/>
              <p:cNvCxnSpPr/>
              <p:nvPr/>
            </p:nvCxnSpPr>
            <p:spPr>
              <a:xfrm flipH="1">
                <a:off x="2607945" y="3885624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Gerade Verbindung 620"/>
              <p:cNvCxnSpPr/>
              <p:nvPr/>
            </p:nvCxnSpPr>
            <p:spPr>
              <a:xfrm flipH="1">
                <a:off x="2751945" y="3885624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2" name="Rechteck 621"/>
              <p:cNvSpPr/>
              <p:nvPr/>
            </p:nvSpPr>
            <p:spPr>
              <a:xfrm>
                <a:off x="2355945" y="3532824"/>
                <a:ext cx="72000" cy="3528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3" name="Rechteck 622"/>
              <p:cNvSpPr/>
              <p:nvPr/>
            </p:nvSpPr>
            <p:spPr>
              <a:xfrm>
                <a:off x="2499945" y="3525624"/>
                <a:ext cx="72000" cy="3600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4" name="Rechteck 623"/>
              <p:cNvSpPr/>
              <p:nvPr/>
            </p:nvSpPr>
            <p:spPr>
              <a:xfrm>
                <a:off x="2643945" y="3421224"/>
                <a:ext cx="72000" cy="4644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5" name="Gruppieren 604"/>
            <p:cNvGrpSpPr/>
            <p:nvPr/>
          </p:nvGrpSpPr>
          <p:grpSpPr>
            <a:xfrm>
              <a:off x="4250188" y="1514248"/>
              <a:ext cx="408792" cy="123111"/>
              <a:chOff x="1243583" y="1514248"/>
              <a:chExt cx="408792" cy="123111"/>
            </a:xfrm>
          </p:grpSpPr>
          <p:sp>
            <p:nvSpPr>
              <p:cNvPr id="611" name="Textfeld 610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12" name="Textfeld 611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613" name="Textfeld 612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6" name="Gruppieren 605"/>
            <p:cNvGrpSpPr/>
            <p:nvPr/>
          </p:nvGrpSpPr>
          <p:grpSpPr>
            <a:xfrm>
              <a:off x="4037162" y="895215"/>
              <a:ext cx="153888" cy="665849"/>
              <a:chOff x="4032399" y="895215"/>
              <a:chExt cx="153888" cy="665849"/>
            </a:xfrm>
          </p:grpSpPr>
          <p:sp>
            <p:nvSpPr>
              <p:cNvPr id="607" name="Textfeld 606"/>
              <p:cNvSpPr txBox="1"/>
              <p:nvPr/>
            </p:nvSpPr>
            <p:spPr>
              <a:xfrm>
                <a:off x="4032399" y="895215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120</a:t>
                </a:r>
                <a:endParaRPr lang="en-US" sz="800"/>
              </a:p>
            </p:txBody>
          </p:sp>
          <p:sp>
            <p:nvSpPr>
              <p:cNvPr id="608" name="Textfeld 607"/>
              <p:cNvSpPr txBox="1"/>
              <p:nvPr/>
            </p:nvSpPr>
            <p:spPr>
              <a:xfrm>
                <a:off x="4083695" y="1076191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80</a:t>
                </a:r>
                <a:endParaRPr lang="en-US" sz="800"/>
              </a:p>
            </p:txBody>
          </p:sp>
          <p:sp>
            <p:nvSpPr>
              <p:cNvPr id="609" name="Textfeld 608"/>
              <p:cNvSpPr txBox="1"/>
              <p:nvPr/>
            </p:nvSpPr>
            <p:spPr>
              <a:xfrm>
                <a:off x="4083695" y="1257167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40</a:t>
                </a:r>
                <a:endParaRPr lang="en-US" sz="800"/>
              </a:p>
            </p:txBody>
          </p:sp>
          <p:sp>
            <p:nvSpPr>
              <p:cNvPr id="610" name="Textfeld 609"/>
              <p:cNvSpPr txBox="1"/>
              <p:nvPr/>
            </p:nvSpPr>
            <p:spPr>
              <a:xfrm>
                <a:off x="4134991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502" name="Gruppieren 501"/>
          <p:cNvGrpSpPr/>
          <p:nvPr/>
        </p:nvGrpSpPr>
        <p:grpSpPr>
          <a:xfrm>
            <a:off x="2436790" y="687304"/>
            <a:ext cx="685016" cy="742144"/>
            <a:chOff x="3276253" y="895215"/>
            <a:chExt cx="685016" cy="742144"/>
          </a:xfrm>
        </p:grpSpPr>
        <p:grpSp>
          <p:nvGrpSpPr>
            <p:cNvPr id="583" name="Gruppieren 582"/>
            <p:cNvGrpSpPr/>
            <p:nvPr/>
          </p:nvGrpSpPr>
          <p:grpSpPr>
            <a:xfrm>
              <a:off x="3493269" y="958116"/>
              <a:ext cx="468000" cy="576000"/>
              <a:chOff x="2093821" y="3295829"/>
              <a:chExt cx="468000" cy="576000"/>
            </a:xfrm>
          </p:grpSpPr>
          <p:cxnSp>
            <p:nvCxnSpPr>
              <p:cNvPr id="593" name="Gerade Verbindung 592"/>
              <p:cNvCxnSpPr/>
              <p:nvPr/>
            </p:nvCxnSpPr>
            <p:spPr>
              <a:xfrm>
                <a:off x="2093821" y="3295829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" name="Gerade Verbindung 593"/>
              <p:cNvCxnSpPr/>
              <p:nvPr/>
            </p:nvCxnSpPr>
            <p:spPr>
              <a:xfrm>
                <a:off x="2093821" y="3475829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Gerade Verbindung 594"/>
              <p:cNvCxnSpPr/>
              <p:nvPr/>
            </p:nvCxnSpPr>
            <p:spPr>
              <a:xfrm>
                <a:off x="2093821" y="3655829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Gerade Verbindung 595"/>
              <p:cNvCxnSpPr/>
              <p:nvPr/>
            </p:nvCxnSpPr>
            <p:spPr>
              <a:xfrm>
                <a:off x="2093821" y="3835829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Gerade Verbindung 596"/>
              <p:cNvCxnSpPr/>
              <p:nvPr/>
            </p:nvCxnSpPr>
            <p:spPr>
              <a:xfrm flipH="1">
                <a:off x="2129821" y="3295829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Gerade Verbindung 597"/>
              <p:cNvCxnSpPr/>
              <p:nvPr/>
            </p:nvCxnSpPr>
            <p:spPr>
              <a:xfrm flipH="1">
                <a:off x="2273821" y="3835829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" name="Gerade Verbindung 598"/>
              <p:cNvCxnSpPr/>
              <p:nvPr/>
            </p:nvCxnSpPr>
            <p:spPr>
              <a:xfrm flipH="1">
                <a:off x="2417821" y="3835829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" name="Gerade Verbindung 599"/>
              <p:cNvCxnSpPr/>
              <p:nvPr/>
            </p:nvCxnSpPr>
            <p:spPr>
              <a:xfrm flipH="1">
                <a:off x="2561821" y="3835829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1" name="Rechteck 600"/>
              <p:cNvSpPr/>
              <p:nvPr/>
            </p:nvSpPr>
            <p:spPr>
              <a:xfrm>
                <a:off x="2165821" y="3515429"/>
                <a:ext cx="72000" cy="3204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2" name="Rechteck 601"/>
              <p:cNvSpPr/>
              <p:nvPr/>
            </p:nvSpPr>
            <p:spPr>
              <a:xfrm>
                <a:off x="2309821" y="3335429"/>
                <a:ext cx="72000" cy="5004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3" name="Rechteck 602"/>
              <p:cNvSpPr/>
              <p:nvPr/>
            </p:nvSpPr>
            <p:spPr>
              <a:xfrm>
                <a:off x="2453821" y="3472229"/>
                <a:ext cx="72000" cy="3636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4" name="Gruppieren 583"/>
            <p:cNvGrpSpPr/>
            <p:nvPr/>
          </p:nvGrpSpPr>
          <p:grpSpPr>
            <a:xfrm>
              <a:off x="3544214" y="1514248"/>
              <a:ext cx="408792" cy="123111"/>
              <a:chOff x="1243583" y="1514248"/>
              <a:chExt cx="408792" cy="123111"/>
            </a:xfrm>
          </p:grpSpPr>
          <p:sp>
            <p:nvSpPr>
              <p:cNvPr id="590" name="Textfeld 589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91" name="Textfeld 590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92" name="Textfeld 591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5" name="Gruppieren 584"/>
            <p:cNvGrpSpPr/>
            <p:nvPr/>
          </p:nvGrpSpPr>
          <p:grpSpPr>
            <a:xfrm>
              <a:off x="3276253" y="895215"/>
              <a:ext cx="205184" cy="665849"/>
              <a:chOff x="3281016" y="895215"/>
              <a:chExt cx="205184" cy="665849"/>
            </a:xfrm>
          </p:grpSpPr>
          <p:sp>
            <p:nvSpPr>
              <p:cNvPr id="586" name="Textfeld 585"/>
              <p:cNvSpPr txBox="1"/>
              <p:nvPr/>
            </p:nvSpPr>
            <p:spPr>
              <a:xfrm>
                <a:off x="3281016" y="895215"/>
                <a:ext cx="20518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1500</a:t>
                </a:r>
                <a:endParaRPr lang="en-US" sz="800"/>
              </a:p>
            </p:txBody>
          </p:sp>
          <p:sp>
            <p:nvSpPr>
              <p:cNvPr id="587" name="Textfeld 586"/>
              <p:cNvSpPr txBox="1"/>
              <p:nvPr/>
            </p:nvSpPr>
            <p:spPr>
              <a:xfrm>
                <a:off x="3281016" y="1076191"/>
                <a:ext cx="20518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1000</a:t>
                </a:r>
                <a:endParaRPr lang="en-US" sz="800"/>
              </a:p>
            </p:txBody>
          </p:sp>
          <p:sp>
            <p:nvSpPr>
              <p:cNvPr id="588" name="Textfeld 587"/>
              <p:cNvSpPr txBox="1"/>
              <p:nvPr/>
            </p:nvSpPr>
            <p:spPr>
              <a:xfrm>
                <a:off x="3332312" y="1257167"/>
                <a:ext cx="153888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500</a:t>
                </a:r>
                <a:endParaRPr lang="en-US" sz="800"/>
              </a:p>
            </p:txBody>
          </p:sp>
          <p:sp>
            <p:nvSpPr>
              <p:cNvPr id="589" name="Textfeld 588"/>
              <p:cNvSpPr txBox="1"/>
              <p:nvPr/>
            </p:nvSpPr>
            <p:spPr>
              <a:xfrm>
                <a:off x="3434904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503" name="Gruppieren 502"/>
          <p:cNvGrpSpPr/>
          <p:nvPr/>
        </p:nvGrpSpPr>
        <p:grpSpPr>
          <a:xfrm>
            <a:off x="1792231" y="687304"/>
            <a:ext cx="583200" cy="742144"/>
            <a:chOff x="2614463" y="895215"/>
            <a:chExt cx="583200" cy="742144"/>
          </a:xfrm>
        </p:grpSpPr>
        <p:grpSp>
          <p:nvGrpSpPr>
            <p:cNvPr id="562" name="Gruppieren 561"/>
            <p:cNvGrpSpPr/>
            <p:nvPr/>
          </p:nvGrpSpPr>
          <p:grpSpPr>
            <a:xfrm>
              <a:off x="2729663" y="958116"/>
              <a:ext cx="468000" cy="576000"/>
              <a:chOff x="1935386" y="3273196"/>
              <a:chExt cx="468000" cy="576000"/>
            </a:xfrm>
          </p:grpSpPr>
          <p:cxnSp>
            <p:nvCxnSpPr>
              <p:cNvPr id="572" name="Gerade Verbindung 571"/>
              <p:cNvCxnSpPr/>
              <p:nvPr/>
            </p:nvCxnSpPr>
            <p:spPr>
              <a:xfrm>
                <a:off x="1935386" y="3273196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Gerade Verbindung 572"/>
              <p:cNvCxnSpPr/>
              <p:nvPr/>
            </p:nvCxnSpPr>
            <p:spPr>
              <a:xfrm>
                <a:off x="1935386" y="3453196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Gerade Verbindung 573"/>
              <p:cNvCxnSpPr/>
              <p:nvPr/>
            </p:nvCxnSpPr>
            <p:spPr>
              <a:xfrm>
                <a:off x="1935386" y="3633196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" name="Gerade Verbindung 574"/>
              <p:cNvCxnSpPr/>
              <p:nvPr/>
            </p:nvCxnSpPr>
            <p:spPr>
              <a:xfrm>
                <a:off x="1935386" y="3813196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Gerade Verbindung 575"/>
              <p:cNvCxnSpPr/>
              <p:nvPr/>
            </p:nvCxnSpPr>
            <p:spPr>
              <a:xfrm flipH="1">
                <a:off x="1971386" y="3273196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" name="Gerade Verbindung 576"/>
              <p:cNvCxnSpPr/>
              <p:nvPr/>
            </p:nvCxnSpPr>
            <p:spPr>
              <a:xfrm flipH="1">
                <a:off x="2115386" y="3813196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Gerade Verbindung 577"/>
              <p:cNvCxnSpPr/>
              <p:nvPr/>
            </p:nvCxnSpPr>
            <p:spPr>
              <a:xfrm flipH="1">
                <a:off x="2259386" y="3813196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Gerade Verbindung 578"/>
              <p:cNvCxnSpPr/>
              <p:nvPr/>
            </p:nvCxnSpPr>
            <p:spPr>
              <a:xfrm flipH="1">
                <a:off x="2403386" y="3813196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0" name="Rechteck 579"/>
              <p:cNvSpPr/>
              <p:nvPr/>
            </p:nvSpPr>
            <p:spPr>
              <a:xfrm>
                <a:off x="2007386" y="3553996"/>
                <a:ext cx="72000" cy="259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1" name="Rechteck 580"/>
              <p:cNvSpPr/>
              <p:nvPr/>
            </p:nvSpPr>
            <p:spPr>
              <a:xfrm>
                <a:off x="2151386" y="3622396"/>
                <a:ext cx="72000" cy="1908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hteck 581"/>
              <p:cNvSpPr/>
              <p:nvPr/>
            </p:nvSpPr>
            <p:spPr>
              <a:xfrm>
                <a:off x="2295386" y="3399196"/>
                <a:ext cx="72000" cy="4140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3" name="Gruppieren 562"/>
            <p:cNvGrpSpPr/>
            <p:nvPr/>
          </p:nvGrpSpPr>
          <p:grpSpPr>
            <a:xfrm>
              <a:off x="2777509" y="1514248"/>
              <a:ext cx="408792" cy="123111"/>
              <a:chOff x="1243583" y="1514248"/>
              <a:chExt cx="408792" cy="123111"/>
            </a:xfrm>
          </p:grpSpPr>
          <p:sp>
            <p:nvSpPr>
              <p:cNvPr id="569" name="Textfeld 568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70" name="Textfeld 569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71" name="Textfeld 570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4" name="Gruppieren 563"/>
            <p:cNvGrpSpPr/>
            <p:nvPr/>
          </p:nvGrpSpPr>
          <p:grpSpPr>
            <a:xfrm>
              <a:off x="2614463" y="895215"/>
              <a:ext cx="102592" cy="665849"/>
              <a:chOff x="2614463" y="895215"/>
              <a:chExt cx="102592" cy="665849"/>
            </a:xfrm>
          </p:grpSpPr>
          <p:sp>
            <p:nvSpPr>
              <p:cNvPr id="565" name="Textfeld 564"/>
              <p:cNvSpPr txBox="1"/>
              <p:nvPr/>
            </p:nvSpPr>
            <p:spPr>
              <a:xfrm>
                <a:off x="2614463" y="895215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90</a:t>
                </a:r>
                <a:endParaRPr lang="en-US" sz="800"/>
              </a:p>
            </p:txBody>
          </p:sp>
          <p:sp>
            <p:nvSpPr>
              <p:cNvPr id="566" name="Textfeld 565"/>
              <p:cNvSpPr txBox="1"/>
              <p:nvPr/>
            </p:nvSpPr>
            <p:spPr>
              <a:xfrm>
                <a:off x="2614463" y="1076191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60</a:t>
                </a:r>
                <a:endParaRPr lang="en-US" sz="800"/>
              </a:p>
            </p:txBody>
          </p:sp>
          <p:sp>
            <p:nvSpPr>
              <p:cNvPr id="567" name="Textfeld 566"/>
              <p:cNvSpPr txBox="1"/>
              <p:nvPr/>
            </p:nvSpPr>
            <p:spPr>
              <a:xfrm>
                <a:off x="2614463" y="1257167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30</a:t>
                </a:r>
                <a:endParaRPr lang="en-US" sz="800"/>
              </a:p>
            </p:txBody>
          </p:sp>
          <p:sp>
            <p:nvSpPr>
              <p:cNvPr id="568" name="Textfeld 567"/>
              <p:cNvSpPr txBox="1"/>
              <p:nvPr/>
            </p:nvSpPr>
            <p:spPr>
              <a:xfrm>
                <a:off x="2665759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grpSp>
        <p:nvGrpSpPr>
          <p:cNvPr id="504" name="Gruppieren 503"/>
          <p:cNvGrpSpPr/>
          <p:nvPr/>
        </p:nvGrpSpPr>
        <p:grpSpPr>
          <a:xfrm>
            <a:off x="1140375" y="687304"/>
            <a:ext cx="580761" cy="742144"/>
            <a:chOff x="1897708" y="895215"/>
            <a:chExt cx="580761" cy="742144"/>
          </a:xfrm>
        </p:grpSpPr>
        <p:grpSp>
          <p:nvGrpSpPr>
            <p:cNvPr id="541" name="Gruppieren 540"/>
            <p:cNvGrpSpPr/>
            <p:nvPr/>
          </p:nvGrpSpPr>
          <p:grpSpPr>
            <a:xfrm>
              <a:off x="2010469" y="958116"/>
              <a:ext cx="468000" cy="576000"/>
              <a:chOff x="1695915" y="3245541"/>
              <a:chExt cx="468000" cy="576000"/>
            </a:xfrm>
          </p:grpSpPr>
          <p:cxnSp>
            <p:nvCxnSpPr>
              <p:cNvPr id="551" name="Gerade Verbindung 550"/>
              <p:cNvCxnSpPr/>
              <p:nvPr/>
            </p:nvCxnSpPr>
            <p:spPr>
              <a:xfrm>
                <a:off x="1695915" y="3245541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Gerade Verbindung 551"/>
              <p:cNvCxnSpPr/>
              <p:nvPr/>
            </p:nvCxnSpPr>
            <p:spPr>
              <a:xfrm>
                <a:off x="1695915" y="3425541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Gerade Verbindung 552"/>
              <p:cNvCxnSpPr/>
              <p:nvPr/>
            </p:nvCxnSpPr>
            <p:spPr>
              <a:xfrm>
                <a:off x="1695915" y="3605541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Gerade Verbindung 553"/>
              <p:cNvCxnSpPr/>
              <p:nvPr/>
            </p:nvCxnSpPr>
            <p:spPr>
              <a:xfrm>
                <a:off x="1695915" y="3785541"/>
                <a:ext cx="468000" cy="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Gerade Verbindung 554"/>
              <p:cNvCxnSpPr/>
              <p:nvPr/>
            </p:nvCxnSpPr>
            <p:spPr>
              <a:xfrm flipH="1">
                <a:off x="1731915" y="3245541"/>
                <a:ext cx="0" cy="57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Gerade Verbindung 555"/>
              <p:cNvCxnSpPr/>
              <p:nvPr/>
            </p:nvCxnSpPr>
            <p:spPr>
              <a:xfrm flipH="1">
                <a:off x="1875915" y="3785541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" name="Gerade Verbindung 556"/>
              <p:cNvCxnSpPr/>
              <p:nvPr/>
            </p:nvCxnSpPr>
            <p:spPr>
              <a:xfrm flipH="1">
                <a:off x="2019915" y="3785541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Gerade Verbindung 557"/>
              <p:cNvCxnSpPr/>
              <p:nvPr/>
            </p:nvCxnSpPr>
            <p:spPr>
              <a:xfrm flipH="1">
                <a:off x="2163915" y="3785541"/>
                <a:ext cx="0" cy="3600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9" name="Rechteck 558"/>
              <p:cNvSpPr/>
              <p:nvPr/>
            </p:nvSpPr>
            <p:spPr>
              <a:xfrm>
                <a:off x="1767915" y="3454341"/>
                <a:ext cx="72000" cy="331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0" name="Rechteck 559"/>
              <p:cNvSpPr/>
              <p:nvPr/>
            </p:nvSpPr>
            <p:spPr>
              <a:xfrm>
                <a:off x="1911915" y="3454341"/>
                <a:ext cx="72000" cy="331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1" name="Rechteck 560"/>
              <p:cNvSpPr/>
              <p:nvPr/>
            </p:nvSpPr>
            <p:spPr>
              <a:xfrm>
                <a:off x="2055915" y="3274341"/>
                <a:ext cx="72000" cy="511200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2" name="Gruppieren 541"/>
            <p:cNvGrpSpPr/>
            <p:nvPr/>
          </p:nvGrpSpPr>
          <p:grpSpPr>
            <a:xfrm>
              <a:off x="2059285" y="1514248"/>
              <a:ext cx="408792" cy="123111"/>
              <a:chOff x="1243583" y="1514248"/>
              <a:chExt cx="408792" cy="123111"/>
            </a:xfrm>
          </p:grpSpPr>
          <p:sp>
            <p:nvSpPr>
              <p:cNvPr id="548" name="Textfeld 547"/>
              <p:cNvSpPr txBox="1"/>
              <p:nvPr/>
            </p:nvSpPr>
            <p:spPr>
              <a:xfrm>
                <a:off x="1243583" y="1514248"/>
                <a:ext cx="112210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PA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49" name="Textfeld 548"/>
              <p:cNvSpPr txBox="1"/>
              <p:nvPr/>
            </p:nvSpPr>
            <p:spPr>
              <a:xfrm>
                <a:off x="1388668" y="1514248"/>
                <a:ext cx="10900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>
                    <a:cs typeface="Arial" panose="020B0604020202020204" pitchFamily="34" charset="0"/>
                  </a:rPr>
                  <a:t>BP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  <p:sp>
            <p:nvSpPr>
              <p:cNvPr id="550" name="Textfeld 549"/>
              <p:cNvSpPr txBox="1"/>
              <p:nvPr/>
            </p:nvSpPr>
            <p:spPr>
              <a:xfrm>
                <a:off x="1533753" y="1514248"/>
                <a:ext cx="11862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>
                    <a:cs typeface="Arial" panose="020B0604020202020204" pitchFamily="34" charset="0"/>
                  </a:rPr>
                  <a:t>N</a:t>
                </a:r>
                <a:r>
                  <a:rPr lang="de-DE" sz="800" smtClean="0">
                    <a:cs typeface="Arial" panose="020B0604020202020204" pitchFamily="34" charset="0"/>
                  </a:rPr>
                  <a:t>P</a:t>
                </a:r>
                <a:endParaRPr lang="en-US" sz="80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43" name="Gruppieren 542"/>
            <p:cNvGrpSpPr/>
            <p:nvPr/>
          </p:nvGrpSpPr>
          <p:grpSpPr>
            <a:xfrm>
              <a:off x="1897708" y="895215"/>
              <a:ext cx="102592" cy="665849"/>
              <a:chOff x="1892945" y="895215"/>
              <a:chExt cx="102592" cy="665849"/>
            </a:xfrm>
          </p:grpSpPr>
          <p:sp>
            <p:nvSpPr>
              <p:cNvPr id="544" name="Textfeld 543"/>
              <p:cNvSpPr txBox="1"/>
              <p:nvPr/>
            </p:nvSpPr>
            <p:spPr>
              <a:xfrm>
                <a:off x="1892945" y="895215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18</a:t>
                </a:r>
                <a:endParaRPr lang="en-US" sz="800"/>
              </a:p>
            </p:txBody>
          </p:sp>
          <p:sp>
            <p:nvSpPr>
              <p:cNvPr id="545" name="Textfeld 544"/>
              <p:cNvSpPr txBox="1"/>
              <p:nvPr/>
            </p:nvSpPr>
            <p:spPr>
              <a:xfrm>
                <a:off x="1892945" y="1076191"/>
                <a:ext cx="102592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12</a:t>
                </a:r>
                <a:endParaRPr lang="en-US" sz="800"/>
              </a:p>
            </p:txBody>
          </p:sp>
          <p:sp>
            <p:nvSpPr>
              <p:cNvPr id="546" name="Textfeld 545"/>
              <p:cNvSpPr txBox="1"/>
              <p:nvPr/>
            </p:nvSpPr>
            <p:spPr>
              <a:xfrm>
                <a:off x="1944241" y="1257167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6</a:t>
                </a:r>
                <a:endParaRPr lang="en-US" sz="800"/>
              </a:p>
            </p:txBody>
          </p:sp>
          <p:sp>
            <p:nvSpPr>
              <p:cNvPr id="547" name="Textfeld 546"/>
              <p:cNvSpPr txBox="1"/>
              <p:nvPr/>
            </p:nvSpPr>
            <p:spPr>
              <a:xfrm>
                <a:off x="1944241" y="1437953"/>
                <a:ext cx="51296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sz="800" smtClean="0"/>
                  <a:t>0</a:t>
                </a:r>
                <a:endParaRPr lang="en-US" sz="800"/>
              </a:p>
            </p:txBody>
          </p:sp>
        </p:grpSp>
      </p:grpSp>
      <p:cxnSp>
        <p:nvCxnSpPr>
          <p:cNvPr id="505" name="Gerade Verbindung 504"/>
          <p:cNvCxnSpPr>
            <a:stCxn id="696" idx="2"/>
          </p:cNvCxnSpPr>
          <p:nvPr/>
        </p:nvCxnSpPr>
        <p:spPr>
          <a:xfrm flipH="1">
            <a:off x="446142" y="1429448"/>
            <a:ext cx="411060" cy="386459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Gerade Verbindung 505"/>
          <p:cNvCxnSpPr>
            <a:stCxn id="549" idx="2"/>
          </p:cNvCxnSpPr>
          <p:nvPr/>
        </p:nvCxnSpPr>
        <p:spPr>
          <a:xfrm flipH="1">
            <a:off x="1024446" y="1429448"/>
            <a:ext cx="477093" cy="400973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Gerade Verbindung 506"/>
          <p:cNvCxnSpPr>
            <a:stCxn id="570" idx="2"/>
          </p:cNvCxnSpPr>
          <p:nvPr/>
        </p:nvCxnSpPr>
        <p:spPr>
          <a:xfrm flipH="1">
            <a:off x="1401817" y="1429448"/>
            <a:ext cx="753047" cy="415487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Gerade Verbindung 507"/>
          <p:cNvCxnSpPr>
            <a:stCxn id="591" idx="2"/>
          </p:cNvCxnSpPr>
          <p:nvPr/>
        </p:nvCxnSpPr>
        <p:spPr>
          <a:xfrm flipH="1">
            <a:off x="2098503" y="1429448"/>
            <a:ext cx="805835" cy="408230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Gerade Verbindung 508"/>
          <p:cNvCxnSpPr>
            <a:stCxn id="612" idx="2"/>
          </p:cNvCxnSpPr>
          <p:nvPr/>
        </p:nvCxnSpPr>
        <p:spPr>
          <a:xfrm flipH="1">
            <a:off x="2744389" y="1429448"/>
            <a:ext cx="856257" cy="400973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Gerade Verbindung 509"/>
          <p:cNvCxnSpPr>
            <a:stCxn id="675" idx="2"/>
          </p:cNvCxnSpPr>
          <p:nvPr/>
        </p:nvCxnSpPr>
        <p:spPr>
          <a:xfrm>
            <a:off x="4301041" y="1429448"/>
            <a:ext cx="3634" cy="415487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Gerade Verbindung 510"/>
          <p:cNvCxnSpPr>
            <a:stCxn id="654" idx="2"/>
          </p:cNvCxnSpPr>
          <p:nvPr/>
        </p:nvCxnSpPr>
        <p:spPr>
          <a:xfrm flipH="1">
            <a:off x="5059418" y="1429448"/>
            <a:ext cx="49381" cy="415487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Gerade Verbindung 511"/>
          <p:cNvCxnSpPr>
            <a:stCxn id="633" idx="2"/>
          </p:cNvCxnSpPr>
          <p:nvPr/>
        </p:nvCxnSpPr>
        <p:spPr>
          <a:xfrm flipH="1">
            <a:off x="5821417" y="1429448"/>
            <a:ext cx="135525" cy="415487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Gerade Verbindung 512"/>
          <p:cNvCxnSpPr/>
          <p:nvPr/>
        </p:nvCxnSpPr>
        <p:spPr>
          <a:xfrm flipH="1">
            <a:off x="412145" y="1936593"/>
            <a:ext cx="1963286" cy="6226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Gerade Verbindung 513"/>
          <p:cNvCxnSpPr/>
          <p:nvPr/>
        </p:nvCxnSpPr>
        <p:spPr>
          <a:xfrm>
            <a:off x="2375431" y="1936593"/>
            <a:ext cx="3744096" cy="62260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Gerade Verbindung 514"/>
          <p:cNvCxnSpPr/>
          <p:nvPr/>
        </p:nvCxnSpPr>
        <p:spPr>
          <a:xfrm flipH="1">
            <a:off x="1078423" y="1934211"/>
            <a:ext cx="1233187" cy="6249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Gerade Verbindung 515"/>
          <p:cNvCxnSpPr/>
          <p:nvPr/>
        </p:nvCxnSpPr>
        <p:spPr>
          <a:xfrm>
            <a:off x="2436790" y="1934211"/>
            <a:ext cx="2961219" cy="6249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7" name="Gruppieren 516"/>
          <p:cNvGrpSpPr/>
          <p:nvPr/>
        </p:nvGrpSpPr>
        <p:grpSpPr>
          <a:xfrm>
            <a:off x="356354" y="2587588"/>
            <a:ext cx="5762838" cy="302398"/>
            <a:chOff x="1363908" y="3797910"/>
            <a:chExt cx="5762838" cy="302398"/>
          </a:xfrm>
        </p:grpSpPr>
        <p:grpSp>
          <p:nvGrpSpPr>
            <p:cNvPr id="523" name="Gruppieren 522"/>
            <p:cNvGrpSpPr/>
            <p:nvPr/>
          </p:nvGrpSpPr>
          <p:grpSpPr>
            <a:xfrm>
              <a:off x="1363908" y="3797910"/>
              <a:ext cx="5762838" cy="108000"/>
              <a:chOff x="1363908" y="3797910"/>
              <a:chExt cx="5762838" cy="108000"/>
            </a:xfrm>
          </p:grpSpPr>
          <p:sp>
            <p:nvSpPr>
              <p:cNvPr id="533" name="Rechteck 532"/>
              <p:cNvSpPr/>
              <p:nvPr/>
            </p:nvSpPr>
            <p:spPr>
              <a:xfrm>
                <a:off x="2082468" y="3797910"/>
                <a:ext cx="720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4" name="Rechteck 533"/>
              <p:cNvSpPr/>
              <p:nvPr/>
            </p:nvSpPr>
            <p:spPr>
              <a:xfrm>
                <a:off x="3847642" y="3797910"/>
                <a:ext cx="432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5" name="Rechteck 534"/>
              <p:cNvSpPr/>
              <p:nvPr/>
            </p:nvSpPr>
            <p:spPr>
              <a:xfrm>
                <a:off x="4278412" y="3797910"/>
                <a:ext cx="504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6" name="Rechteck 535"/>
              <p:cNvSpPr/>
              <p:nvPr/>
            </p:nvSpPr>
            <p:spPr>
              <a:xfrm>
                <a:off x="1363908" y="3797910"/>
                <a:ext cx="720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Rechteck 536"/>
              <p:cNvSpPr/>
              <p:nvPr/>
            </p:nvSpPr>
            <p:spPr>
              <a:xfrm>
                <a:off x="6406746" y="3797910"/>
                <a:ext cx="720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8" name="Pfeil nach rechts 537"/>
              <p:cNvSpPr/>
              <p:nvPr/>
            </p:nvSpPr>
            <p:spPr>
              <a:xfrm>
                <a:off x="2802627" y="3797910"/>
                <a:ext cx="1044000" cy="108000"/>
              </a:xfrm>
              <a:prstGeom prst="rightArrow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9" name="Rechteck 538"/>
              <p:cNvSpPr/>
              <p:nvPr/>
            </p:nvSpPr>
            <p:spPr>
              <a:xfrm>
                <a:off x="5936645" y="3797910"/>
                <a:ext cx="46800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0" name="Pfeil nach rechts 539"/>
              <p:cNvSpPr/>
              <p:nvPr/>
            </p:nvSpPr>
            <p:spPr>
              <a:xfrm>
                <a:off x="4782131" y="3797910"/>
                <a:ext cx="1152000" cy="108000"/>
              </a:xfrm>
              <a:prstGeom prst="rightArrow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4" name="Gruppieren 523"/>
            <p:cNvGrpSpPr/>
            <p:nvPr/>
          </p:nvGrpSpPr>
          <p:grpSpPr>
            <a:xfrm>
              <a:off x="1511790" y="3921506"/>
              <a:ext cx="5474402" cy="178802"/>
              <a:chOff x="1511790" y="3921506"/>
              <a:chExt cx="5474402" cy="178802"/>
            </a:xfrm>
          </p:grpSpPr>
          <p:sp>
            <p:nvSpPr>
              <p:cNvPr id="525" name="Textfeld 524"/>
              <p:cNvSpPr txBox="1"/>
              <p:nvPr/>
            </p:nvSpPr>
            <p:spPr>
              <a:xfrm>
                <a:off x="2280275" y="3931031"/>
                <a:ext cx="33021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smtClean="0"/>
                  <a:t>PtoxB</a:t>
                </a:r>
                <a:endParaRPr lang="en-US" sz="1100" dirty="0"/>
              </a:p>
            </p:txBody>
          </p:sp>
          <p:sp>
            <p:nvSpPr>
              <p:cNvPr id="526" name="Textfeld 525"/>
              <p:cNvSpPr txBox="1"/>
              <p:nvPr/>
            </p:nvSpPr>
            <p:spPr>
              <a:xfrm>
                <a:off x="3170886" y="3931031"/>
                <a:ext cx="296556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dirty="0" err="1" smtClean="0"/>
                  <a:t>eGFP</a:t>
                </a:r>
                <a:endParaRPr lang="en-US" sz="1100" dirty="0"/>
              </a:p>
            </p:txBody>
          </p:sp>
          <p:sp>
            <p:nvSpPr>
              <p:cNvPr id="527" name="Textfeld 526"/>
              <p:cNvSpPr txBox="1"/>
              <p:nvPr/>
            </p:nvSpPr>
            <p:spPr>
              <a:xfrm>
                <a:off x="3928324" y="3931031"/>
                <a:ext cx="27090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dirty="0" err="1" smtClean="0"/>
                  <a:t>Tnos</a:t>
                </a:r>
                <a:endParaRPr lang="en-US" sz="1100" dirty="0"/>
              </a:p>
            </p:txBody>
          </p:sp>
          <p:sp>
            <p:nvSpPr>
              <p:cNvPr id="528" name="Textfeld 527"/>
              <p:cNvSpPr txBox="1"/>
              <p:nvPr/>
            </p:nvSpPr>
            <p:spPr>
              <a:xfrm>
                <a:off x="5259639" y="3921506"/>
                <a:ext cx="26129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i="1" smtClean="0"/>
                  <a:t>npt</a:t>
                </a:r>
                <a:r>
                  <a:rPr lang="en-US" sz="1100" smtClean="0"/>
                  <a:t>II</a:t>
                </a:r>
                <a:endParaRPr lang="en-US" sz="1100" i="1" dirty="0"/>
              </a:p>
            </p:txBody>
          </p:sp>
          <p:sp>
            <p:nvSpPr>
              <p:cNvPr id="529" name="Textfeld 528"/>
              <p:cNvSpPr txBox="1"/>
              <p:nvPr/>
            </p:nvSpPr>
            <p:spPr>
              <a:xfrm>
                <a:off x="6554984" y="3931031"/>
                <a:ext cx="43120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dirty="0" smtClean="0"/>
                  <a:t>3’-flank</a:t>
                </a:r>
                <a:endParaRPr lang="en-US" sz="1100" dirty="0"/>
              </a:p>
            </p:txBody>
          </p:sp>
          <p:sp>
            <p:nvSpPr>
              <p:cNvPr id="530" name="Textfeld 529"/>
              <p:cNvSpPr txBox="1"/>
              <p:nvPr/>
            </p:nvSpPr>
            <p:spPr>
              <a:xfrm>
                <a:off x="1511790" y="3931031"/>
                <a:ext cx="43120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dirty="0" smtClean="0"/>
                  <a:t>5’-flank</a:t>
                </a:r>
                <a:endParaRPr lang="en-US" sz="1100" dirty="0"/>
              </a:p>
            </p:txBody>
          </p:sp>
          <p:sp>
            <p:nvSpPr>
              <p:cNvPr id="531" name="Textfeld 530"/>
              <p:cNvSpPr txBox="1"/>
              <p:nvPr/>
            </p:nvSpPr>
            <p:spPr>
              <a:xfrm>
                <a:off x="6013959" y="3931031"/>
                <a:ext cx="314189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smtClean="0"/>
                  <a:t>TtrpC</a:t>
                </a:r>
                <a:endParaRPr lang="en-US" sz="1100" dirty="0"/>
              </a:p>
            </p:txBody>
          </p:sp>
          <p:sp>
            <p:nvSpPr>
              <p:cNvPr id="532" name="Textfeld 531"/>
              <p:cNvSpPr txBox="1"/>
              <p:nvPr/>
            </p:nvSpPr>
            <p:spPr>
              <a:xfrm>
                <a:off x="4368968" y="3931031"/>
                <a:ext cx="317395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100" smtClean="0"/>
                  <a:t>PtrpC</a:t>
                </a:r>
                <a:endParaRPr lang="en-US" sz="1100" dirty="0"/>
              </a:p>
            </p:txBody>
          </p:sp>
        </p:grpSp>
      </p:grpSp>
      <p:cxnSp>
        <p:nvCxnSpPr>
          <p:cNvPr id="518" name="Gerade Verbindung 517"/>
          <p:cNvCxnSpPr/>
          <p:nvPr/>
        </p:nvCxnSpPr>
        <p:spPr>
          <a:xfrm>
            <a:off x="5923018" y="2091676"/>
            <a:ext cx="259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feld 518"/>
          <p:cNvSpPr txBox="1"/>
          <p:nvPr/>
        </p:nvSpPr>
        <p:spPr>
          <a:xfrm>
            <a:off x="5973818" y="2098935"/>
            <a:ext cx="17472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smtClean="0"/>
              <a:t>1 kb</a:t>
            </a:r>
            <a:endParaRPr lang="en-US" sz="800"/>
          </a:p>
        </p:txBody>
      </p:sp>
      <p:cxnSp>
        <p:nvCxnSpPr>
          <p:cNvPr id="520" name="Gerade Verbindung 519"/>
          <p:cNvCxnSpPr/>
          <p:nvPr/>
        </p:nvCxnSpPr>
        <p:spPr>
          <a:xfrm>
            <a:off x="4703818" y="2984304"/>
            <a:ext cx="14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" name="Textfeld 520"/>
          <p:cNvSpPr txBox="1"/>
          <p:nvPr/>
        </p:nvSpPr>
        <p:spPr>
          <a:xfrm>
            <a:off x="5371475" y="2998821"/>
            <a:ext cx="17472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smtClean="0"/>
              <a:t>1 kb</a:t>
            </a:r>
            <a:endParaRPr lang="en-US" sz="800"/>
          </a:p>
        </p:txBody>
      </p:sp>
      <p:sp>
        <p:nvSpPr>
          <p:cNvPr id="522" name="Textfeld 521"/>
          <p:cNvSpPr txBox="1"/>
          <p:nvPr/>
        </p:nvSpPr>
        <p:spPr>
          <a:xfrm rot="16200000">
            <a:off x="753" y="836204"/>
            <a:ext cx="46647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de-DE" sz="800" smtClean="0"/>
              <a:t>transcript</a:t>
            </a:r>
          </a:p>
          <a:p>
            <a:pPr algn="ctr"/>
            <a:r>
              <a:rPr lang="de-DE" sz="800" smtClean="0"/>
              <a:t>abundance</a:t>
            </a:r>
          </a:p>
          <a:p>
            <a:pPr algn="ctr"/>
            <a:r>
              <a:rPr lang="de-DE" sz="800" smtClean="0"/>
              <a:t>(FPKM)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73782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Benutzerdefiniert</PresentationFormat>
  <Paragraphs>103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Diana</dc:creator>
  <cp:lastModifiedBy>Stefan G. R. Wirsel</cp:lastModifiedBy>
  <cp:revision>137</cp:revision>
  <dcterms:created xsi:type="dcterms:W3CDTF">2011-02-21T22:49:50Z</dcterms:created>
  <dcterms:modified xsi:type="dcterms:W3CDTF">2015-05-12T13:48:24Z</dcterms:modified>
</cp:coreProperties>
</file>