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13"/>
    <p:restoredTop sz="94645"/>
  </p:normalViewPr>
  <p:slideViewPr>
    <p:cSldViewPr snapToGrid="0" snapToObjects="1">
      <p:cViewPr varScale="1">
        <p:scale>
          <a:sx n="107" d="100"/>
          <a:sy n="107" d="100"/>
        </p:scale>
        <p:origin x="184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138E80-8DEE-D64E-920F-7A7A6777DD5F}" type="datetimeFigureOut">
              <a:rPr lang="en-US" smtClean="0"/>
              <a:t>9/9/17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020CF-60B4-234D-A2BF-F7C4466CC3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1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4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64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40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0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08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475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59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6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685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DB539-3F69-ED41-9543-8896E4FC33B4}" type="datetimeFigureOut">
              <a:rPr lang="en-US" smtClean="0"/>
              <a:t>9/9/17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66C9-DD46-2041-8803-17DB53842A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7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150" y="227775"/>
            <a:ext cx="111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Figure S</a:t>
            </a:r>
            <a:r>
              <a:rPr lang="en-US" sz="1100" b="1" dirty="0" smtClean="0"/>
              <a:t>1. </a:t>
            </a:r>
            <a:r>
              <a:rPr lang="en-US" sz="1100" dirty="0" smtClean="0"/>
              <a:t>MAFFT </a:t>
            </a:r>
            <a:r>
              <a:rPr lang="en-US" sz="1100" dirty="0"/>
              <a:t>alignment of MLST genomic regions of </a:t>
            </a:r>
            <a:r>
              <a:rPr lang="en-US" sz="1100" i="1" dirty="0" smtClean="0"/>
              <a:t>abcZ</a:t>
            </a:r>
            <a:r>
              <a:rPr lang="en-US" sz="1100" dirty="0" smtClean="0"/>
              <a:t> from </a:t>
            </a:r>
            <a:r>
              <a:rPr lang="en-US" sz="1100" dirty="0"/>
              <a:t>distinct </a:t>
            </a:r>
            <a:r>
              <a:rPr lang="en-US" sz="1100" i="1" dirty="0" smtClean="0"/>
              <a:t>Kingella kingae </a:t>
            </a:r>
            <a:r>
              <a:rPr lang="en-US" sz="1100" dirty="0" smtClean="0"/>
              <a:t>sequence types </a:t>
            </a:r>
            <a:r>
              <a:rPr lang="en-US" sz="1100" dirty="0"/>
              <a:t>tested in our study and closely related </a:t>
            </a:r>
            <a:r>
              <a:rPr lang="en-US" sz="1100" i="1" dirty="0"/>
              <a:t>Kingella</a:t>
            </a:r>
            <a:r>
              <a:rPr lang="en-US" sz="1100" dirty="0"/>
              <a:t> and </a:t>
            </a:r>
            <a:r>
              <a:rPr lang="en-US" sz="1100" i="1" dirty="0"/>
              <a:t>Neisseria</a:t>
            </a:r>
            <a:r>
              <a:rPr lang="en-US" sz="1100" dirty="0"/>
              <a:t> species. Primers and MLST regions are </a:t>
            </a:r>
            <a:r>
              <a:rPr lang="en-US" sz="1100" dirty="0" smtClean="0"/>
              <a:t>colored in blue. </a:t>
            </a:r>
            <a:r>
              <a:rPr lang="en-US" sz="1100" dirty="0"/>
              <a:t>Only each distinct variant of </a:t>
            </a:r>
            <a:r>
              <a:rPr lang="en-US" sz="1100" i="1" dirty="0"/>
              <a:t>abcZ</a:t>
            </a:r>
            <a:r>
              <a:rPr lang="en-US" sz="1100" dirty="0"/>
              <a:t> are represented</a:t>
            </a:r>
            <a:r>
              <a:rPr lang="en-US" sz="1100" dirty="0" smtClean="0"/>
              <a:t>. </a:t>
            </a:r>
            <a:r>
              <a:rPr lang="en-US" sz="1100" dirty="0"/>
              <a:t>MAFFT alignment was performed </a:t>
            </a:r>
            <a:r>
              <a:rPr lang="en-US" sz="1100" dirty="0" smtClean="0"/>
              <a:t>by using Geneious 10.2.3 </a:t>
            </a:r>
            <a:r>
              <a:rPr lang="en-US" sz="1100" dirty="0"/>
              <a:t>(Biomatters</a:t>
            </a:r>
            <a:r>
              <a:rPr lang="en-US" sz="1100" dirty="0" smtClean="0"/>
              <a:t>).</a:t>
            </a:r>
            <a:endParaRPr lang="en-US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78" y="895997"/>
            <a:ext cx="11919645" cy="415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150" y="227775"/>
            <a:ext cx="111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Figure S1. </a:t>
            </a:r>
            <a:r>
              <a:rPr lang="en-US" sz="1100" dirty="0"/>
              <a:t>MAFFT </a:t>
            </a:r>
            <a:r>
              <a:rPr lang="en-US" sz="1100" dirty="0"/>
              <a:t>alignment of MLST genomic regions of </a:t>
            </a:r>
            <a:r>
              <a:rPr lang="en-US" sz="1100" dirty="0" smtClean="0"/>
              <a:t>the </a:t>
            </a:r>
            <a:r>
              <a:rPr lang="en-US" sz="1100" i="1" dirty="0" smtClean="0"/>
              <a:t>adk </a:t>
            </a:r>
            <a:r>
              <a:rPr lang="en-US" sz="1100" dirty="0" smtClean="0"/>
              <a:t>gene from </a:t>
            </a:r>
            <a:r>
              <a:rPr lang="en-US" sz="1100" dirty="0"/>
              <a:t>distinct </a:t>
            </a:r>
            <a:r>
              <a:rPr lang="en-US" sz="1100" i="1" dirty="0" smtClean="0"/>
              <a:t>Kingella kingae </a:t>
            </a:r>
            <a:r>
              <a:rPr lang="en-US" sz="1100" dirty="0" smtClean="0"/>
              <a:t>sequence types </a:t>
            </a:r>
            <a:r>
              <a:rPr lang="en-US" sz="1100" dirty="0"/>
              <a:t>tested in our study and closely related </a:t>
            </a:r>
            <a:r>
              <a:rPr lang="en-US" sz="1100" i="1" dirty="0"/>
              <a:t>Kingella</a:t>
            </a:r>
            <a:r>
              <a:rPr lang="en-US" sz="1100" dirty="0"/>
              <a:t> and </a:t>
            </a:r>
            <a:r>
              <a:rPr lang="en-US" sz="1100" i="1" dirty="0"/>
              <a:t>Neisseria</a:t>
            </a:r>
            <a:r>
              <a:rPr lang="en-US" sz="1100" dirty="0"/>
              <a:t> species. Primers and MLST regions are </a:t>
            </a:r>
            <a:r>
              <a:rPr lang="en-US" sz="1100" dirty="0" smtClean="0"/>
              <a:t>colored in yellow. </a:t>
            </a:r>
            <a:r>
              <a:rPr lang="en-US" sz="1100" dirty="0"/>
              <a:t>Only each distinct variant of </a:t>
            </a:r>
            <a:r>
              <a:rPr lang="en-US" sz="1100" i="1" dirty="0" smtClean="0"/>
              <a:t>adk</a:t>
            </a:r>
            <a:r>
              <a:rPr lang="en-US" sz="1100" dirty="0" smtClean="0"/>
              <a:t> </a:t>
            </a:r>
            <a:r>
              <a:rPr lang="en-US" sz="1100" dirty="0"/>
              <a:t>are represented</a:t>
            </a:r>
            <a:r>
              <a:rPr lang="en-US" sz="1100" dirty="0" smtClean="0"/>
              <a:t>. </a:t>
            </a:r>
            <a:r>
              <a:rPr lang="en-US" sz="1100" dirty="0"/>
              <a:t>MAFFT alignment was performed </a:t>
            </a:r>
            <a:r>
              <a:rPr lang="en-US" sz="1100" dirty="0" smtClean="0"/>
              <a:t>by using Geneious 10.2.3 </a:t>
            </a:r>
            <a:r>
              <a:rPr lang="en-US" sz="1100" dirty="0"/>
              <a:t>(Biomatters</a:t>
            </a:r>
            <a:r>
              <a:rPr lang="en-US" sz="1100" dirty="0" smtClean="0"/>
              <a:t>).</a:t>
            </a: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53" y="918721"/>
            <a:ext cx="11070495" cy="5561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9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150" y="227775"/>
            <a:ext cx="111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Figure S1. </a:t>
            </a:r>
            <a:r>
              <a:rPr lang="en-US" sz="1100" dirty="0"/>
              <a:t>MAFFT </a:t>
            </a:r>
            <a:r>
              <a:rPr lang="en-US" sz="1100" dirty="0"/>
              <a:t>alignment of MLST genomic regions </a:t>
            </a:r>
            <a:r>
              <a:rPr lang="en-US" sz="1100" dirty="0" smtClean="0"/>
              <a:t>of the </a:t>
            </a:r>
            <a:r>
              <a:rPr lang="en-US" sz="1100" i="1" dirty="0" smtClean="0"/>
              <a:t>aroE</a:t>
            </a:r>
            <a:r>
              <a:rPr lang="en-US" sz="1100" dirty="0" smtClean="0"/>
              <a:t> gene from </a:t>
            </a:r>
            <a:r>
              <a:rPr lang="en-US" sz="1100" dirty="0"/>
              <a:t>distinct </a:t>
            </a:r>
            <a:r>
              <a:rPr lang="en-US" sz="1100" i="1" dirty="0" smtClean="0"/>
              <a:t>Kingella kingae </a:t>
            </a:r>
            <a:r>
              <a:rPr lang="en-US" sz="1100" dirty="0" smtClean="0"/>
              <a:t>sequence types </a:t>
            </a:r>
            <a:r>
              <a:rPr lang="en-US" sz="1100" dirty="0"/>
              <a:t>tested in our study and closely related </a:t>
            </a:r>
            <a:r>
              <a:rPr lang="en-US" sz="1100" i="1" dirty="0"/>
              <a:t>Kingella</a:t>
            </a:r>
            <a:r>
              <a:rPr lang="en-US" sz="1100" dirty="0"/>
              <a:t> and </a:t>
            </a:r>
            <a:r>
              <a:rPr lang="en-US" sz="1100" i="1" dirty="0"/>
              <a:t>Neisseria</a:t>
            </a:r>
            <a:r>
              <a:rPr lang="en-US" sz="1100" dirty="0"/>
              <a:t> species. Primers and MLST regions are </a:t>
            </a:r>
            <a:r>
              <a:rPr lang="en-US" sz="1100" dirty="0" smtClean="0"/>
              <a:t>colored in green. </a:t>
            </a:r>
            <a:r>
              <a:rPr lang="en-US" sz="1100" dirty="0"/>
              <a:t>Only </a:t>
            </a:r>
            <a:r>
              <a:rPr lang="en-US" sz="1100" dirty="0" smtClean="0"/>
              <a:t>each distinct variant of </a:t>
            </a:r>
            <a:r>
              <a:rPr lang="en-US" sz="1100" i="1" dirty="0" smtClean="0"/>
              <a:t>aroE</a:t>
            </a:r>
            <a:r>
              <a:rPr lang="en-US" sz="1100" dirty="0" smtClean="0"/>
              <a:t> are </a:t>
            </a:r>
            <a:r>
              <a:rPr lang="en-US" sz="1100" dirty="0"/>
              <a:t>represented</a:t>
            </a:r>
            <a:r>
              <a:rPr lang="en-US" sz="1100" dirty="0" smtClean="0"/>
              <a:t>. </a:t>
            </a:r>
            <a:r>
              <a:rPr lang="en-US" sz="1100" dirty="0"/>
              <a:t>MAFFT alignment was performed </a:t>
            </a:r>
            <a:r>
              <a:rPr lang="en-US" sz="1100" dirty="0" smtClean="0"/>
              <a:t>by using Geneious 10.2.3 </a:t>
            </a:r>
            <a:r>
              <a:rPr lang="en-US" sz="1100" dirty="0"/>
              <a:t>(Biomatters</a:t>
            </a:r>
            <a:r>
              <a:rPr lang="en-US" sz="1100" dirty="0" smtClean="0"/>
              <a:t>).</a:t>
            </a:r>
            <a:endParaRPr lang="en-US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25" y="926293"/>
            <a:ext cx="11594150" cy="578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5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150" y="227775"/>
            <a:ext cx="111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Figure S1. </a:t>
            </a:r>
            <a:r>
              <a:rPr lang="en-US" sz="1100" dirty="0"/>
              <a:t>MAFFT </a:t>
            </a:r>
            <a:r>
              <a:rPr lang="en-US" sz="1100" dirty="0"/>
              <a:t>alignment of MLST genomic regions of </a:t>
            </a:r>
            <a:r>
              <a:rPr lang="en-US" sz="1100" dirty="0" smtClean="0"/>
              <a:t>the </a:t>
            </a:r>
            <a:r>
              <a:rPr lang="en-US" sz="1100" i="1" dirty="0" smtClean="0"/>
              <a:t>cpn60</a:t>
            </a:r>
            <a:r>
              <a:rPr lang="en-US" sz="1100" dirty="0" smtClean="0"/>
              <a:t> gene from </a:t>
            </a:r>
            <a:r>
              <a:rPr lang="en-US" sz="1100" dirty="0"/>
              <a:t>distinct </a:t>
            </a:r>
            <a:r>
              <a:rPr lang="en-US" sz="1100" i="1" dirty="0" smtClean="0"/>
              <a:t>Kingella kingae </a:t>
            </a:r>
            <a:r>
              <a:rPr lang="en-US" sz="1100" dirty="0" smtClean="0"/>
              <a:t>sequence types </a:t>
            </a:r>
            <a:r>
              <a:rPr lang="en-US" sz="1100" dirty="0"/>
              <a:t>tested in our study and closely related </a:t>
            </a:r>
            <a:r>
              <a:rPr lang="en-US" sz="1100" i="1" dirty="0"/>
              <a:t>Kingella</a:t>
            </a:r>
            <a:r>
              <a:rPr lang="en-US" sz="1100" dirty="0"/>
              <a:t> and </a:t>
            </a:r>
            <a:r>
              <a:rPr lang="en-US" sz="1100" i="1" dirty="0"/>
              <a:t>Neisseria</a:t>
            </a:r>
            <a:r>
              <a:rPr lang="en-US" sz="1100" dirty="0"/>
              <a:t> species. Primers and MLST regions are </a:t>
            </a:r>
            <a:r>
              <a:rPr lang="en-US" sz="1100" dirty="0" smtClean="0"/>
              <a:t>colored in pink. </a:t>
            </a:r>
            <a:r>
              <a:rPr lang="en-US" sz="1100" dirty="0"/>
              <a:t>Only each distinct variant of </a:t>
            </a:r>
            <a:r>
              <a:rPr lang="en-US" sz="1100" i="1" dirty="0" smtClean="0"/>
              <a:t>cpn60</a:t>
            </a:r>
            <a:r>
              <a:rPr lang="en-US" sz="1100" dirty="0" smtClean="0"/>
              <a:t> are </a:t>
            </a:r>
            <a:r>
              <a:rPr lang="en-US" sz="1100" dirty="0"/>
              <a:t>represented</a:t>
            </a:r>
            <a:r>
              <a:rPr lang="en-US" sz="1100" dirty="0" smtClean="0"/>
              <a:t>. </a:t>
            </a:r>
            <a:r>
              <a:rPr lang="en-US" sz="1100" dirty="0"/>
              <a:t>MAFFT alignment was performed </a:t>
            </a:r>
            <a:r>
              <a:rPr lang="en-US" sz="1100" dirty="0" smtClean="0"/>
              <a:t>by using Geneious 10.2.3 </a:t>
            </a:r>
            <a:r>
              <a:rPr lang="en-US" sz="1100" dirty="0"/>
              <a:t>(Biomatters</a:t>
            </a:r>
            <a:r>
              <a:rPr lang="en-US" sz="1100" dirty="0" smtClean="0"/>
              <a:t>).</a:t>
            </a: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" y="891516"/>
            <a:ext cx="11821886" cy="5271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1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150" y="227775"/>
            <a:ext cx="111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Figure S1. </a:t>
            </a:r>
            <a:r>
              <a:rPr lang="en-US" sz="1100" dirty="0"/>
              <a:t>MAFFT </a:t>
            </a:r>
            <a:r>
              <a:rPr lang="en-US" sz="1100" dirty="0"/>
              <a:t>alignment of MLST genomic regions of </a:t>
            </a:r>
            <a:r>
              <a:rPr lang="en-US" sz="1100" dirty="0" smtClean="0"/>
              <a:t>the </a:t>
            </a:r>
            <a:r>
              <a:rPr lang="en-US" sz="1100" i="1" dirty="0" smtClean="0"/>
              <a:t>gdh/zwf</a:t>
            </a:r>
            <a:r>
              <a:rPr lang="en-US" sz="1100" dirty="0" smtClean="0"/>
              <a:t> </a:t>
            </a:r>
            <a:r>
              <a:rPr lang="en-US" sz="1100" dirty="0" smtClean="0"/>
              <a:t>gene from </a:t>
            </a:r>
            <a:r>
              <a:rPr lang="en-US" sz="1100" dirty="0"/>
              <a:t>distinct </a:t>
            </a:r>
            <a:r>
              <a:rPr lang="en-US" sz="1100" i="1" dirty="0" smtClean="0"/>
              <a:t>Kingella kingae </a:t>
            </a:r>
            <a:r>
              <a:rPr lang="en-US" sz="1100" dirty="0" smtClean="0"/>
              <a:t>sequence types </a:t>
            </a:r>
            <a:r>
              <a:rPr lang="en-US" sz="1100" dirty="0"/>
              <a:t>tested in our study and closely related </a:t>
            </a:r>
            <a:r>
              <a:rPr lang="en-US" sz="1100" i="1" dirty="0"/>
              <a:t>Kingella</a:t>
            </a:r>
            <a:r>
              <a:rPr lang="en-US" sz="1100" dirty="0"/>
              <a:t> and </a:t>
            </a:r>
            <a:r>
              <a:rPr lang="en-US" sz="1100" i="1" dirty="0"/>
              <a:t>Neisseria</a:t>
            </a:r>
            <a:r>
              <a:rPr lang="en-US" sz="1100" dirty="0"/>
              <a:t> species. Primers and MLST regions are </a:t>
            </a:r>
            <a:r>
              <a:rPr lang="en-US" sz="1100" dirty="0" smtClean="0"/>
              <a:t>colored in dark blue. </a:t>
            </a:r>
            <a:r>
              <a:rPr lang="en-US" sz="1100" dirty="0"/>
              <a:t>Only each distinct variant of </a:t>
            </a:r>
            <a:r>
              <a:rPr lang="en-US" sz="1100" i="1" dirty="0"/>
              <a:t>gdh/zwf </a:t>
            </a:r>
            <a:r>
              <a:rPr lang="en-US" sz="1100" dirty="0" smtClean="0"/>
              <a:t>are </a:t>
            </a:r>
            <a:r>
              <a:rPr lang="en-US" sz="1100" dirty="0"/>
              <a:t>represented</a:t>
            </a:r>
            <a:r>
              <a:rPr lang="en-US" sz="1100" dirty="0" smtClean="0"/>
              <a:t>. </a:t>
            </a:r>
            <a:r>
              <a:rPr lang="en-US" sz="1100" dirty="0"/>
              <a:t>MAFFT alignment was performed </a:t>
            </a:r>
            <a:r>
              <a:rPr lang="en-US" sz="1100" dirty="0" smtClean="0"/>
              <a:t>by using Geneious 10.2.3 </a:t>
            </a:r>
            <a:r>
              <a:rPr lang="en-US" sz="1100" dirty="0"/>
              <a:t>(Biomatters</a:t>
            </a:r>
            <a:r>
              <a:rPr lang="en-US" sz="1100" dirty="0" smtClean="0"/>
              <a:t>).</a:t>
            </a:r>
            <a:endParaRPr lang="en-US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74" y="911361"/>
            <a:ext cx="11933853" cy="514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3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4150" y="227775"/>
            <a:ext cx="1116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Figure S1. </a:t>
            </a:r>
            <a:r>
              <a:rPr lang="en-US" sz="1100" dirty="0"/>
              <a:t>MAFFT </a:t>
            </a:r>
            <a:r>
              <a:rPr lang="en-US" sz="1100" dirty="0"/>
              <a:t>alignment of MLST genomic regions of </a:t>
            </a:r>
            <a:r>
              <a:rPr lang="en-US" sz="1100" dirty="0" smtClean="0"/>
              <a:t>the </a:t>
            </a:r>
            <a:r>
              <a:rPr lang="en-US" sz="1100" i="1" dirty="0" smtClean="0"/>
              <a:t>recA</a:t>
            </a:r>
            <a:r>
              <a:rPr lang="en-US" sz="1100" dirty="0" smtClean="0"/>
              <a:t> gene from </a:t>
            </a:r>
            <a:r>
              <a:rPr lang="en-US" sz="1100" dirty="0"/>
              <a:t>distinct </a:t>
            </a:r>
            <a:r>
              <a:rPr lang="en-US" sz="1100" i="1" dirty="0" smtClean="0"/>
              <a:t>Kingella kingae </a:t>
            </a:r>
            <a:r>
              <a:rPr lang="en-US" sz="1100" dirty="0" smtClean="0"/>
              <a:t>sequence types </a:t>
            </a:r>
            <a:r>
              <a:rPr lang="en-US" sz="1100" dirty="0"/>
              <a:t>tested in our study and closely related </a:t>
            </a:r>
            <a:r>
              <a:rPr lang="en-US" sz="1100" i="1" dirty="0"/>
              <a:t>Kingella</a:t>
            </a:r>
            <a:r>
              <a:rPr lang="en-US" sz="1100" dirty="0"/>
              <a:t> and </a:t>
            </a:r>
            <a:r>
              <a:rPr lang="en-US" sz="1100" i="1" dirty="0"/>
              <a:t>Neisseria</a:t>
            </a:r>
            <a:r>
              <a:rPr lang="en-US" sz="1100" dirty="0"/>
              <a:t> species. Primers and MLST regions are </a:t>
            </a:r>
            <a:r>
              <a:rPr lang="en-US" sz="1100" dirty="0" smtClean="0"/>
              <a:t>colored in dark grey. </a:t>
            </a:r>
            <a:r>
              <a:rPr lang="en-US" sz="1100" dirty="0"/>
              <a:t>Only each distinct variant of </a:t>
            </a:r>
            <a:r>
              <a:rPr lang="en-US" sz="1100" i="1" dirty="0" smtClean="0"/>
              <a:t>recA </a:t>
            </a:r>
            <a:r>
              <a:rPr lang="en-US" sz="1100" dirty="0" smtClean="0"/>
              <a:t>are </a:t>
            </a:r>
            <a:r>
              <a:rPr lang="en-US" sz="1100" dirty="0"/>
              <a:t>represented</a:t>
            </a:r>
            <a:r>
              <a:rPr lang="en-US" sz="1100" dirty="0" smtClean="0"/>
              <a:t>. </a:t>
            </a:r>
            <a:r>
              <a:rPr lang="en-US" sz="1100" dirty="0"/>
              <a:t>MAFFT alignment was performed </a:t>
            </a:r>
            <a:r>
              <a:rPr lang="en-US" sz="1100" dirty="0" smtClean="0"/>
              <a:t>by using Geneious 10.2.3 (Biomatters).</a:t>
            </a:r>
            <a:endParaRPr lang="en-US" sz="1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75" y="888852"/>
            <a:ext cx="11757850" cy="558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44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360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Nawal El Houmami</dc:creator>
  <cp:lastModifiedBy>Nawal El Houmami</cp:lastModifiedBy>
  <cp:revision>151</cp:revision>
  <dcterms:created xsi:type="dcterms:W3CDTF">2017-05-26T15:41:38Z</dcterms:created>
  <dcterms:modified xsi:type="dcterms:W3CDTF">2017-09-09T09:51:11Z</dcterms:modified>
</cp:coreProperties>
</file>