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560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3391-7A19-4948-AB48-67255930190A}" type="datetimeFigureOut">
              <a:rPr lang="en-GB" smtClean="0"/>
              <a:pPr/>
              <a:t>26/02/19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56E01-6755-43D8-93F6-E1D9892DF21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0" y="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/>
              <a:t>Additional</a:t>
            </a:r>
            <a:r>
              <a:rPr lang="fr-FR" sz="1600" b="1" dirty="0" smtClean="0"/>
              <a:t> file </a:t>
            </a:r>
            <a:r>
              <a:rPr lang="fr-FR" sz="1600" b="1" dirty="0" smtClean="0"/>
              <a:t>5</a:t>
            </a:r>
            <a:endParaRPr lang="en-GB" sz="16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1547664" y="116632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A.</a:t>
            </a:r>
            <a:r>
              <a:rPr lang="fr-FR" sz="1600" dirty="0" smtClean="0"/>
              <a:t> </a:t>
            </a:r>
            <a:r>
              <a:rPr lang="fr-FR" sz="1600" i="1" dirty="0" err="1" smtClean="0"/>
              <a:t>rpoB</a:t>
            </a:r>
            <a:r>
              <a:rPr lang="fr-FR" sz="1600" dirty="0" smtClean="0"/>
              <a:t> marker</a:t>
            </a:r>
            <a:endParaRPr lang="en-GB" sz="1600" dirty="0"/>
          </a:p>
        </p:txBody>
      </p:sp>
      <p:grpSp>
        <p:nvGrpSpPr>
          <p:cNvPr id="23" name="Groupe 22"/>
          <p:cNvGrpSpPr/>
          <p:nvPr/>
        </p:nvGrpSpPr>
        <p:grpSpPr>
          <a:xfrm>
            <a:off x="3951986" y="19050"/>
            <a:ext cx="5079852" cy="3425949"/>
            <a:chOff x="3951986" y="19050"/>
            <a:chExt cx="5079852" cy="3425949"/>
          </a:xfrm>
        </p:grpSpPr>
        <p:grpSp>
          <p:nvGrpSpPr>
            <p:cNvPr id="2" name="Groupe 9"/>
            <p:cNvGrpSpPr/>
            <p:nvPr/>
          </p:nvGrpSpPr>
          <p:grpSpPr>
            <a:xfrm>
              <a:off x="3951986" y="19050"/>
              <a:ext cx="5079852" cy="3425949"/>
              <a:chOff x="218881" y="19050"/>
              <a:chExt cx="5079852" cy="3425949"/>
            </a:xfrm>
          </p:grpSpPr>
          <p:sp>
            <p:nvSpPr>
              <p:cNvPr id="17" name="ZoneTexte 16"/>
              <p:cNvSpPr txBox="1"/>
              <p:nvPr/>
            </p:nvSpPr>
            <p:spPr>
              <a:xfrm>
                <a:off x="218881" y="19050"/>
                <a:ext cx="1656184" cy="3016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Acidovorax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Sphingomonas</a:t>
                </a:r>
                <a:endParaRPr lang="fr-FR" sz="1000" b="1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V.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paradoxus</a:t>
                </a:r>
                <a:endParaRPr lang="fr-FR" sz="1000" b="1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Sphingobacterium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Delftia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S.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liquefaciens</a:t>
                </a:r>
                <a:endParaRPr lang="fr-FR" sz="1000" b="1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S.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maltophilia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Acinetobacter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E.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mundtii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Achromobacter</a:t>
                </a: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P.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protegens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P.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cholororaphis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A.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faecalis</a:t>
                </a:r>
                <a:endParaRPr lang="fr-FR" sz="1000" b="1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Paenibacillus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P.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putida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O.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anthropi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B.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diminuta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P.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luminescens</a:t>
                </a:r>
                <a:endParaRPr lang="fr-FR" sz="10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r">
                  <a:lnSpc>
                    <a:spcPts val="1200"/>
                  </a:lnSpc>
                </a:pPr>
                <a:r>
                  <a:rPr lang="fr-FR" sz="1000" b="1" i="1" dirty="0" smtClean="0">
                    <a:latin typeface="Times New Roman" pitchFamily="18" charset="0"/>
                    <a:cs typeface="Times New Roman" pitchFamily="18" charset="0"/>
                  </a:rPr>
                  <a:t>X. </a:t>
                </a:r>
                <a:r>
                  <a:rPr lang="fr-FR" sz="1000" b="1" i="1" dirty="0" err="1" smtClean="0">
                    <a:latin typeface="Times New Roman" pitchFamily="18" charset="0"/>
                    <a:cs typeface="Times New Roman" pitchFamily="18" charset="0"/>
                  </a:rPr>
                  <a:t>nematophila</a:t>
                </a:r>
                <a:endParaRPr lang="en-GB" sz="10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1026" name="Picture 2" descr="C:\Users\Jean-Claude\Desktop\AnalyseBarcoding_Run_Avril2018\PAPIER_RpoB_juillet2018\MockAnalysis\BoxPlot_Mocks\BoxPlot_rpoB_Mock1.png"/>
              <p:cNvPicPr preferRelativeResize="0">
                <a:picLocks noChangeArrowheads="1"/>
              </p:cNvPicPr>
              <p:nvPr/>
            </p:nvPicPr>
            <p:blipFill>
              <a:blip r:embed="rId2" cstate="print"/>
              <a:srcRect l="42813"/>
              <a:stretch>
                <a:fillRect/>
              </a:stretch>
            </p:blipFill>
            <p:spPr bwMode="auto">
              <a:xfrm>
                <a:off x="1812671" y="28381"/>
                <a:ext cx="3486062" cy="3416618"/>
              </a:xfrm>
              <a:prstGeom prst="rect">
                <a:avLst/>
              </a:prstGeom>
              <a:noFill/>
            </p:spPr>
          </p:pic>
        </p:grpSp>
        <p:sp>
          <p:nvSpPr>
            <p:cNvPr id="10" name="ZoneTexte 9"/>
            <p:cNvSpPr txBox="1"/>
            <p:nvPr/>
          </p:nvSpPr>
          <p:spPr>
            <a:xfrm>
              <a:off x="6766106" y="3212976"/>
              <a:ext cx="75600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err="1" smtClean="0"/>
                <a:t>Expected</a:t>
              </a:r>
              <a:endParaRPr lang="en-GB" sz="1200" b="1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624852" y="3212976"/>
              <a:ext cx="115212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smtClean="0"/>
                <a:t>Illumina_Mock1</a:t>
              </a:r>
              <a:endParaRPr lang="en-GB" sz="1200" b="1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209550" y="3420057"/>
            <a:ext cx="5071050" cy="3429000"/>
            <a:chOff x="209550" y="3420057"/>
            <a:chExt cx="5071050" cy="3429000"/>
          </a:xfrm>
        </p:grpSpPr>
        <p:pic>
          <p:nvPicPr>
            <p:cNvPr id="1028" name="Picture 4" descr="C:\Users\Jean-Claude\Desktop\AnalyseBarcoding_Run_Avril2018\PAPIER_RpoB_juillet2018\MockAnalysis\BoxPlot_Mocks\BoxPlot_rpoB_Mock4.png"/>
            <p:cNvPicPr preferRelativeResize="0">
              <a:picLocks noChangeArrowheads="1"/>
            </p:cNvPicPr>
            <p:nvPr/>
          </p:nvPicPr>
          <p:blipFill>
            <a:blip r:embed="rId3" cstate="print"/>
            <a:srcRect l="42813"/>
            <a:stretch>
              <a:fillRect/>
            </a:stretch>
          </p:blipFill>
          <p:spPr bwMode="auto">
            <a:xfrm>
              <a:off x="1794538" y="3432439"/>
              <a:ext cx="3486062" cy="3416618"/>
            </a:xfrm>
            <a:prstGeom prst="rect">
              <a:avLst/>
            </a:prstGeom>
            <a:noFill/>
          </p:spPr>
        </p:pic>
        <p:sp>
          <p:nvSpPr>
            <p:cNvPr id="11" name="ZoneTexte 10"/>
            <p:cNvSpPr txBox="1"/>
            <p:nvPr/>
          </p:nvSpPr>
          <p:spPr>
            <a:xfrm>
              <a:off x="209550" y="3420057"/>
              <a:ext cx="1656184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Acidovorax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Sphingomonas</a:t>
              </a:r>
              <a:endParaRPr lang="fr-FR" sz="1000" b="1" i="1" dirty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V.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paradoxus</a:t>
              </a:r>
              <a:endParaRPr lang="fr-FR" sz="1000" b="1" i="1" dirty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Sphingobacterium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Delftia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S.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liquefaciens</a:t>
              </a:r>
              <a:endParaRPr lang="fr-FR" sz="1000" b="1" i="1" dirty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S.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maltophilia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Acinetobacter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E.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mundtii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Achromobacter</a:t>
              </a: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protegens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cholororaphis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A.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faecalis</a:t>
              </a:r>
              <a:endParaRPr lang="fr-FR" sz="1000" b="1" i="1" dirty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Paenibacillus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putida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O.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anthropi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B.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diminuta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luminescens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X.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nematophila</a:t>
              </a:r>
              <a:endParaRPr lang="en-GB" sz="1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3008150" y="6628710"/>
              <a:ext cx="75600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err="1" smtClean="0"/>
                <a:t>Expected</a:t>
              </a:r>
              <a:endParaRPr lang="en-GB" sz="1200" b="1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857271" y="6628710"/>
              <a:ext cx="115212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smtClean="0"/>
                <a:t>Illumina_Mock4</a:t>
              </a:r>
              <a:endParaRPr lang="en-GB" sz="1200" b="1" dirty="0"/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5560256" y="3441770"/>
            <a:ext cx="3486062" cy="3416618"/>
            <a:chOff x="5560256" y="3441770"/>
            <a:chExt cx="3486062" cy="3416618"/>
          </a:xfrm>
        </p:grpSpPr>
        <p:pic>
          <p:nvPicPr>
            <p:cNvPr id="1029" name="Picture 5" descr="C:\Users\Jean-Claude\Desktop\AnalyseBarcoding_Run_Avril2018\PAPIER_RpoB_juillet2018\MockAnalysis\BoxPlot_Mocks\BoxPlot_rpoB_Mock5.png"/>
            <p:cNvPicPr preferRelativeResize="0">
              <a:picLocks noChangeArrowheads="1"/>
            </p:cNvPicPr>
            <p:nvPr/>
          </p:nvPicPr>
          <p:blipFill>
            <a:blip r:embed="rId4" cstate="print"/>
            <a:srcRect l="42813"/>
            <a:stretch>
              <a:fillRect/>
            </a:stretch>
          </p:blipFill>
          <p:spPr bwMode="auto">
            <a:xfrm>
              <a:off x="5560256" y="3441770"/>
              <a:ext cx="3486062" cy="3416618"/>
            </a:xfrm>
            <a:prstGeom prst="rect">
              <a:avLst/>
            </a:prstGeom>
            <a:noFill/>
          </p:spPr>
        </p:pic>
        <p:sp>
          <p:nvSpPr>
            <p:cNvPr id="18" name="ZoneTexte 17"/>
            <p:cNvSpPr txBox="1"/>
            <p:nvPr/>
          </p:nvSpPr>
          <p:spPr>
            <a:xfrm>
              <a:off x="6790707" y="6628710"/>
              <a:ext cx="75600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err="1" smtClean="0"/>
                <a:t>Expected</a:t>
              </a:r>
              <a:endParaRPr lang="en-GB" sz="1200" b="1" dirty="0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7630203" y="6628710"/>
              <a:ext cx="115212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36000" tIns="0" rIns="36000" bIns="0" rtlCol="0">
              <a:spAutoFit/>
            </a:bodyPr>
            <a:lstStyle/>
            <a:p>
              <a:r>
                <a:rPr lang="fr-FR" sz="1200" b="1" dirty="0" smtClean="0"/>
                <a:t>Illumina_Mock5</a:t>
              </a:r>
              <a:endParaRPr lang="en-GB" sz="1200" b="1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Jean-Claude\Desktop\AnalyseBarcoding_Run_Avril2018\PAPIER_RpoB_juillet2018\MockAnalysis\BoxPlot_Mocks\BoxPlot_Mock4_V3V4.png"/>
          <p:cNvPicPr>
            <a:picLocks noChangeAspect="1" noChangeArrowheads="1"/>
          </p:cNvPicPr>
          <p:nvPr/>
        </p:nvPicPr>
        <p:blipFill>
          <a:blip r:embed="rId2" cstate="print"/>
          <a:srcRect l="42334" t="948" b="948"/>
          <a:stretch>
            <a:fillRect/>
          </a:stretch>
        </p:blipFill>
        <p:spPr bwMode="auto">
          <a:xfrm>
            <a:off x="1086956" y="3475841"/>
            <a:ext cx="3905138" cy="3382159"/>
          </a:xfrm>
          <a:prstGeom prst="rect">
            <a:avLst/>
          </a:prstGeom>
          <a:noFill/>
        </p:spPr>
      </p:pic>
      <p:grpSp>
        <p:nvGrpSpPr>
          <p:cNvPr id="11" name="Groupe 10"/>
          <p:cNvGrpSpPr/>
          <p:nvPr/>
        </p:nvGrpSpPr>
        <p:grpSpPr>
          <a:xfrm>
            <a:off x="3419872" y="-8389"/>
            <a:ext cx="5522234" cy="3498671"/>
            <a:chOff x="-513288" y="42720"/>
            <a:chExt cx="5522234" cy="3498671"/>
          </a:xfrm>
        </p:grpSpPr>
        <p:pic>
          <p:nvPicPr>
            <p:cNvPr id="1026" name="Picture 2" descr="C:\Users\Jean-Claude\Desktop\AnalyseBarcoding_Run_Avril2018\PAPIER_RpoB_juillet2018\MockAnalysis\BoxPlot_Mocks\BoxPlot_Mock1_V3V4.png"/>
            <p:cNvPicPr>
              <a:picLocks noChangeAspect="1" noChangeArrowheads="1"/>
            </p:cNvPicPr>
            <p:nvPr/>
          </p:nvPicPr>
          <p:blipFill>
            <a:blip r:embed="rId3" cstate="print"/>
            <a:srcRect l="42334" b="1422"/>
            <a:stretch>
              <a:fillRect/>
            </a:stretch>
          </p:blipFill>
          <p:spPr bwMode="auto">
            <a:xfrm>
              <a:off x="1110206" y="42720"/>
              <a:ext cx="3898740" cy="3498671"/>
            </a:xfrm>
            <a:prstGeom prst="rect">
              <a:avLst/>
            </a:prstGeom>
            <a:noFill/>
          </p:spPr>
        </p:pic>
        <p:sp>
          <p:nvSpPr>
            <p:cNvPr id="9" name="ZoneTexte 8"/>
            <p:cNvSpPr txBox="1"/>
            <p:nvPr/>
          </p:nvSpPr>
          <p:spPr>
            <a:xfrm>
              <a:off x="-513288" y="71904"/>
              <a:ext cx="1656184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E.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mundtii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O.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anthropi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V.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paradoxus</a:t>
              </a:r>
              <a:endParaRPr lang="fr-FR" sz="1000" b="1" i="1" dirty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S.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maltophilia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S.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liquefaciens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protegens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cholororaphis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Acidovorax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B.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diminuta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putida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Achromobacter</a:t>
              </a: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Delftia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Paenibacillus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A.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faecalis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Sphingomonas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Acinetobacter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Sphingobacterium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P.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luminescens</a:t>
              </a:r>
              <a:endParaRPr lang="fr-FR" sz="1000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r">
                <a:lnSpc>
                  <a:spcPts val="1200"/>
                </a:lnSpc>
              </a:pPr>
              <a:r>
                <a:rPr lang="fr-FR" sz="1000" b="1" i="1" dirty="0" smtClean="0">
                  <a:latin typeface="Times New Roman" pitchFamily="18" charset="0"/>
                  <a:cs typeface="Times New Roman" pitchFamily="18" charset="0"/>
                </a:rPr>
                <a:t>X. </a:t>
              </a:r>
              <a:r>
                <a:rPr lang="fr-FR" sz="1000" b="1" i="1" dirty="0" err="1" smtClean="0">
                  <a:latin typeface="Times New Roman" pitchFamily="18" charset="0"/>
                  <a:cs typeface="Times New Roman" pitchFamily="18" charset="0"/>
                </a:rPr>
                <a:t>nematophila</a:t>
              </a:r>
              <a:endParaRPr lang="en-GB" sz="1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-507012" y="3436219"/>
            <a:ext cx="165618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mundtii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O.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anthropi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paradoxus</a:t>
            </a:r>
            <a:endParaRPr lang="fr-FR" sz="1000" b="1" i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maltophilia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liquefaciens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protegens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cholororaphis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Acidovorax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diminuta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putida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Achromobacter</a:t>
            </a: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Delftia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Paenibacillus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faecalis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Sphingomonas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Acinetobacter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Sphingobacterium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luminescens</a:t>
            </a:r>
            <a:endParaRPr lang="fr-FR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ts val="1200"/>
              </a:lnSpc>
            </a:pPr>
            <a:r>
              <a:rPr lang="fr-FR" sz="1000" b="1" i="1" dirty="0" smtClean="0">
                <a:latin typeface="Times New Roman" pitchFamily="18" charset="0"/>
                <a:cs typeface="Times New Roman" pitchFamily="18" charset="0"/>
              </a:rPr>
              <a:t>X. </a:t>
            </a:r>
            <a:r>
              <a:rPr lang="fr-FR" sz="1000" b="1" i="1" dirty="0" err="1" smtClean="0">
                <a:latin typeface="Times New Roman" pitchFamily="18" charset="0"/>
                <a:cs typeface="Times New Roman" pitchFamily="18" charset="0"/>
              </a:rPr>
              <a:t>nematophila</a:t>
            </a:r>
            <a:endParaRPr lang="en-GB" sz="1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Jean-Claude\Desktop\AnalyseBarcoding_Run_Avril2018\PAPIER_RpoB_juillet2018\MockAnalysis\BoxPlot_Mocks\BoxPlot_Mock5_V3V4.png"/>
          <p:cNvPicPr>
            <a:picLocks noChangeAspect="1" noChangeArrowheads="1"/>
          </p:cNvPicPr>
          <p:nvPr/>
        </p:nvPicPr>
        <p:blipFill>
          <a:blip r:embed="rId4" cstate="print"/>
          <a:srcRect l="42334" t="1897" b="1422"/>
          <a:stretch>
            <a:fillRect/>
          </a:stretch>
        </p:blipFill>
        <p:spPr bwMode="auto">
          <a:xfrm>
            <a:off x="5068554" y="3475841"/>
            <a:ext cx="4001516" cy="3374652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1619672" y="18864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B.</a:t>
            </a:r>
            <a:r>
              <a:rPr lang="fr-FR" sz="1600" dirty="0" smtClean="0"/>
              <a:t> 16S marker</a:t>
            </a:r>
            <a:endParaRPr lang="en-GB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415333" y="3316342"/>
            <a:ext cx="8640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err="1" smtClean="0"/>
              <a:t>Expected</a:t>
            </a:r>
            <a:endParaRPr lang="en-GB" sz="12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7370687" y="3316342"/>
            <a:ext cx="11521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smtClean="0"/>
              <a:t>Illumina_Mock1</a:t>
            </a:r>
            <a:endParaRPr lang="en-GB" sz="12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2454893" y="6669360"/>
            <a:ext cx="8640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err="1" smtClean="0"/>
              <a:t>Expected</a:t>
            </a:r>
            <a:endParaRPr lang="en-GB" sz="1200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3410247" y="6669360"/>
            <a:ext cx="11521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smtClean="0"/>
              <a:t>Illumina_Mock4</a:t>
            </a:r>
            <a:endParaRPr lang="en-GB" sz="1200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6477716" y="6669360"/>
            <a:ext cx="8640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err="1" smtClean="0"/>
              <a:t>Expected</a:t>
            </a:r>
            <a:endParaRPr lang="en-GB" sz="1200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7452320" y="6669360"/>
            <a:ext cx="11521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0" rIns="36000" bIns="0" rtlCol="0">
            <a:spAutoFit/>
          </a:bodyPr>
          <a:lstStyle/>
          <a:p>
            <a:r>
              <a:rPr lang="fr-FR" sz="1200" b="1" dirty="0" smtClean="0"/>
              <a:t>Illumina_Mock5</a:t>
            </a:r>
            <a:endParaRPr lang="en-GB" sz="12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5610" y="0"/>
            <a:ext cx="15488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Additional file 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5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198</Words>
  <Application>Microsoft Macintosh PowerPoint</Application>
  <PresentationFormat>Présentation à l'écran (4:3)</PresentationFormat>
  <Paragraphs>92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Jean-Claude</dc:creator>
  <cp:lastModifiedBy>Sophie Gaudriault</cp:lastModifiedBy>
  <cp:revision>12</cp:revision>
  <dcterms:created xsi:type="dcterms:W3CDTF">2018-11-10T16:01:14Z</dcterms:created>
  <dcterms:modified xsi:type="dcterms:W3CDTF">2019-02-26T16:03:20Z</dcterms:modified>
</cp:coreProperties>
</file>