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9" d="100"/>
          <a:sy n="79" d="100"/>
        </p:scale>
        <p:origin x="-1032" y="-67"/>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en-GB"/>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en-GB"/>
          </a:p>
        </p:txBody>
      </p:sp>
      <p:sp>
        <p:nvSpPr>
          <p:cNvPr id="4" name="Espace réservé de la date 3"/>
          <p:cNvSpPr>
            <a:spLocks noGrp="1"/>
          </p:cNvSpPr>
          <p:nvPr>
            <p:ph type="dt" sz="half" idx="10"/>
          </p:nvPr>
        </p:nvSpPr>
        <p:spPr/>
        <p:txBody>
          <a:bodyPr/>
          <a:lstStyle/>
          <a:p>
            <a:fld id="{317AC4B0-9072-40B5-8B83-E1709146CB8B}" type="datetimeFigureOut">
              <a:rPr lang="en-GB" smtClean="0"/>
              <a:pPr/>
              <a:t>24/07/2019</a:t>
            </a:fld>
            <a:endParaRPr lang="en-GB"/>
          </a:p>
        </p:txBody>
      </p:sp>
      <p:sp>
        <p:nvSpPr>
          <p:cNvPr id="5" name="Espace réservé du pied de page 4"/>
          <p:cNvSpPr>
            <a:spLocks noGrp="1"/>
          </p:cNvSpPr>
          <p:nvPr>
            <p:ph type="ftr" sz="quarter" idx="11"/>
          </p:nvPr>
        </p:nvSpPr>
        <p:spPr/>
        <p:txBody>
          <a:bodyPr/>
          <a:lstStyle/>
          <a:p>
            <a:endParaRPr lang="en-GB"/>
          </a:p>
        </p:txBody>
      </p:sp>
      <p:sp>
        <p:nvSpPr>
          <p:cNvPr id="6" name="Espace réservé du numéro de diapositive 5"/>
          <p:cNvSpPr>
            <a:spLocks noGrp="1"/>
          </p:cNvSpPr>
          <p:nvPr>
            <p:ph type="sldNum" sz="quarter" idx="12"/>
          </p:nvPr>
        </p:nvSpPr>
        <p:spPr/>
        <p:txBody>
          <a:bodyPr/>
          <a:lstStyle/>
          <a:p>
            <a:fld id="{C3FD4EE0-CA44-4605-9B21-8F2772680007}" type="slidenum">
              <a:rPr lang="en-GB" smtClean="0"/>
              <a:pPr/>
              <a:t>‹N°›</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en-GB"/>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4" name="Espace réservé de la date 3"/>
          <p:cNvSpPr>
            <a:spLocks noGrp="1"/>
          </p:cNvSpPr>
          <p:nvPr>
            <p:ph type="dt" sz="half" idx="10"/>
          </p:nvPr>
        </p:nvSpPr>
        <p:spPr/>
        <p:txBody>
          <a:bodyPr/>
          <a:lstStyle/>
          <a:p>
            <a:fld id="{317AC4B0-9072-40B5-8B83-E1709146CB8B}" type="datetimeFigureOut">
              <a:rPr lang="en-GB" smtClean="0"/>
              <a:pPr/>
              <a:t>24/07/2019</a:t>
            </a:fld>
            <a:endParaRPr lang="en-GB"/>
          </a:p>
        </p:txBody>
      </p:sp>
      <p:sp>
        <p:nvSpPr>
          <p:cNvPr id="5" name="Espace réservé du pied de page 4"/>
          <p:cNvSpPr>
            <a:spLocks noGrp="1"/>
          </p:cNvSpPr>
          <p:nvPr>
            <p:ph type="ftr" sz="quarter" idx="11"/>
          </p:nvPr>
        </p:nvSpPr>
        <p:spPr/>
        <p:txBody>
          <a:bodyPr/>
          <a:lstStyle/>
          <a:p>
            <a:endParaRPr lang="en-GB"/>
          </a:p>
        </p:txBody>
      </p:sp>
      <p:sp>
        <p:nvSpPr>
          <p:cNvPr id="6" name="Espace réservé du numéro de diapositive 5"/>
          <p:cNvSpPr>
            <a:spLocks noGrp="1"/>
          </p:cNvSpPr>
          <p:nvPr>
            <p:ph type="sldNum" sz="quarter" idx="12"/>
          </p:nvPr>
        </p:nvSpPr>
        <p:spPr/>
        <p:txBody>
          <a:bodyPr/>
          <a:lstStyle/>
          <a:p>
            <a:fld id="{C3FD4EE0-CA44-4605-9B21-8F2772680007}" type="slidenum">
              <a:rPr lang="en-GB" smtClean="0"/>
              <a:pPr/>
              <a:t>‹N°›</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en-GB"/>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4" name="Espace réservé de la date 3"/>
          <p:cNvSpPr>
            <a:spLocks noGrp="1"/>
          </p:cNvSpPr>
          <p:nvPr>
            <p:ph type="dt" sz="half" idx="10"/>
          </p:nvPr>
        </p:nvSpPr>
        <p:spPr/>
        <p:txBody>
          <a:bodyPr/>
          <a:lstStyle/>
          <a:p>
            <a:fld id="{317AC4B0-9072-40B5-8B83-E1709146CB8B}" type="datetimeFigureOut">
              <a:rPr lang="en-GB" smtClean="0"/>
              <a:pPr/>
              <a:t>24/07/2019</a:t>
            </a:fld>
            <a:endParaRPr lang="en-GB"/>
          </a:p>
        </p:txBody>
      </p:sp>
      <p:sp>
        <p:nvSpPr>
          <p:cNvPr id="5" name="Espace réservé du pied de page 4"/>
          <p:cNvSpPr>
            <a:spLocks noGrp="1"/>
          </p:cNvSpPr>
          <p:nvPr>
            <p:ph type="ftr" sz="quarter" idx="11"/>
          </p:nvPr>
        </p:nvSpPr>
        <p:spPr/>
        <p:txBody>
          <a:bodyPr/>
          <a:lstStyle/>
          <a:p>
            <a:endParaRPr lang="en-GB"/>
          </a:p>
        </p:txBody>
      </p:sp>
      <p:sp>
        <p:nvSpPr>
          <p:cNvPr id="6" name="Espace réservé du numéro de diapositive 5"/>
          <p:cNvSpPr>
            <a:spLocks noGrp="1"/>
          </p:cNvSpPr>
          <p:nvPr>
            <p:ph type="sldNum" sz="quarter" idx="12"/>
          </p:nvPr>
        </p:nvSpPr>
        <p:spPr/>
        <p:txBody>
          <a:bodyPr/>
          <a:lstStyle/>
          <a:p>
            <a:fld id="{C3FD4EE0-CA44-4605-9B21-8F2772680007}" type="slidenum">
              <a:rPr lang="en-GB" smtClean="0"/>
              <a:pPr/>
              <a:t>‹N°›</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en-GB"/>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4" name="Espace réservé de la date 3"/>
          <p:cNvSpPr>
            <a:spLocks noGrp="1"/>
          </p:cNvSpPr>
          <p:nvPr>
            <p:ph type="dt" sz="half" idx="10"/>
          </p:nvPr>
        </p:nvSpPr>
        <p:spPr/>
        <p:txBody>
          <a:bodyPr/>
          <a:lstStyle/>
          <a:p>
            <a:fld id="{317AC4B0-9072-40B5-8B83-E1709146CB8B}" type="datetimeFigureOut">
              <a:rPr lang="en-GB" smtClean="0"/>
              <a:pPr/>
              <a:t>24/07/2019</a:t>
            </a:fld>
            <a:endParaRPr lang="en-GB"/>
          </a:p>
        </p:txBody>
      </p:sp>
      <p:sp>
        <p:nvSpPr>
          <p:cNvPr id="5" name="Espace réservé du pied de page 4"/>
          <p:cNvSpPr>
            <a:spLocks noGrp="1"/>
          </p:cNvSpPr>
          <p:nvPr>
            <p:ph type="ftr" sz="quarter" idx="11"/>
          </p:nvPr>
        </p:nvSpPr>
        <p:spPr/>
        <p:txBody>
          <a:bodyPr/>
          <a:lstStyle/>
          <a:p>
            <a:endParaRPr lang="en-GB"/>
          </a:p>
        </p:txBody>
      </p:sp>
      <p:sp>
        <p:nvSpPr>
          <p:cNvPr id="6" name="Espace réservé du numéro de diapositive 5"/>
          <p:cNvSpPr>
            <a:spLocks noGrp="1"/>
          </p:cNvSpPr>
          <p:nvPr>
            <p:ph type="sldNum" sz="quarter" idx="12"/>
          </p:nvPr>
        </p:nvSpPr>
        <p:spPr/>
        <p:txBody>
          <a:bodyPr/>
          <a:lstStyle/>
          <a:p>
            <a:fld id="{C3FD4EE0-CA44-4605-9B21-8F2772680007}" type="slidenum">
              <a:rPr lang="en-GB" smtClean="0"/>
              <a:pPr/>
              <a:t>‹N°›</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en-GB"/>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317AC4B0-9072-40B5-8B83-E1709146CB8B}" type="datetimeFigureOut">
              <a:rPr lang="en-GB" smtClean="0"/>
              <a:pPr/>
              <a:t>24/07/2019</a:t>
            </a:fld>
            <a:endParaRPr lang="en-GB"/>
          </a:p>
        </p:txBody>
      </p:sp>
      <p:sp>
        <p:nvSpPr>
          <p:cNvPr id="5" name="Espace réservé du pied de page 4"/>
          <p:cNvSpPr>
            <a:spLocks noGrp="1"/>
          </p:cNvSpPr>
          <p:nvPr>
            <p:ph type="ftr" sz="quarter" idx="11"/>
          </p:nvPr>
        </p:nvSpPr>
        <p:spPr/>
        <p:txBody>
          <a:bodyPr/>
          <a:lstStyle/>
          <a:p>
            <a:endParaRPr lang="en-GB"/>
          </a:p>
        </p:txBody>
      </p:sp>
      <p:sp>
        <p:nvSpPr>
          <p:cNvPr id="6" name="Espace réservé du numéro de diapositive 5"/>
          <p:cNvSpPr>
            <a:spLocks noGrp="1"/>
          </p:cNvSpPr>
          <p:nvPr>
            <p:ph type="sldNum" sz="quarter" idx="12"/>
          </p:nvPr>
        </p:nvSpPr>
        <p:spPr/>
        <p:txBody>
          <a:bodyPr/>
          <a:lstStyle/>
          <a:p>
            <a:fld id="{C3FD4EE0-CA44-4605-9B21-8F2772680007}" type="slidenum">
              <a:rPr lang="en-GB" smtClean="0"/>
              <a:pPr/>
              <a:t>‹N°›</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en-GB"/>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5" name="Espace réservé de la date 4"/>
          <p:cNvSpPr>
            <a:spLocks noGrp="1"/>
          </p:cNvSpPr>
          <p:nvPr>
            <p:ph type="dt" sz="half" idx="10"/>
          </p:nvPr>
        </p:nvSpPr>
        <p:spPr/>
        <p:txBody>
          <a:bodyPr/>
          <a:lstStyle/>
          <a:p>
            <a:fld id="{317AC4B0-9072-40B5-8B83-E1709146CB8B}" type="datetimeFigureOut">
              <a:rPr lang="en-GB" smtClean="0"/>
              <a:pPr/>
              <a:t>24/07/2019</a:t>
            </a:fld>
            <a:endParaRPr lang="en-GB"/>
          </a:p>
        </p:txBody>
      </p:sp>
      <p:sp>
        <p:nvSpPr>
          <p:cNvPr id="6" name="Espace réservé du pied de page 5"/>
          <p:cNvSpPr>
            <a:spLocks noGrp="1"/>
          </p:cNvSpPr>
          <p:nvPr>
            <p:ph type="ftr" sz="quarter" idx="11"/>
          </p:nvPr>
        </p:nvSpPr>
        <p:spPr/>
        <p:txBody>
          <a:bodyPr/>
          <a:lstStyle/>
          <a:p>
            <a:endParaRPr lang="en-GB"/>
          </a:p>
        </p:txBody>
      </p:sp>
      <p:sp>
        <p:nvSpPr>
          <p:cNvPr id="7" name="Espace réservé du numéro de diapositive 6"/>
          <p:cNvSpPr>
            <a:spLocks noGrp="1"/>
          </p:cNvSpPr>
          <p:nvPr>
            <p:ph type="sldNum" sz="quarter" idx="12"/>
          </p:nvPr>
        </p:nvSpPr>
        <p:spPr/>
        <p:txBody>
          <a:bodyPr/>
          <a:lstStyle/>
          <a:p>
            <a:fld id="{C3FD4EE0-CA44-4605-9B21-8F2772680007}" type="slidenum">
              <a:rPr lang="en-GB" smtClean="0"/>
              <a:pPr/>
              <a:t>‹N°›</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en-GB"/>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7" name="Espace réservé de la date 6"/>
          <p:cNvSpPr>
            <a:spLocks noGrp="1"/>
          </p:cNvSpPr>
          <p:nvPr>
            <p:ph type="dt" sz="half" idx="10"/>
          </p:nvPr>
        </p:nvSpPr>
        <p:spPr/>
        <p:txBody>
          <a:bodyPr/>
          <a:lstStyle/>
          <a:p>
            <a:fld id="{317AC4B0-9072-40B5-8B83-E1709146CB8B}" type="datetimeFigureOut">
              <a:rPr lang="en-GB" smtClean="0"/>
              <a:pPr/>
              <a:t>24/07/2019</a:t>
            </a:fld>
            <a:endParaRPr lang="en-GB"/>
          </a:p>
        </p:txBody>
      </p:sp>
      <p:sp>
        <p:nvSpPr>
          <p:cNvPr id="8" name="Espace réservé du pied de page 7"/>
          <p:cNvSpPr>
            <a:spLocks noGrp="1"/>
          </p:cNvSpPr>
          <p:nvPr>
            <p:ph type="ftr" sz="quarter" idx="11"/>
          </p:nvPr>
        </p:nvSpPr>
        <p:spPr/>
        <p:txBody>
          <a:bodyPr/>
          <a:lstStyle/>
          <a:p>
            <a:endParaRPr lang="en-GB"/>
          </a:p>
        </p:txBody>
      </p:sp>
      <p:sp>
        <p:nvSpPr>
          <p:cNvPr id="9" name="Espace réservé du numéro de diapositive 8"/>
          <p:cNvSpPr>
            <a:spLocks noGrp="1"/>
          </p:cNvSpPr>
          <p:nvPr>
            <p:ph type="sldNum" sz="quarter" idx="12"/>
          </p:nvPr>
        </p:nvSpPr>
        <p:spPr/>
        <p:txBody>
          <a:bodyPr/>
          <a:lstStyle/>
          <a:p>
            <a:fld id="{C3FD4EE0-CA44-4605-9B21-8F2772680007}" type="slidenum">
              <a:rPr lang="en-GB" smtClean="0"/>
              <a:pPr/>
              <a:t>‹N°›</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en-GB"/>
          </a:p>
        </p:txBody>
      </p:sp>
      <p:sp>
        <p:nvSpPr>
          <p:cNvPr id="3" name="Espace réservé de la date 2"/>
          <p:cNvSpPr>
            <a:spLocks noGrp="1"/>
          </p:cNvSpPr>
          <p:nvPr>
            <p:ph type="dt" sz="half" idx="10"/>
          </p:nvPr>
        </p:nvSpPr>
        <p:spPr/>
        <p:txBody>
          <a:bodyPr/>
          <a:lstStyle/>
          <a:p>
            <a:fld id="{317AC4B0-9072-40B5-8B83-E1709146CB8B}" type="datetimeFigureOut">
              <a:rPr lang="en-GB" smtClean="0"/>
              <a:pPr/>
              <a:t>24/07/2019</a:t>
            </a:fld>
            <a:endParaRPr lang="en-GB"/>
          </a:p>
        </p:txBody>
      </p:sp>
      <p:sp>
        <p:nvSpPr>
          <p:cNvPr id="4" name="Espace réservé du pied de page 3"/>
          <p:cNvSpPr>
            <a:spLocks noGrp="1"/>
          </p:cNvSpPr>
          <p:nvPr>
            <p:ph type="ftr" sz="quarter" idx="11"/>
          </p:nvPr>
        </p:nvSpPr>
        <p:spPr/>
        <p:txBody>
          <a:bodyPr/>
          <a:lstStyle/>
          <a:p>
            <a:endParaRPr lang="en-GB"/>
          </a:p>
        </p:txBody>
      </p:sp>
      <p:sp>
        <p:nvSpPr>
          <p:cNvPr id="5" name="Espace réservé du numéro de diapositive 4"/>
          <p:cNvSpPr>
            <a:spLocks noGrp="1"/>
          </p:cNvSpPr>
          <p:nvPr>
            <p:ph type="sldNum" sz="quarter" idx="12"/>
          </p:nvPr>
        </p:nvSpPr>
        <p:spPr/>
        <p:txBody>
          <a:bodyPr/>
          <a:lstStyle/>
          <a:p>
            <a:fld id="{C3FD4EE0-CA44-4605-9B21-8F2772680007}" type="slidenum">
              <a:rPr lang="en-GB" smtClean="0"/>
              <a:pPr/>
              <a:t>‹N°›</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317AC4B0-9072-40B5-8B83-E1709146CB8B}" type="datetimeFigureOut">
              <a:rPr lang="en-GB" smtClean="0"/>
              <a:pPr/>
              <a:t>24/07/2019</a:t>
            </a:fld>
            <a:endParaRPr lang="en-GB"/>
          </a:p>
        </p:txBody>
      </p:sp>
      <p:sp>
        <p:nvSpPr>
          <p:cNvPr id="3" name="Espace réservé du pied de page 2"/>
          <p:cNvSpPr>
            <a:spLocks noGrp="1"/>
          </p:cNvSpPr>
          <p:nvPr>
            <p:ph type="ftr" sz="quarter" idx="11"/>
          </p:nvPr>
        </p:nvSpPr>
        <p:spPr/>
        <p:txBody>
          <a:bodyPr/>
          <a:lstStyle/>
          <a:p>
            <a:endParaRPr lang="en-GB"/>
          </a:p>
        </p:txBody>
      </p:sp>
      <p:sp>
        <p:nvSpPr>
          <p:cNvPr id="4" name="Espace réservé du numéro de diapositive 3"/>
          <p:cNvSpPr>
            <a:spLocks noGrp="1"/>
          </p:cNvSpPr>
          <p:nvPr>
            <p:ph type="sldNum" sz="quarter" idx="12"/>
          </p:nvPr>
        </p:nvSpPr>
        <p:spPr/>
        <p:txBody>
          <a:bodyPr/>
          <a:lstStyle/>
          <a:p>
            <a:fld id="{C3FD4EE0-CA44-4605-9B21-8F2772680007}" type="slidenum">
              <a:rPr lang="en-GB" smtClean="0"/>
              <a:pPr/>
              <a:t>‹N°›</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en-GB"/>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317AC4B0-9072-40B5-8B83-E1709146CB8B}" type="datetimeFigureOut">
              <a:rPr lang="en-GB" smtClean="0"/>
              <a:pPr/>
              <a:t>24/07/2019</a:t>
            </a:fld>
            <a:endParaRPr lang="en-GB"/>
          </a:p>
        </p:txBody>
      </p:sp>
      <p:sp>
        <p:nvSpPr>
          <p:cNvPr id="6" name="Espace réservé du pied de page 5"/>
          <p:cNvSpPr>
            <a:spLocks noGrp="1"/>
          </p:cNvSpPr>
          <p:nvPr>
            <p:ph type="ftr" sz="quarter" idx="11"/>
          </p:nvPr>
        </p:nvSpPr>
        <p:spPr/>
        <p:txBody>
          <a:bodyPr/>
          <a:lstStyle/>
          <a:p>
            <a:endParaRPr lang="en-GB"/>
          </a:p>
        </p:txBody>
      </p:sp>
      <p:sp>
        <p:nvSpPr>
          <p:cNvPr id="7" name="Espace réservé du numéro de diapositive 6"/>
          <p:cNvSpPr>
            <a:spLocks noGrp="1"/>
          </p:cNvSpPr>
          <p:nvPr>
            <p:ph type="sldNum" sz="quarter" idx="12"/>
          </p:nvPr>
        </p:nvSpPr>
        <p:spPr/>
        <p:txBody>
          <a:bodyPr/>
          <a:lstStyle/>
          <a:p>
            <a:fld id="{C3FD4EE0-CA44-4605-9B21-8F2772680007}" type="slidenum">
              <a:rPr lang="en-GB" smtClean="0"/>
              <a:pPr/>
              <a:t>‹N°›</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en-GB"/>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317AC4B0-9072-40B5-8B83-E1709146CB8B}" type="datetimeFigureOut">
              <a:rPr lang="en-GB" smtClean="0"/>
              <a:pPr/>
              <a:t>24/07/2019</a:t>
            </a:fld>
            <a:endParaRPr lang="en-GB"/>
          </a:p>
        </p:txBody>
      </p:sp>
      <p:sp>
        <p:nvSpPr>
          <p:cNvPr id="6" name="Espace réservé du pied de page 5"/>
          <p:cNvSpPr>
            <a:spLocks noGrp="1"/>
          </p:cNvSpPr>
          <p:nvPr>
            <p:ph type="ftr" sz="quarter" idx="11"/>
          </p:nvPr>
        </p:nvSpPr>
        <p:spPr/>
        <p:txBody>
          <a:bodyPr/>
          <a:lstStyle/>
          <a:p>
            <a:endParaRPr lang="en-GB"/>
          </a:p>
        </p:txBody>
      </p:sp>
      <p:sp>
        <p:nvSpPr>
          <p:cNvPr id="7" name="Espace réservé du numéro de diapositive 6"/>
          <p:cNvSpPr>
            <a:spLocks noGrp="1"/>
          </p:cNvSpPr>
          <p:nvPr>
            <p:ph type="sldNum" sz="quarter" idx="12"/>
          </p:nvPr>
        </p:nvSpPr>
        <p:spPr/>
        <p:txBody>
          <a:bodyPr/>
          <a:lstStyle/>
          <a:p>
            <a:fld id="{C3FD4EE0-CA44-4605-9B21-8F2772680007}" type="slidenum">
              <a:rPr lang="en-GB" smtClean="0"/>
              <a:pPr/>
              <a:t>‹N°›</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en-GB"/>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7AC4B0-9072-40B5-8B83-E1709146CB8B}" type="datetimeFigureOut">
              <a:rPr lang="en-GB" smtClean="0"/>
              <a:pPr/>
              <a:t>24/07/2019</a:t>
            </a:fld>
            <a:endParaRPr lang="en-GB"/>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3FD4EE0-CA44-4605-9B21-8F2772680007}" type="slidenum">
              <a:rPr lang="en-GB" smtClean="0"/>
              <a:pPr/>
              <a:t>‹N°›</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1187624" y="404664"/>
            <a:ext cx="1296144" cy="307777"/>
          </a:xfrm>
          <a:prstGeom prst="rect">
            <a:avLst/>
          </a:prstGeom>
          <a:noFill/>
        </p:spPr>
        <p:txBody>
          <a:bodyPr wrap="square" rtlCol="0">
            <a:spAutoFit/>
          </a:bodyPr>
          <a:lstStyle/>
          <a:p>
            <a:r>
              <a:rPr lang="fr-FR" sz="1400" b="1" dirty="0" smtClean="0"/>
              <a:t>A. </a:t>
            </a:r>
            <a:r>
              <a:rPr lang="fr-FR" sz="1400" i="1" dirty="0" err="1" smtClean="0"/>
              <a:t>rpoB</a:t>
            </a:r>
            <a:r>
              <a:rPr lang="fr-FR" sz="1400" i="1" dirty="0" smtClean="0"/>
              <a:t> </a:t>
            </a:r>
            <a:r>
              <a:rPr lang="fr-FR" sz="1400" dirty="0" smtClean="0"/>
              <a:t>marker</a:t>
            </a:r>
            <a:endParaRPr lang="en-GB" sz="1400" dirty="0"/>
          </a:p>
        </p:txBody>
      </p:sp>
      <p:pic>
        <p:nvPicPr>
          <p:cNvPr id="1028" name="Picture 4" descr="C:\Users\Jean-Claude\Desktop\AnalyseBarcoding_Run_Avril2018\PAPIER_RpoB_juillet2018\Publi_rpoB\Papier_RpoB_Draft3\AnalyseFrogsV3V4_Dec2018_Silva100\Figures_papierRpoB_janvier2019\PCoA_SK39_Controls_V3V4_FrogsBIS.png"/>
          <p:cNvPicPr>
            <a:picLocks noChangeAspect="1" noChangeArrowheads="1"/>
          </p:cNvPicPr>
          <p:nvPr/>
        </p:nvPicPr>
        <p:blipFill>
          <a:blip r:embed="rId2" cstate="print"/>
          <a:srcRect r="29662"/>
          <a:stretch>
            <a:fillRect/>
          </a:stretch>
        </p:blipFill>
        <p:spPr bwMode="auto">
          <a:xfrm>
            <a:off x="2483768" y="3645024"/>
            <a:ext cx="3600400" cy="2664296"/>
          </a:xfrm>
          <a:prstGeom prst="rect">
            <a:avLst/>
          </a:prstGeom>
          <a:noFill/>
          <a:ln>
            <a:solidFill>
              <a:schemeClr val="tx1"/>
            </a:solidFill>
          </a:ln>
        </p:spPr>
      </p:pic>
      <p:grpSp>
        <p:nvGrpSpPr>
          <p:cNvPr id="9" name="Groupe 8"/>
          <p:cNvGrpSpPr/>
          <p:nvPr/>
        </p:nvGrpSpPr>
        <p:grpSpPr>
          <a:xfrm>
            <a:off x="2537450" y="476673"/>
            <a:ext cx="3474710" cy="2664296"/>
            <a:chOff x="2537450" y="476673"/>
            <a:chExt cx="3474710" cy="2664296"/>
          </a:xfrm>
        </p:grpSpPr>
        <p:pic>
          <p:nvPicPr>
            <p:cNvPr id="1026" name="Picture 2" descr="C:\Users\Jean-Claude\Desktop\AnalyseBarcoding_Run_Avril2018\PAPIER_RpoB_juillet2018\Publi_rpoB\Papier_RpoB_Draft3\AnalyseFrogs_fevrier2018\FigurespapierRpoB_janvier2019\PCoA_SK39_Controls_rpoB_Frogs.png"/>
            <p:cNvPicPr>
              <a:picLocks noChangeAspect="1" noChangeArrowheads="1"/>
            </p:cNvPicPr>
            <p:nvPr/>
          </p:nvPicPr>
          <p:blipFill>
            <a:blip r:embed="rId3" cstate="print"/>
            <a:srcRect r="24094"/>
            <a:stretch>
              <a:fillRect/>
            </a:stretch>
          </p:blipFill>
          <p:spPr bwMode="auto">
            <a:xfrm>
              <a:off x="2537450" y="476673"/>
              <a:ext cx="3474710" cy="2664296"/>
            </a:xfrm>
            <a:prstGeom prst="rect">
              <a:avLst/>
            </a:prstGeom>
            <a:noFill/>
            <a:ln>
              <a:solidFill>
                <a:schemeClr val="tx1"/>
              </a:solidFill>
            </a:ln>
          </p:spPr>
        </p:pic>
        <p:sp>
          <p:nvSpPr>
            <p:cNvPr id="8" name="ZoneTexte 7"/>
            <p:cNvSpPr txBox="1"/>
            <p:nvPr/>
          </p:nvSpPr>
          <p:spPr>
            <a:xfrm>
              <a:off x="3918936" y="2017715"/>
              <a:ext cx="144016" cy="246221"/>
            </a:xfrm>
            <a:prstGeom prst="rect">
              <a:avLst/>
            </a:prstGeom>
            <a:noFill/>
          </p:spPr>
          <p:txBody>
            <a:bodyPr wrap="square" rtlCol="0">
              <a:spAutoFit/>
            </a:bodyPr>
            <a:lstStyle/>
            <a:p>
              <a:r>
                <a:rPr lang="fr-FR" sz="1000" b="1" dirty="0" smtClean="0">
                  <a:effectLst>
                    <a:outerShdw blurRad="38100" dist="38100" dir="2700000" algn="tl">
                      <a:srgbClr val="000000">
                        <a:alpha val="43137"/>
                      </a:srgbClr>
                    </a:outerShdw>
                  </a:effectLst>
                  <a:latin typeface="+mj-lt"/>
                  <a:cs typeface="Arial" pitchFamily="34" charset="0"/>
                </a:rPr>
                <a:t>s</a:t>
              </a:r>
              <a:endParaRPr lang="en-GB" sz="1000" b="1" dirty="0">
                <a:effectLst>
                  <a:outerShdw blurRad="38100" dist="38100" dir="2700000" algn="tl">
                    <a:srgbClr val="000000">
                      <a:alpha val="43137"/>
                    </a:srgbClr>
                  </a:outerShdw>
                </a:effectLst>
                <a:latin typeface="+mj-lt"/>
                <a:cs typeface="Arial" pitchFamily="34" charset="0"/>
              </a:endParaRPr>
            </a:p>
          </p:txBody>
        </p:sp>
      </p:grpSp>
      <p:sp>
        <p:nvSpPr>
          <p:cNvPr id="10" name="ZoneTexte 9"/>
          <p:cNvSpPr txBox="1"/>
          <p:nvPr/>
        </p:nvSpPr>
        <p:spPr>
          <a:xfrm>
            <a:off x="1187624" y="3501008"/>
            <a:ext cx="1296144" cy="307777"/>
          </a:xfrm>
          <a:prstGeom prst="rect">
            <a:avLst/>
          </a:prstGeom>
          <a:noFill/>
        </p:spPr>
        <p:txBody>
          <a:bodyPr wrap="square" rtlCol="0">
            <a:spAutoFit/>
          </a:bodyPr>
          <a:lstStyle/>
          <a:p>
            <a:r>
              <a:rPr lang="fr-FR" sz="1400" b="1" dirty="0" smtClean="0"/>
              <a:t>A. </a:t>
            </a:r>
            <a:r>
              <a:rPr lang="fr-FR" sz="1400" dirty="0" smtClean="0"/>
              <a:t>16S marker</a:t>
            </a:r>
            <a:endParaRPr lang="en-GB" sz="1400" dirty="0"/>
          </a:p>
        </p:txBody>
      </p:sp>
      <p:sp>
        <p:nvSpPr>
          <p:cNvPr id="11" name="ZoneTexte 10"/>
          <p:cNvSpPr txBox="1"/>
          <p:nvPr/>
        </p:nvSpPr>
        <p:spPr>
          <a:xfrm>
            <a:off x="107504" y="0"/>
            <a:ext cx="2736304" cy="338554"/>
          </a:xfrm>
          <a:prstGeom prst="rect">
            <a:avLst/>
          </a:prstGeom>
          <a:noFill/>
        </p:spPr>
        <p:txBody>
          <a:bodyPr wrap="square" rtlCol="0">
            <a:spAutoFit/>
          </a:bodyPr>
          <a:lstStyle/>
          <a:p>
            <a:r>
              <a:rPr lang="fr-FR" sz="1600" b="1" dirty="0" err="1" smtClean="0"/>
              <a:t>Additional</a:t>
            </a:r>
            <a:r>
              <a:rPr lang="fr-FR" sz="1600" b="1" smtClean="0"/>
              <a:t> file </a:t>
            </a:r>
            <a:r>
              <a:rPr lang="fr-FR" sz="1600" b="1" dirty="0"/>
              <a:t>7</a:t>
            </a:r>
            <a:endParaRPr lang="en-GB" sz="1600" b="1" dirty="0"/>
          </a:p>
        </p:txBody>
      </p:sp>
      <p:sp>
        <p:nvSpPr>
          <p:cNvPr id="12" name="ZoneTexte 11"/>
          <p:cNvSpPr txBox="1"/>
          <p:nvPr/>
        </p:nvSpPr>
        <p:spPr>
          <a:xfrm>
            <a:off x="6228184" y="404664"/>
            <a:ext cx="2915816" cy="3877985"/>
          </a:xfrm>
          <a:prstGeom prst="rect">
            <a:avLst/>
          </a:prstGeom>
          <a:noFill/>
        </p:spPr>
        <p:txBody>
          <a:bodyPr wrap="square" rtlCol="0">
            <a:spAutoFit/>
          </a:bodyPr>
          <a:lstStyle/>
          <a:p>
            <a:r>
              <a:rPr lang="fr-FR" sz="1200" b="1" dirty="0" err="1" smtClean="0"/>
              <a:t>Methods</a:t>
            </a:r>
            <a:r>
              <a:rPr lang="fr-FR" sz="1200" b="1" dirty="0" smtClean="0"/>
              <a:t>:</a:t>
            </a:r>
          </a:p>
          <a:p>
            <a:r>
              <a:rPr lang="en-GB" sz="1200" dirty="0" smtClean="0"/>
              <a:t>Principal </a:t>
            </a:r>
            <a:r>
              <a:rPr lang="en-GB" sz="1200" dirty="0" smtClean="0"/>
              <a:t>coordinate analysis (</a:t>
            </a:r>
            <a:r>
              <a:rPr lang="en-GB" sz="1200" dirty="0" err="1" smtClean="0"/>
              <a:t>PCoA</a:t>
            </a:r>
            <a:r>
              <a:rPr lang="en-GB" sz="1200" dirty="0" smtClean="0"/>
              <a:t>) was performed based on Bray-Curtis distances between nematode and control samples after </a:t>
            </a:r>
            <a:r>
              <a:rPr lang="en-GB" sz="1200" dirty="0" err="1" smtClean="0"/>
              <a:t>Illumina-amplicon</a:t>
            </a:r>
            <a:r>
              <a:rPr lang="en-GB" sz="1200" dirty="0" smtClean="0"/>
              <a:t> sequencing of the (A) </a:t>
            </a:r>
            <a:r>
              <a:rPr lang="en-GB" sz="1200" i="1" dirty="0" err="1" smtClean="0"/>
              <a:t>rpoB</a:t>
            </a:r>
            <a:r>
              <a:rPr lang="en-GB" sz="1200" dirty="0" smtClean="0"/>
              <a:t> marker; (B) the 16S marker. Nematode samples are shown as blue triangles, extraction control samples are shown as pink circles. Each point represents an individual replicate. The proportion of the variance explained by each axis is indicated as a percentage. The difference between the nematode and extraction control samples sets is statistically significant for both the </a:t>
            </a:r>
            <a:r>
              <a:rPr lang="en-GB" sz="1200" i="1" dirty="0" err="1" smtClean="0"/>
              <a:t>rpoB</a:t>
            </a:r>
            <a:r>
              <a:rPr lang="en-GB" sz="1200" dirty="0" smtClean="0"/>
              <a:t> marker (</a:t>
            </a:r>
            <a:r>
              <a:rPr lang="en-GB" sz="1200" dirty="0" err="1" smtClean="0"/>
              <a:t>Permanova</a:t>
            </a:r>
            <a:r>
              <a:rPr lang="en-GB" sz="1200" dirty="0" smtClean="0"/>
              <a:t>, </a:t>
            </a:r>
            <a:r>
              <a:rPr lang="en-GB" sz="1200" dirty="0" err="1" smtClean="0"/>
              <a:t>df</a:t>
            </a:r>
            <a:r>
              <a:rPr lang="en-GB" sz="1200" dirty="0" smtClean="0"/>
              <a:t> = 1, R</a:t>
            </a:r>
            <a:r>
              <a:rPr lang="en-GB" sz="1200" baseline="30000" dirty="0" smtClean="0"/>
              <a:t>2</a:t>
            </a:r>
            <a:r>
              <a:rPr lang="en-GB" sz="1200" dirty="0" smtClean="0"/>
              <a:t> = 0.81, </a:t>
            </a:r>
            <a:r>
              <a:rPr lang="en-GB" sz="1200" i="1" dirty="0" smtClean="0"/>
              <a:t>p-</a:t>
            </a:r>
            <a:r>
              <a:rPr lang="en-GB" sz="1200" dirty="0" smtClean="0"/>
              <a:t>value = 0.0015) and the 16S marker (</a:t>
            </a:r>
            <a:r>
              <a:rPr lang="en-GB" sz="1200" dirty="0" err="1" smtClean="0"/>
              <a:t>Permanova</a:t>
            </a:r>
            <a:r>
              <a:rPr lang="en-GB" sz="1200" dirty="0" smtClean="0"/>
              <a:t>, </a:t>
            </a:r>
            <a:r>
              <a:rPr lang="en-GB" sz="1200" dirty="0" err="1" smtClean="0"/>
              <a:t>df</a:t>
            </a:r>
            <a:r>
              <a:rPr lang="en-GB" sz="1200" dirty="0" smtClean="0"/>
              <a:t> = 1, R</a:t>
            </a:r>
            <a:r>
              <a:rPr lang="en-GB" sz="1200" baseline="30000" dirty="0" smtClean="0"/>
              <a:t>2</a:t>
            </a:r>
            <a:r>
              <a:rPr lang="en-GB" sz="1200" dirty="0" smtClean="0"/>
              <a:t> = 0.93, </a:t>
            </a:r>
            <a:r>
              <a:rPr lang="en-GB" sz="1200" i="1" dirty="0" smtClean="0"/>
              <a:t>p-</a:t>
            </a:r>
            <a:r>
              <a:rPr lang="en-GB" sz="1200" dirty="0" smtClean="0"/>
              <a:t>value </a:t>
            </a:r>
            <a:r>
              <a:rPr lang="en-GB" sz="1200" dirty="0" smtClean="0"/>
              <a:t>= 0.0015)</a:t>
            </a:r>
            <a:endParaRPr lang="en-GB" sz="1200" dirty="0" smtClean="0"/>
          </a:p>
          <a:p>
            <a:endParaRPr lang="en-GB" dirty="0"/>
          </a:p>
        </p:txBody>
      </p:sp>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48</TotalTime>
  <Words>110</Words>
  <Application>Microsoft Office PowerPoint</Application>
  <PresentationFormat>Affichage à l'écran (4:3)</PresentationFormat>
  <Paragraphs>6</Paragraphs>
  <Slides>1</Slides>
  <Notes>0</Notes>
  <HiddenSlides>0</HiddenSlides>
  <MMClips>0</MMClips>
  <ScaleCrop>false</ScaleCrop>
  <HeadingPairs>
    <vt:vector size="4" baseType="variant">
      <vt:variant>
        <vt:lpstr>Thème</vt:lpstr>
      </vt:variant>
      <vt:variant>
        <vt:i4>1</vt:i4>
      </vt:variant>
      <vt:variant>
        <vt:lpstr>Titres des diapositives</vt:lpstr>
      </vt:variant>
      <vt:variant>
        <vt:i4>1</vt:i4>
      </vt:variant>
    </vt:vector>
  </HeadingPairs>
  <TitlesOfParts>
    <vt:vector size="2" baseType="lpstr">
      <vt:lpstr>Thème Office</vt:lpstr>
      <vt:lpstr>Diapositive 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Jean-Claude</dc:creator>
  <cp:lastModifiedBy> </cp:lastModifiedBy>
  <cp:revision>9</cp:revision>
  <dcterms:created xsi:type="dcterms:W3CDTF">2019-01-29T17:44:28Z</dcterms:created>
  <dcterms:modified xsi:type="dcterms:W3CDTF">2019-07-24T09:50:54Z</dcterms:modified>
</cp:coreProperties>
</file>