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4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G:\from-kingston-092419\fiona-projects\gyrA\figS1-spec-country-year-distribution\figs1-country-252-0608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G:\from-kingston-092419\fiona-projects\gyrA\figS1-spec-country-year-distribution\figs1-species-252-06201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from-kingston-092419\fiona-projects\gyrA\submission\revision-sept2019\figs1-year-226-1018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914260717410313E-2"/>
          <c:y val="5.0925925925925923E-2"/>
          <c:w val="0.89019685039370078"/>
          <c:h val="0.70367417614464856"/>
        </c:manualLayout>
      </c:layout>
      <c:barChart>
        <c:barDir val="col"/>
        <c:grouping val="clustered"/>
        <c:varyColors val="0"/>
        <c:ser>
          <c:idx val="1"/>
          <c:order val="0"/>
          <c:tx>
            <c:v>figs1</c:v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Sheet1!$C$1:$C$15</c:f>
              <c:strCache>
                <c:ptCount val="15"/>
                <c:pt idx="0">
                  <c:v>Benin</c:v>
                </c:pt>
                <c:pt idx="1">
                  <c:v>Burkina Faso</c:v>
                </c:pt>
                <c:pt idx="2">
                  <c:v>Gambia</c:v>
                </c:pt>
                <c:pt idx="3">
                  <c:v>South Africa</c:v>
                </c:pt>
                <c:pt idx="4">
                  <c:v>Canada</c:v>
                </c:pt>
                <c:pt idx="5">
                  <c:v>USA</c:v>
                </c:pt>
                <c:pt idx="6">
                  <c:v>France</c:v>
                </c:pt>
                <c:pt idx="7">
                  <c:v>Germany</c:v>
                </c:pt>
                <c:pt idx="8">
                  <c:v>Iceland</c:v>
                </c:pt>
                <c:pt idx="9">
                  <c:v>Norway</c:v>
                </c:pt>
                <c:pt idx="10">
                  <c:v>Sweden</c:v>
                </c:pt>
                <c:pt idx="11">
                  <c:v>UK</c:v>
                </c:pt>
                <c:pt idx="12">
                  <c:v>Japan</c:v>
                </c:pt>
                <c:pt idx="13">
                  <c:v>China</c:v>
                </c:pt>
                <c:pt idx="14">
                  <c:v>South Korea</c:v>
                </c:pt>
              </c:strCache>
            </c:strRef>
          </c:cat>
          <c:val>
            <c:numRef>
              <c:f>Sheet1!$E$1:$E$15</c:f>
              <c:numCache>
                <c:formatCode>General</c:formatCode>
                <c:ptCount val="15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3</c:v>
                </c:pt>
                <c:pt idx="5">
                  <c:v>10</c:v>
                </c:pt>
                <c:pt idx="6">
                  <c:v>2</c:v>
                </c:pt>
                <c:pt idx="7">
                  <c:v>5</c:v>
                </c:pt>
                <c:pt idx="8">
                  <c:v>1</c:v>
                </c:pt>
                <c:pt idx="9">
                  <c:v>2</c:v>
                </c:pt>
                <c:pt idx="10">
                  <c:v>1</c:v>
                </c:pt>
                <c:pt idx="11">
                  <c:v>5</c:v>
                </c:pt>
                <c:pt idx="12">
                  <c:v>1</c:v>
                </c:pt>
                <c:pt idx="13">
                  <c:v>146</c:v>
                </c:pt>
                <c:pt idx="1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03-49D8-80CF-873B2D6FAE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7091776"/>
        <c:axId val="408473824"/>
      </c:barChart>
      <c:catAx>
        <c:axId val="4170917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8473824"/>
        <c:crosses val="autoZero"/>
        <c:auto val="1"/>
        <c:lblAlgn val="ctr"/>
        <c:lblOffset val="100"/>
        <c:noMultiLvlLbl val="0"/>
      </c:catAx>
      <c:valAx>
        <c:axId val="40847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091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190793968851498E-2"/>
          <c:y val="3.2720914874309302E-2"/>
          <c:w val="0.85461890599503987"/>
          <c:h val="0.38290203408719919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multiLvlStrRef>
              <c:f>Sheet1!$B$2:$C$17</c:f>
              <c:multiLvlStrCache>
                <c:ptCount val="16"/>
                <c:lvl>
                  <c:pt idx="0">
                    <c:v>N.meningitidis</c:v>
                  </c:pt>
                  <c:pt idx="1">
                    <c:v>N.gonorrhoeae</c:v>
                  </c:pt>
                  <c:pt idx="2">
                    <c:v>N.lactamica</c:v>
                  </c:pt>
                  <c:pt idx="3">
                    <c:v>N.sicca</c:v>
                  </c:pt>
                  <c:pt idx="4">
                    <c:v>N.subflava</c:v>
                  </c:pt>
                  <c:pt idx="5">
                    <c:v>N.cinerea</c:v>
                  </c:pt>
                  <c:pt idx="6">
                    <c:v>N.elongata</c:v>
                  </c:pt>
                  <c:pt idx="7">
                    <c:v>N.elongata_subspecies_glycolytica</c:v>
                  </c:pt>
                  <c:pt idx="8">
                    <c:v>N.mucosa</c:v>
                  </c:pt>
                  <c:pt idx="9">
                    <c:v>N.polysaccharea</c:v>
                  </c:pt>
                  <c:pt idx="10">
                    <c:v>Eikenella_corrodens</c:v>
                  </c:pt>
                  <c:pt idx="11">
                    <c:v>N.canis</c:v>
                  </c:pt>
                  <c:pt idx="12">
                    <c:v>N.weaveri</c:v>
                  </c:pt>
                  <c:pt idx="13">
                    <c:v>N.animalis</c:v>
                  </c:pt>
                  <c:pt idx="14">
                    <c:v>N.animaloris</c:v>
                  </c:pt>
                  <c:pt idx="15">
                    <c:v>N.zoodegmatis</c:v>
                  </c:pt>
                </c:lvl>
                <c:lvl>
                  <c:pt idx="0">
                    <c:v>Human</c:v>
                  </c:pt>
                  <c:pt idx="11">
                    <c:v>Cat</c:v>
                  </c:pt>
                  <c:pt idx="12">
                    <c:v>Dog</c:v>
                  </c:pt>
                  <c:pt idx="13">
                    <c:v>Guinea
pig</c:v>
                  </c:pt>
                  <c:pt idx="14">
                    <c:v>Dog and cat</c:v>
                  </c:pt>
                </c:lvl>
              </c:multiLvlStrCache>
            </c:multiLvlStrRef>
          </c:cat>
          <c:val>
            <c:numRef>
              <c:f>Sheet1!$E$2:$E$17</c:f>
              <c:numCache>
                <c:formatCode>General</c:formatCode>
                <c:ptCount val="16"/>
                <c:pt idx="0">
                  <c:v>192</c:v>
                </c:pt>
                <c:pt idx="1">
                  <c:v>12</c:v>
                </c:pt>
                <c:pt idx="2">
                  <c:v>5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2</c:v>
                </c:pt>
                <c:pt idx="11">
                  <c:v>1</c:v>
                </c:pt>
                <c:pt idx="12">
                  <c:v>2</c:v>
                </c:pt>
                <c:pt idx="13">
                  <c:v>1</c:v>
                </c:pt>
                <c:pt idx="14">
                  <c:v>2</c:v>
                </c:pt>
                <c:pt idx="1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20-46FB-B639-F248ABCDCE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66"/>
        <c:axId val="2080864320"/>
        <c:axId val="2080875136"/>
      </c:barChart>
      <c:catAx>
        <c:axId val="20808643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0875136"/>
        <c:crosses val="autoZero"/>
        <c:auto val="1"/>
        <c:lblAlgn val="ctr"/>
        <c:lblOffset val="100"/>
        <c:noMultiLvlLbl val="0"/>
      </c:catAx>
      <c:valAx>
        <c:axId val="2080875136"/>
        <c:scaling>
          <c:orientation val="minMax"/>
          <c:max val="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0864320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894779312467598E-2"/>
          <c:y val="4.4660982541615914E-2"/>
          <c:w val="0.92960981412721866"/>
          <c:h val="0.83169619022957086"/>
        </c:manualLayout>
      </c:layout>
      <c:barChart>
        <c:barDir val="col"/>
        <c:grouping val="clustered"/>
        <c:varyColors val="0"/>
        <c:ser>
          <c:idx val="1"/>
          <c:order val="0"/>
          <c:tx>
            <c:v>figs1</c:v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fig1_year_count!$C$1:$C$87</c:f>
              <c:numCache>
                <c:formatCode>General</c:formatCode>
                <c:ptCount val="87"/>
                <c:pt idx="0">
                  <c:v>1931</c:v>
                </c:pt>
                <c:pt idx="4">
                  <c:v>1935</c:v>
                </c:pt>
                <c:pt idx="9">
                  <c:v>1940</c:v>
                </c:pt>
                <c:pt idx="14">
                  <c:v>1945</c:v>
                </c:pt>
                <c:pt idx="19">
                  <c:v>1950</c:v>
                </c:pt>
                <c:pt idx="24">
                  <c:v>1955</c:v>
                </c:pt>
                <c:pt idx="29">
                  <c:v>1960</c:v>
                </c:pt>
                <c:pt idx="34">
                  <c:v>1965</c:v>
                </c:pt>
                <c:pt idx="39">
                  <c:v>1970</c:v>
                </c:pt>
                <c:pt idx="44">
                  <c:v>1975</c:v>
                </c:pt>
                <c:pt idx="49">
                  <c:v>1980</c:v>
                </c:pt>
                <c:pt idx="54">
                  <c:v>1985</c:v>
                </c:pt>
                <c:pt idx="59">
                  <c:v>1990</c:v>
                </c:pt>
                <c:pt idx="64">
                  <c:v>1995</c:v>
                </c:pt>
                <c:pt idx="69">
                  <c:v>2000</c:v>
                </c:pt>
                <c:pt idx="74">
                  <c:v>2005</c:v>
                </c:pt>
                <c:pt idx="79">
                  <c:v>2010</c:v>
                </c:pt>
                <c:pt idx="84">
                  <c:v>2015</c:v>
                </c:pt>
                <c:pt idx="86">
                  <c:v>2017</c:v>
                </c:pt>
              </c:numCache>
            </c:numRef>
          </c:cat>
          <c:val>
            <c:numRef>
              <c:f>fig1_year_count!$E$1:$E$87</c:f>
              <c:numCache>
                <c:formatCode>General</c:formatCode>
                <c:ptCount val="87"/>
                <c:pt idx="0">
                  <c:v>1</c:v>
                </c:pt>
                <c:pt idx="23">
                  <c:v>1</c:v>
                </c:pt>
                <c:pt idx="26">
                  <c:v>1</c:v>
                </c:pt>
                <c:pt idx="28">
                  <c:v>1</c:v>
                </c:pt>
                <c:pt idx="29">
                  <c:v>1</c:v>
                </c:pt>
                <c:pt idx="32">
                  <c:v>1</c:v>
                </c:pt>
                <c:pt idx="35">
                  <c:v>1</c:v>
                </c:pt>
                <c:pt idx="39">
                  <c:v>1</c:v>
                </c:pt>
                <c:pt idx="43">
                  <c:v>1</c:v>
                </c:pt>
                <c:pt idx="45">
                  <c:v>1</c:v>
                </c:pt>
                <c:pt idx="46">
                  <c:v>1</c:v>
                </c:pt>
                <c:pt idx="47">
                  <c:v>2</c:v>
                </c:pt>
                <c:pt idx="48">
                  <c:v>2</c:v>
                </c:pt>
                <c:pt idx="49">
                  <c:v>5</c:v>
                </c:pt>
                <c:pt idx="51">
                  <c:v>2</c:v>
                </c:pt>
                <c:pt idx="52">
                  <c:v>3</c:v>
                </c:pt>
                <c:pt idx="53">
                  <c:v>4</c:v>
                </c:pt>
                <c:pt idx="54">
                  <c:v>4</c:v>
                </c:pt>
                <c:pt idx="55">
                  <c:v>1</c:v>
                </c:pt>
                <c:pt idx="58">
                  <c:v>3</c:v>
                </c:pt>
                <c:pt idx="60">
                  <c:v>1</c:v>
                </c:pt>
                <c:pt idx="61">
                  <c:v>1</c:v>
                </c:pt>
                <c:pt idx="62">
                  <c:v>1</c:v>
                </c:pt>
                <c:pt idx="64">
                  <c:v>1</c:v>
                </c:pt>
                <c:pt idx="65">
                  <c:v>1</c:v>
                </c:pt>
                <c:pt idx="68">
                  <c:v>1</c:v>
                </c:pt>
                <c:pt idx="69">
                  <c:v>2</c:v>
                </c:pt>
                <c:pt idx="70">
                  <c:v>2</c:v>
                </c:pt>
                <c:pt idx="71">
                  <c:v>1</c:v>
                </c:pt>
                <c:pt idx="73">
                  <c:v>2</c:v>
                </c:pt>
                <c:pt idx="74">
                  <c:v>21</c:v>
                </c:pt>
                <c:pt idx="75">
                  <c:v>15</c:v>
                </c:pt>
                <c:pt idx="76">
                  <c:v>24</c:v>
                </c:pt>
                <c:pt idx="77">
                  <c:v>12</c:v>
                </c:pt>
                <c:pt idx="78">
                  <c:v>13</c:v>
                </c:pt>
                <c:pt idx="79">
                  <c:v>6</c:v>
                </c:pt>
                <c:pt idx="80">
                  <c:v>15</c:v>
                </c:pt>
                <c:pt idx="81">
                  <c:v>4</c:v>
                </c:pt>
                <c:pt idx="82">
                  <c:v>5</c:v>
                </c:pt>
                <c:pt idx="83">
                  <c:v>10</c:v>
                </c:pt>
                <c:pt idx="84">
                  <c:v>1</c:v>
                </c:pt>
                <c:pt idx="85">
                  <c:v>2</c:v>
                </c:pt>
                <c:pt idx="8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F1-490C-914A-F698373CF0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1403520"/>
        <c:axId val="471405816"/>
      </c:barChart>
      <c:catAx>
        <c:axId val="471403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1405816"/>
        <c:crosses val="autoZero"/>
        <c:auto val="1"/>
        <c:lblAlgn val="ctr"/>
        <c:lblOffset val="100"/>
        <c:noMultiLvlLbl val="0"/>
      </c:catAx>
      <c:valAx>
        <c:axId val="471405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1403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74A3-37C5-408C-8B3B-68473EF289D1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9236-9DA0-4406-9A3E-9CE72C470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197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74A3-37C5-408C-8B3B-68473EF289D1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9236-9DA0-4406-9A3E-9CE72C470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604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74A3-37C5-408C-8B3B-68473EF289D1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9236-9DA0-4406-9A3E-9CE72C470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883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74A3-37C5-408C-8B3B-68473EF289D1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9236-9DA0-4406-9A3E-9CE72C470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341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74A3-37C5-408C-8B3B-68473EF289D1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9236-9DA0-4406-9A3E-9CE72C470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1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74A3-37C5-408C-8B3B-68473EF289D1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9236-9DA0-4406-9A3E-9CE72C470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081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74A3-37C5-408C-8B3B-68473EF289D1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9236-9DA0-4406-9A3E-9CE72C470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143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74A3-37C5-408C-8B3B-68473EF289D1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9236-9DA0-4406-9A3E-9CE72C470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200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74A3-37C5-408C-8B3B-68473EF289D1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9236-9DA0-4406-9A3E-9CE72C470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591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74A3-37C5-408C-8B3B-68473EF289D1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9236-9DA0-4406-9A3E-9CE72C470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534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274A3-37C5-408C-8B3B-68473EF289D1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9236-9DA0-4406-9A3E-9CE72C470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145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274A3-37C5-408C-8B3B-68473EF289D1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39236-9DA0-4406-9A3E-9CE72C470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96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0381890"/>
              </p:ext>
            </p:extLst>
          </p:nvPr>
        </p:nvGraphicFramePr>
        <p:xfrm>
          <a:off x="5454381" y="338328"/>
          <a:ext cx="4326651" cy="2946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图表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7562697"/>
              </p:ext>
            </p:extLst>
          </p:nvPr>
        </p:nvGraphicFramePr>
        <p:xfrm>
          <a:off x="566929" y="338328"/>
          <a:ext cx="4508082" cy="2946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22218" y="219456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22218" y="3425952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205260" y="219456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167475" y="4813468"/>
            <a:ext cx="10294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Number of strains</a:t>
            </a:r>
            <a:endParaRPr lang="en-US" sz="900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5013940" y="1260320"/>
            <a:ext cx="10294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Number of strains</a:t>
            </a:r>
            <a:endParaRPr lang="en-US" sz="900" dirty="0"/>
          </a:p>
        </p:txBody>
      </p:sp>
      <p:sp>
        <p:nvSpPr>
          <p:cNvPr id="4" name="TextBox 3"/>
          <p:cNvSpPr txBox="1"/>
          <p:nvPr/>
        </p:nvSpPr>
        <p:spPr>
          <a:xfrm rot="16200000">
            <a:off x="158330" y="954840"/>
            <a:ext cx="10294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Number of strains</a:t>
            </a:r>
            <a:endParaRPr lang="en-US" sz="900" dirty="0"/>
          </a:p>
        </p:txBody>
      </p:sp>
      <p:graphicFrame>
        <p:nvGraphicFramePr>
          <p:cNvPr id="12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2254061"/>
              </p:ext>
            </p:extLst>
          </p:nvPr>
        </p:nvGraphicFramePr>
        <p:xfrm>
          <a:off x="566783" y="3319772"/>
          <a:ext cx="9214249" cy="3128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0599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</TotalTime>
  <Words>12</Words>
  <Application>Microsoft Office PowerPoint</Application>
  <PresentationFormat>A4 纸张(210x297 毫米)</PresentationFormat>
  <Paragraphs>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等线 Light</vt:lpstr>
      <vt:lpstr>Arial</vt:lpstr>
      <vt:lpstr>Calibri</vt:lpstr>
      <vt:lpstr>Calibri Light</vt:lpstr>
      <vt:lpstr>Office 主题​​</vt:lpstr>
      <vt:lpstr>PowerPoint 演示文稿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priv</dc:creator>
  <cp:lastModifiedBy>priv</cp:lastModifiedBy>
  <cp:revision>17</cp:revision>
  <cp:lastPrinted>2019-10-18T07:37:12Z</cp:lastPrinted>
  <dcterms:created xsi:type="dcterms:W3CDTF">2019-05-01T06:24:32Z</dcterms:created>
  <dcterms:modified xsi:type="dcterms:W3CDTF">2020-02-09T03:27:10Z</dcterms:modified>
</cp:coreProperties>
</file>