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7" r:id="rId4"/>
    <p:sldId id="272" r:id="rId5"/>
    <p:sldId id="278" r:id="rId6"/>
    <p:sldId id="258" r:id="rId7"/>
    <p:sldId id="259" r:id="rId8"/>
    <p:sldId id="260" r:id="rId9"/>
    <p:sldId id="261" r:id="rId10"/>
    <p:sldId id="273" r:id="rId11"/>
    <p:sldId id="262" r:id="rId12"/>
    <p:sldId id="279" r:id="rId13"/>
    <p:sldId id="266" r:id="rId14"/>
    <p:sldId id="274" r:id="rId15"/>
    <p:sldId id="263" r:id="rId16"/>
    <p:sldId id="264" r:id="rId17"/>
    <p:sldId id="267" r:id="rId18"/>
    <p:sldId id="265" r:id="rId19"/>
    <p:sldId id="275" r:id="rId20"/>
    <p:sldId id="269" r:id="rId21"/>
    <p:sldId id="270" r:id="rId22"/>
    <p:sldId id="268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>
        <p:scale>
          <a:sx n="91" d="100"/>
          <a:sy n="91" d="100"/>
        </p:scale>
        <p:origin x="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ffrey Watts" userId="442e9ab56e78be76" providerId="LiveId" clId="{8E2D6DAF-070B-45E3-B8CC-02227F5375C8}"/>
    <pc:docChg chg="undo custSel modSld">
      <pc:chgData name="Jeffrey Watts" userId="442e9ab56e78be76" providerId="LiveId" clId="{8E2D6DAF-070B-45E3-B8CC-02227F5375C8}" dt="2021-02-08T12:36:33.429" v="174" actId="20577"/>
      <pc:docMkLst>
        <pc:docMk/>
      </pc:docMkLst>
      <pc:sldChg chg="modSp mod">
        <pc:chgData name="Jeffrey Watts" userId="442e9ab56e78be76" providerId="LiveId" clId="{8E2D6DAF-070B-45E3-B8CC-02227F5375C8}" dt="2021-02-08T11:03:51.792" v="2" actId="20577"/>
        <pc:sldMkLst>
          <pc:docMk/>
          <pc:sldMk cId="2235052608" sldId="256"/>
        </pc:sldMkLst>
        <pc:spChg chg="mod">
          <ac:chgData name="Jeffrey Watts" userId="442e9ab56e78be76" providerId="LiveId" clId="{8E2D6DAF-070B-45E3-B8CC-02227F5375C8}" dt="2021-02-08T11:03:51.792" v="2" actId="20577"/>
          <ac:spMkLst>
            <pc:docMk/>
            <pc:sldMk cId="2235052608" sldId="256"/>
            <ac:spMk id="3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06:32.846" v="21" actId="20577"/>
        <pc:sldMkLst>
          <pc:docMk/>
          <pc:sldMk cId="1225230277" sldId="257"/>
        </pc:sldMkLst>
        <pc:spChg chg="mod">
          <ac:chgData name="Jeffrey Watts" userId="442e9ab56e78be76" providerId="LiveId" clId="{8E2D6DAF-070B-45E3-B8CC-02227F5375C8}" dt="2021-02-08T11:06:32.846" v="21" actId="20577"/>
          <ac:spMkLst>
            <pc:docMk/>
            <pc:sldMk cId="1225230277" sldId="257"/>
            <ac:spMk id="4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13:55.533" v="53" actId="20577"/>
        <pc:sldMkLst>
          <pc:docMk/>
          <pc:sldMk cId="2661845776" sldId="258"/>
        </pc:sldMkLst>
        <pc:spChg chg="mod">
          <ac:chgData name="Jeffrey Watts" userId="442e9ab56e78be76" providerId="LiveId" clId="{8E2D6DAF-070B-45E3-B8CC-02227F5375C8}" dt="2021-02-08T11:11:59.945" v="47" actId="20577"/>
          <ac:spMkLst>
            <pc:docMk/>
            <pc:sldMk cId="2661845776" sldId="258"/>
            <ac:spMk id="6" creationId="{00000000-0000-0000-0000-000000000000}"/>
          </ac:spMkLst>
        </pc:spChg>
        <pc:spChg chg="mod">
          <ac:chgData name="Jeffrey Watts" userId="442e9ab56e78be76" providerId="LiveId" clId="{8E2D6DAF-070B-45E3-B8CC-02227F5375C8}" dt="2021-02-08T11:11:31.757" v="44" actId="20577"/>
          <ac:spMkLst>
            <pc:docMk/>
            <pc:sldMk cId="2661845776" sldId="258"/>
            <ac:spMk id="23" creationId="{00000000-0000-0000-0000-000000000000}"/>
          </ac:spMkLst>
        </pc:spChg>
        <pc:spChg chg="mod">
          <ac:chgData name="Jeffrey Watts" userId="442e9ab56e78be76" providerId="LiveId" clId="{8E2D6DAF-070B-45E3-B8CC-02227F5375C8}" dt="2021-02-08T11:13:55.533" v="53" actId="20577"/>
          <ac:spMkLst>
            <pc:docMk/>
            <pc:sldMk cId="2661845776" sldId="258"/>
            <ac:spMk id="26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14:37.740" v="64" actId="20577"/>
        <pc:sldMkLst>
          <pc:docMk/>
          <pc:sldMk cId="1540837154" sldId="259"/>
        </pc:sldMkLst>
        <pc:spChg chg="mod">
          <ac:chgData name="Jeffrey Watts" userId="442e9ab56e78be76" providerId="LiveId" clId="{8E2D6DAF-070B-45E3-B8CC-02227F5375C8}" dt="2021-02-08T11:14:37.740" v="64" actId="20577"/>
          <ac:spMkLst>
            <pc:docMk/>
            <pc:sldMk cId="1540837154" sldId="259"/>
            <ac:spMk id="18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16:31.411" v="88" actId="20577"/>
        <pc:sldMkLst>
          <pc:docMk/>
          <pc:sldMk cId="3874516658" sldId="260"/>
        </pc:sldMkLst>
        <pc:spChg chg="mod">
          <ac:chgData name="Jeffrey Watts" userId="442e9ab56e78be76" providerId="LiveId" clId="{8E2D6DAF-070B-45E3-B8CC-02227F5375C8}" dt="2021-02-08T11:16:31.411" v="88" actId="20577"/>
          <ac:spMkLst>
            <pc:docMk/>
            <pc:sldMk cId="3874516658" sldId="260"/>
            <ac:spMk id="20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18:31.902" v="115" actId="20577"/>
        <pc:sldMkLst>
          <pc:docMk/>
          <pc:sldMk cId="327296323" sldId="261"/>
        </pc:sldMkLst>
        <pc:spChg chg="mod">
          <ac:chgData name="Jeffrey Watts" userId="442e9ab56e78be76" providerId="LiveId" clId="{8E2D6DAF-070B-45E3-B8CC-02227F5375C8}" dt="2021-02-08T11:18:31.902" v="115" actId="20577"/>
          <ac:spMkLst>
            <pc:docMk/>
            <pc:sldMk cId="327296323" sldId="261"/>
            <ac:spMk id="16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19:52.225" v="118" actId="20577"/>
        <pc:sldMkLst>
          <pc:docMk/>
          <pc:sldMk cId="431701116" sldId="262"/>
        </pc:sldMkLst>
        <pc:spChg chg="mod">
          <ac:chgData name="Jeffrey Watts" userId="442e9ab56e78be76" providerId="LiveId" clId="{8E2D6DAF-070B-45E3-B8CC-02227F5375C8}" dt="2021-02-08T11:19:52.225" v="118" actId="20577"/>
          <ac:spMkLst>
            <pc:docMk/>
            <pc:sldMk cId="431701116" sldId="262"/>
            <ac:spMk id="17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26:40.841" v="121" actId="20577"/>
        <pc:sldMkLst>
          <pc:docMk/>
          <pc:sldMk cId="1874901159" sldId="263"/>
        </pc:sldMkLst>
        <pc:spChg chg="mod">
          <ac:chgData name="Jeffrey Watts" userId="442e9ab56e78be76" providerId="LiveId" clId="{8E2D6DAF-070B-45E3-B8CC-02227F5375C8}" dt="2021-02-08T11:26:40.841" v="121" actId="20577"/>
          <ac:spMkLst>
            <pc:docMk/>
            <pc:sldMk cId="1874901159" sldId="263"/>
            <ac:spMk id="46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26:57.654" v="123" actId="20577"/>
        <pc:sldMkLst>
          <pc:docMk/>
          <pc:sldMk cId="1103944352" sldId="264"/>
        </pc:sldMkLst>
        <pc:spChg chg="mod">
          <ac:chgData name="Jeffrey Watts" userId="442e9ab56e78be76" providerId="LiveId" clId="{8E2D6DAF-070B-45E3-B8CC-02227F5375C8}" dt="2021-02-08T11:26:57.654" v="123" actId="20577"/>
          <ac:spMkLst>
            <pc:docMk/>
            <pc:sldMk cId="1103944352" sldId="264"/>
            <ac:spMk id="18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20:17.142" v="119" actId="20577"/>
        <pc:sldMkLst>
          <pc:docMk/>
          <pc:sldMk cId="3563180026" sldId="266"/>
        </pc:sldMkLst>
        <pc:spChg chg="mod">
          <ac:chgData name="Jeffrey Watts" userId="442e9ab56e78be76" providerId="LiveId" clId="{8E2D6DAF-070B-45E3-B8CC-02227F5375C8}" dt="2021-02-08T11:20:17.142" v="119" actId="20577"/>
          <ac:spMkLst>
            <pc:docMk/>
            <pc:sldMk cId="3563180026" sldId="266"/>
            <ac:spMk id="18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30:07.268" v="151" actId="20577"/>
        <pc:sldMkLst>
          <pc:docMk/>
          <pc:sldMk cId="720591056" sldId="267"/>
        </pc:sldMkLst>
        <pc:spChg chg="mod">
          <ac:chgData name="Jeffrey Watts" userId="442e9ab56e78be76" providerId="LiveId" clId="{8E2D6DAF-070B-45E3-B8CC-02227F5375C8}" dt="2021-02-08T11:29:03.991" v="128" actId="207"/>
          <ac:spMkLst>
            <pc:docMk/>
            <pc:sldMk cId="720591056" sldId="267"/>
            <ac:spMk id="4" creationId="{00000000-0000-0000-0000-000000000000}"/>
          </ac:spMkLst>
        </pc:spChg>
        <pc:spChg chg="mod">
          <ac:chgData name="Jeffrey Watts" userId="442e9ab56e78be76" providerId="LiveId" clId="{8E2D6DAF-070B-45E3-B8CC-02227F5375C8}" dt="2021-02-08T11:30:07.268" v="151" actId="20577"/>
          <ac:spMkLst>
            <pc:docMk/>
            <pc:sldMk cId="720591056" sldId="267"/>
            <ac:spMk id="18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2:36:33.429" v="174" actId="20577"/>
        <pc:sldMkLst>
          <pc:docMk/>
          <pc:sldMk cId="1113754776" sldId="268"/>
        </pc:sldMkLst>
        <pc:spChg chg="mod">
          <ac:chgData name="Jeffrey Watts" userId="442e9ab56e78be76" providerId="LiveId" clId="{8E2D6DAF-070B-45E3-B8CC-02227F5375C8}" dt="2021-02-08T12:36:33.429" v="174" actId="20577"/>
          <ac:spMkLst>
            <pc:docMk/>
            <pc:sldMk cId="1113754776" sldId="268"/>
            <ac:spMk id="30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2:35:35.079" v="159" actId="20577"/>
        <pc:sldMkLst>
          <pc:docMk/>
          <pc:sldMk cId="813342355" sldId="269"/>
        </pc:sldMkLst>
        <pc:spChg chg="mod">
          <ac:chgData name="Jeffrey Watts" userId="442e9ab56e78be76" providerId="LiveId" clId="{8E2D6DAF-070B-45E3-B8CC-02227F5375C8}" dt="2021-02-08T12:35:35.079" v="159" actId="20577"/>
          <ac:spMkLst>
            <pc:docMk/>
            <pc:sldMk cId="813342355" sldId="269"/>
            <ac:spMk id="17" creationId="{00000000-0000-0000-0000-000000000000}"/>
          </ac:spMkLst>
        </pc:spChg>
        <pc:spChg chg="mod">
          <ac:chgData name="Jeffrey Watts" userId="442e9ab56e78be76" providerId="LiveId" clId="{8E2D6DAF-070B-45E3-B8CC-02227F5375C8}" dt="2021-02-08T12:34:48.665" v="153" actId="20577"/>
          <ac:spMkLst>
            <pc:docMk/>
            <pc:sldMk cId="813342355" sldId="269"/>
            <ac:spMk id="26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2:36:07.967" v="168" actId="20577"/>
        <pc:sldMkLst>
          <pc:docMk/>
          <pc:sldMk cId="2891326441" sldId="270"/>
        </pc:sldMkLst>
        <pc:spChg chg="mod">
          <ac:chgData name="Jeffrey Watts" userId="442e9ab56e78be76" providerId="LiveId" clId="{8E2D6DAF-070B-45E3-B8CC-02227F5375C8}" dt="2021-02-08T12:35:44.919" v="160" actId="20577"/>
          <ac:spMkLst>
            <pc:docMk/>
            <pc:sldMk cId="2891326441" sldId="270"/>
            <ac:spMk id="16" creationId="{00000000-0000-0000-0000-000000000000}"/>
          </ac:spMkLst>
        </pc:spChg>
        <pc:spChg chg="mod">
          <ac:chgData name="Jeffrey Watts" userId="442e9ab56e78be76" providerId="LiveId" clId="{8E2D6DAF-070B-45E3-B8CC-02227F5375C8}" dt="2021-02-08T12:36:07.967" v="168" actId="20577"/>
          <ac:spMkLst>
            <pc:docMk/>
            <pc:sldMk cId="2891326441" sldId="270"/>
            <ac:spMk id="18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10:11.270" v="43" actId="20577"/>
        <pc:sldMkLst>
          <pc:docMk/>
          <pc:sldMk cId="2617468668" sldId="272"/>
        </pc:sldMkLst>
        <pc:spChg chg="mod">
          <ac:chgData name="Jeffrey Watts" userId="442e9ab56e78be76" providerId="LiveId" clId="{8E2D6DAF-070B-45E3-B8CC-02227F5375C8}" dt="2021-02-08T11:10:11.270" v="43" actId="20577"/>
          <ac:spMkLst>
            <pc:docMk/>
            <pc:sldMk cId="2617468668" sldId="272"/>
            <ac:spMk id="3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2:34:35.091" v="152" actId="20577"/>
        <pc:sldMkLst>
          <pc:docMk/>
          <pc:sldMk cId="84361864" sldId="275"/>
        </pc:sldMkLst>
        <pc:spChg chg="mod">
          <ac:chgData name="Jeffrey Watts" userId="442e9ab56e78be76" providerId="LiveId" clId="{8E2D6DAF-070B-45E3-B8CC-02227F5375C8}" dt="2021-02-08T12:34:35.091" v="152" actId="20577"/>
          <ac:spMkLst>
            <pc:docMk/>
            <pc:sldMk cId="84361864" sldId="275"/>
            <ac:spMk id="22" creationId="{00000000-0000-0000-0000-000000000000}"/>
          </ac:spMkLst>
        </pc:spChg>
      </pc:sldChg>
      <pc:sldChg chg="modSp mod">
        <pc:chgData name="Jeffrey Watts" userId="442e9ab56e78be76" providerId="LiveId" clId="{8E2D6DAF-070B-45E3-B8CC-02227F5375C8}" dt="2021-02-08T11:19:41.836" v="117" actId="20577"/>
        <pc:sldMkLst>
          <pc:docMk/>
          <pc:sldMk cId="3418608989" sldId="279"/>
        </pc:sldMkLst>
        <pc:spChg chg="mod">
          <ac:chgData name="Jeffrey Watts" userId="442e9ab56e78be76" providerId="LiveId" clId="{8E2D6DAF-070B-45E3-B8CC-02227F5375C8}" dt="2021-02-08T11:19:41.836" v="117" actId="20577"/>
          <ac:spMkLst>
            <pc:docMk/>
            <pc:sldMk cId="3418608989" sldId="279"/>
            <ac:spMk id="1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67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9700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95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5525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991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13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916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751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16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61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7362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DCFF1-A452-45F0-9D04-8EE4C8B94562}" type="datetimeFigureOut">
              <a:rPr lang="fr-FR" smtClean="0"/>
              <a:t>17/03/2021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B893-9183-4EC7-A0ED-C526E9B09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367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aumeran@chu-clermontferrand.fr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60863"/>
            <a:ext cx="10515600" cy="1234825"/>
          </a:xfr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dirty="0"/>
              <a:t>A prospective study on the pathogenesis of c</a:t>
            </a:r>
            <a:r>
              <a:rPr lang="en-GB" sz="3200" dirty="0" err="1"/>
              <a:t>atheter</a:t>
            </a:r>
            <a:r>
              <a:rPr lang="en-GB" sz="3200" dirty="0"/>
              <a:t>-associated bacteriuria</a:t>
            </a:r>
            <a:r>
              <a:rPr lang="en-US" sz="3200" dirty="0"/>
              <a:t> in critically ill </a:t>
            </a:r>
            <a:r>
              <a:rPr lang="en-US" sz="3200" dirty="0" smtClean="0"/>
              <a:t>patients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395688"/>
            <a:ext cx="11919857" cy="5235279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/>
              <a:t> </a:t>
            </a:r>
            <a:r>
              <a:rPr lang="fr-FR" sz="2000" dirty="0" smtClean="0"/>
              <a:t>Claire </a:t>
            </a:r>
            <a:r>
              <a:rPr lang="fr-FR" sz="2000" dirty="0" smtClean="0"/>
              <a:t>Aumeran,</a:t>
            </a:r>
            <a:r>
              <a:rPr lang="fr-FR" sz="2000" baseline="30000" dirty="0" smtClean="0"/>
              <a:t>1</a:t>
            </a:r>
            <a:r>
              <a:rPr lang="fr-FR" sz="2000" baseline="30000" dirty="0" smtClean="0"/>
              <a:t>,2</a:t>
            </a:r>
            <a:r>
              <a:rPr lang="fr-FR" sz="2000" baseline="30000" dirty="0" smtClean="0"/>
              <a:t>✉</a:t>
            </a:r>
            <a:r>
              <a:rPr lang="fr-FR" sz="2000" dirty="0" smtClean="0"/>
              <a:t>; </a:t>
            </a:r>
            <a:r>
              <a:rPr lang="fr-FR" sz="2000" dirty="0"/>
              <a:t>Benoit </a:t>
            </a:r>
            <a:r>
              <a:rPr lang="fr-FR" sz="2000" dirty="0" smtClean="0"/>
              <a:t>Mottet-Auselo,</a:t>
            </a:r>
            <a:r>
              <a:rPr lang="fr-FR" sz="2000" baseline="30000" dirty="0" smtClean="0"/>
              <a:t>1</a:t>
            </a:r>
            <a:r>
              <a:rPr lang="fr-FR" sz="2000" dirty="0" smtClean="0"/>
              <a:t>;</a:t>
            </a:r>
            <a:r>
              <a:rPr lang="fr-FR" sz="2000" dirty="0"/>
              <a:t> Christiane </a:t>
            </a:r>
            <a:r>
              <a:rPr lang="fr-FR" sz="2000" dirty="0" smtClean="0"/>
              <a:t>Forestier,</a:t>
            </a:r>
            <a:r>
              <a:rPr lang="fr-FR" sz="2000" baseline="30000" dirty="0" smtClean="0"/>
              <a:t>2</a:t>
            </a:r>
            <a:r>
              <a:rPr lang="fr-FR" sz="2000" dirty="0" smtClean="0"/>
              <a:t>;</a:t>
            </a:r>
            <a:r>
              <a:rPr lang="fr-FR" sz="2000" baseline="30000" dirty="0" smtClean="0"/>
              <a:t> </a:t>
            </a:r>
            <a:r>
              <a:rPr lang="fr-FR" sz="2000" dirty="0"/>
              <a:t>Paul-Alain </a:t>
            </a:r>
            <a:r>
              <a:rPr lang="fr-FR" sz="2000" dirty="0" smtClean="0"/>
              <a:t>Nana,</a:t>
            </a:r>
            <a:r>
              <a:rPr lang="fr-FR" sz="2000" baseline="30000" dirty="0" smtClean="0"/>
              <a:t>2</a:t>
            </a:r>
            <a:r>
              <a:rPr lang="fr-FR" sz="2000" dirty="0" smtClean="0"/>
              <a:t>;</a:t>
            </a:r>
            <a:r>
              <a:rPr lang="fr-FR" sz="2000" baseline="30000" dirty="0" smtClean="0"/>
              <a:t> </a:t>
            </a:r>
            <a:r>
              <a:rPr lang="fr-FR" sz="2000" dirty="0"/>
              <a:t>Claire </a:t>
            </a:r>
            <a:r>
              <a:rPr lang="fr-FR" sz="2000" dirty="0" smtClean="0"/>
              <a:t>Hennequin,</a:t>
            </a:r>
            <a:r>
              <a:rPr lang="fr-FR" sz="2000" baseline="30000" dirty="0" smtClean="0"/>
              <a:t>2,3</a:t>
            </a:r>
            <a:r>
              <a:rPr lang="fr-FR" sz="2000" dirty="0" smtClean="0"/>
              <a:t>;</a:t>
            </a:r>
            <a:r>
              <a:rPr lang="fr-FR" sz="2000" baseline="30000" dirty="0" smtClean="0"/>
              <a:t> </a:t>
            </a:r>
            <a:r>
              <a:rPr lang="fr-FR" sz="2000" dirty="0"/>
              <a:t>Frédéric </a:t>
            </a:r>
            <a:r>
              <a:rPr lang="fr-FR" sz="2000" dirty="0" smtClean="0"/>
              <a:t>Robin,</a:t>
            </a:r>
            <a:r>
              <a:rPr lang="fr-FR" sz="2000" baseline="30000" dirty="0" smtClean="0"/>
              <a:t>3,4,5</a:t>
            </a:r>
            <a:r>
              <a:rPr lang="fr-FR" sz="2000" dirty="0" smtClean="0"/>
              <a:t>;</a:t>
            </a:r>
            <a:r>
              <a:rPr lang="fr-FR" sz="2000" baseline="30000" dirty="0" smtClean="0"/>
              <a:t> </a:t>
            </a:r>
            <a:r>
              <a:rPr lang="fr-FR" sz="2000" dirty="0"/>
              <a:t>Bertrand </a:t>
            </a:r>
            <a:r>
              <a:rPr lang="fr-FR" sz="2000" dirty="0" smtClean="0"/>
              <a:t>Souweine,</a:t>
            </a:r>
            <a:r>
              <a:rPr lang="fr-FR" sz="2000" baseline="30000" dirty="0" smtClean="0"/>
              <a:t>2,6</a:t>
            </a:r>
            <a:r>
              <a:rPr lang="fr-FR" sz="2000" dirty="0" smtClean="0"/>
              <a:t>; </a:t>
            </a:r>
            <a:r>
              <a:rPr lang="fr-FR" sz="2000" dirty="0"/>
              <a:t>Ousmane </a:t>
            </a:r>
            <a:r>
              <a:rPr lang="fr-FR" sz="2000" dirty="0" smtClean="0"/>
              <a:t>Traoré,</a:t>
            </a:r>
            <a:r>
              <a:rPr lang="fr-FR" sz="2000" baseline="30000" dirty="0" smtClean="0"/>
              <a:t>1</a:t>
            </a:r>
            <a:r>
              <a:rPr lang="fr-FR" sz="2000" baseline="30000" dirty="0" smtClean="0"/>
              <a:t>,2</a:t>
            </a:r>
            <a:r>
              <a:rPr lang="fr-FR" sz="2000" dirty="0" smtClean="0"/>
              <a:t>;</a:t>
            </a:r>
            <a:r>
              <a:rPr lang="fr-FR" sz="2000" baseline="30000" dirty="0" smtClean="0"/>
              <a:t> </a:t>
            </a:r>
            <a:r>
              <a:rPr lang="fr-FR" sz="2000" dirty="0"/>
              <a:t>Alexandre </a:t>
            </a:r>
            <a:r>
              <a:rPr lang="fr-FR" sz="2000" dirty="0" err="1"/>
              <a:t>Lautrette</a:t>
            </a:r>
            <a:r>
              <a:rPr lang="fr-FR" sz="2000" dirty="0"/>
              <a:t>, </a:t>
            </a:r>
            <a:r>
              <a:rPr lang="fr-FR" sz="2000" baseline="30000" dirty="0" smtClean="0"/>
              <a:t>2,6</a:t>
            </a:r>
            <a:endParaRPr lang="fr-FR" sz="2000" dirty="0"/>
          </a:p>
          <a:p>
            <a:pPr marL="0" indent="0">
              <a:buNone/>
            </a:pPr>
            <a:r>
              <a:rPr lang="fr-FR" sz="2400" dirty="0" smtClean="0"/>
              <a:t> </a:t>
            </a:r>
          </a:p>
          <a:p>
            <a:pPr marL="0" indent="0">
              <a:buNone/>
            </a:pPr>
            <a:r>
              <a:rPr lang="fr-FR" sz="2000" baseline="30000" dirty="0" smtClean="0"/>
              <a:t>1</a:t>
            </a:r>
            <a:r>
              <a:rPr lang="fr-FR" sz="2000" dirty="0" smtClean="0"/>
              <a:t> </a:t>
            </a:r>
            <a:r>
              <a:rPr lang="fr-FR" sz="2000" dirty="0" smtClean="0"/>
              <a:t>Infection Control </a:t>
            </a:r>
            <a:r>
              <a:rPr lang="fr-FR" sz="2000" dirty="0" err="1" smtClean="0"/>
              <a:t>Department</a:t>
            </a:r>
            <a:r>
              <a:rPr lang="fr-FR" sz="2000" dirty="0" smtClean="0"/>
              <a:t>, 3IHP, CHU Clermont-Ferrand, 63000, Clermont-Ferrand, France</a:t>
            </a:r>
          </a:p>
          <a:p>
            <a:pPr marL="0" indent="0">
              <a:buNone/>
            </a:pPr>
            <a:r>
              <a:rPr lang="fr-FR" sz="2000" baseline="30000" dirty="0" smtClean="0"/>
              <a:t>2 </a:t>
            </a:r>
            <a:r>
              <a:rPr lang="fr-FR" sz="2000" dirty="0" smtClean="0"/>
              <a:t>Université Clermont Auvergne, UMR CNRS 6023 ‘Laboratoire Microorganismes: Génome Environnement (LMGE)’, F-63000, Clermont-Ferrand, France</a:t>
            </a:r>
          </a:p>
          <a:p>
            <a:pPr marL="0" indent="0">
              <a:buNone/>
            </a:pPr>
            <a:r>
              <a:rPr lang="en-US" sz="2000" baseline="30000" dirty="0" smtClean="0"/>
              <a:t>3  </a:t>
            </a:r>
            <a:r>
              <a:rPr lang="en-US" sz="2000" dirty="0" smtClean="0"/>
              <a:t>Bacteriology Department, 3IHP, CHU Clermont-Ferrand, 63000, Clermont-Ferrand, France</a:t>
            </a:r>
            <a:endParaRPr lang="fr-FR" sz="2000" dirty="0" smtClean="0"/>
          </a:p>
          <a:p>
            <a:pPr marL="0" indent="0">
              <a:buNone/>
            </a:pPr>
            <a:r>
              <a:rPr lang="fr-FR" sz="2000" baseline="30000" dirty="0" smtClean="0"/>
              <a:t>4 </a:t>
            </a:r>
            <a:r>
              <a:rPr lang="fr-FR" sz="2000" dirty="0" smtClean="0"/>
              <a:t>Université Clermont Auvergne, UMR</a:t>
            </a:r>
            <a:r>
              <a:rPr lang="fr-FR" sz="2000" i="1" dirty="0" smtClean="0"/>
              <a:t> </a:t>
            </a:r>
            <a:r>
              <a:rPr lang="fr-FR" sz="2000" dirty="0" smtClean="0"/>
              <a:t>INSERM 1071 ‘Laboratoire Microbe intestin inflammation et Susceptibilité de l'Hôte (M2ISH)’, USC INRA2018, F-63000, Clermont-Ferrand, France</a:t>
            </a:r>
          </a:p>
          <a:p>
            <a:pPr marL="0" indent="0">
              <a:buNone/>
            </a:pPr>
            <a:r>
              <a:rPr lang="fr-FR" sz="2000" baseline="30000" dirty="0" smtClean="0"/>
              <a:t>5 </a:t>
            </a:r>
            <a:r>
              <a:rPr lang="fr-FR" sz="2000" dirty="0" smtClean="0"/>
              <a:t>Laboratoire associé Résistance des Entérobactéries BLSE/</a:t>
            </a:r>
            <a:r>
              <a:rPr lang="fr-FR" sz="2000" dirty="0" err="1" smtClean="0"/>
              <a:t>Céphalosporinases</a:t>
            </a:r>
            <a:r>
              <a:rPr lang="fr-FR" sz="2000" dirty="0" smtClean="0"/>
              <a:t>, Centre National de Référence Résistance aux Antibiotiques, Clermont-Ferrand, France.</a:t>
            </a:r>
          </a:p>
          <a:p>
            <a:pPr marL="0" indent="0">
              <a:buNone/>
            </a:pPr>
            <a:r>
              <a:rPr lang="en-US" sz="2000" baseline="30000" dirty="0" smtClean="0"/>
              <a:t>6 </a:t>
            </a:r>
            <a:r>
              <a:rPr lang="en-US" sz="2000" dirty="0" smtClean="0"/>
              <a:t>Intensive Care Medicine, CHU Clermont-Ferrand, 63000, Clermont-Ferrand, France</a:t>
            </a:r>
            <a:endParaRPr lang="fr-FR" sz="2000" dirty="0" smtClean="0"/>
          </a:p>
          <a:p>
            <a:pPr marL="0" indent="0">
              <a:buNone/>
            </a:pPr>
            <a:r>
              <a:rPr lang="en-US" sz="2000" b="1" dirty="0" smtClean="0"/>
              <a:t> </a:t>
            </a:r>
            <a:endParaRPr lang="fr-FR" sz="2000" dirty="0" smtClean="0"/>
          </a:p>
          <a:p>
            <a:pPr marL="0" indent="0">
              <a:buNone/>
            </a:pPr>
            <a:r>
              <a:rPr lang="fr-FR" sz="2000" baseline="30000" dirty="0"/>
              <a:t>✉</a:t>
            </a:r>
            <a:r>
              <a:rPr lang="en-US" sz="2000" b="1" u="sng" dirty="0" smtClean="0"/>
              <a:t>Corresponding </a:t>
            </a:r>
            <a:r>
              <a:rPr lang="en-US" sz="2000" b="1" u="sng" dirty="0" smtClean="0"/>
              <a:t>author</a:t>
            </a:r>
            <a:r>
              <a:rPr lang="en-US" sz="2000" dirty="0" smtClean="0"/>
              <a:t>: Dr Claire Aumeran (MD-PhD). email: </a:t>
            </a:r>
            <a:r>
              <a:rPr lang="en-US" sz="2000" u="sng" dirty="0" smtClean="0">
                <a:hlinkClick r:id="rId2"/>
              </a:rPr>
              <a:t>caumeran@chu-clermontferrand.fr</a:t>
            </a:r>
            <a:r>
              <a:rPr lang="en-US" sz="2000" u="sng" dirty="0" smtClean="0"/>
              <a:t>.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539536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e 29"/>
          <p:cNvGrpSpPr/>
          <p:nvPr/>
        </p:nvGrpSpPr>
        <p:grpSpPr>
          <a:xfrm>
            <a:off x="265074" y="1242283"/>
            <a:ext cx="8499566" cy="5363053"/>
            <a:chOff x="1448810" y="679267"/>
            <a:chExt cx="8499566" cy="5363053"/>
          </a:xfrm>
        </p:grpSpPr>
        <p:grpSp>
          <p:nvGrpSpPr>
            <p:cNvPr id="27" name="Groupe 26"/>
            <p:cNvGrpSpPr/>
            <p:nvPr/>
          </p:nvGrpSpPr>
          <p:grpSpPr>
            <a:xfrm>
              <a:off x="1448810" y="679267"/>
              <a:ext cx="8499566" cy="5363053"/>
              <a:chOff x="1448810" y="679267"/>
              <a:chExt cx="8499566" cy="5363053"/>
            </a:xfrm>
          </p:grpSpPr>
          <p:pic>
            <p:nvPicPr>
              <p:cNvPr id="10" name="Image 9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142" t="20698" r="7239" b="8952"/>
              <a:stretch/>
            </p:blipFill>
            <p:spPr>
              <a:xfrm>
                <a:off x="1448810" y="679267"/>
                <a:ext cx="8499566" cy="5363053"/>
              </a:xfrm>
              <a:prstGeom prst="rect">
                <a:avLst/>
              </a:prstGeom>
            </p:spPr>
          </p:pic>
          <p:sp>
            <p:nvSpPr>
              <p:cNvPr id="3" name="Rectangle 2"/>
              <p:cNvSpPr/>
              <p:nvPr/>
            </p:nvSpPr>
            <p:spPr>
              <a:xfrm>
                <a:off x="3163730" y="1043970"/>
                <a:ext cx="6451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BU-1</a:t>
                </a: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4327233" y="1033816"/>
                <a:ext cx="60586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BU-3</a:t>
                </a: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683848" y="1022843"/>
                <a:ext cx="534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CB-3</a:t>
                </a: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085830" y="1033816"/>
                <a:ext cx="487991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CB-1</a:t>
                </a: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1592637" y="1038441"/>
                <a:ext cx="32361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200" b="1" dirty="0" err="1">
                    <a:solidFill>
                      <a:schemeClr val="bg1"/>
                    </a:solidFill>
                  </a:rPr>
                  <a:t>Ec</a:t>
                </a:r>
                <a:endParaRPr lang="fr-FR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733837" y="1043970"/>
                <a:ext cx="6451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BU-2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074593" y="1033816"/>
                <a:ext cx="6451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BU-5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657343" y="1040509"/>
                <a:ext cx="60586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BU-6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8711606" y="1040509"/>
                <a:ext cx="63090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BU-12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6501218" y="1033816"/>
                <a:ext cx="582750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CB-12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5989349" y="1062105"/>
                <a:ext cx="487991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CB-9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5383587" y="1064561"/>
                <a:ext cx="56543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CB-6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228181" y="1040509"/>
                <a:ext cx="60586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BU-9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9409804" y="1005674"/>
                <a:ext cx="32361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200" b="1" dirty="0" err="1">
                    <a:solidFill>
                      <a:schemeClr val="bg1"/>
                    </a:solidFill>
                  </a:rPr>
                  <a:t>Ec</a:t>
                </a:r>
                <a:endParaRPr lang="fr-FR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8" name="ZoneTexte 27"/>
            <p:cNvSpPr txBox="1"/>
            <p:nvPr/>
          </p:nvSpPr>
          <p:spPr>
            <a:xfrm>
              <a:off x="2187346" y="1501006"/>
              <a:ext cx="2611077" cy="36933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Patient N°23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5435444" y="1508987"/>
              <a:ext cx="3676809" cy="36933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Patient N°26</a:t>
              </a:r>
            </a:p>
          </p:txBody>
        </p:sp>
      </p:grpSp>
      <p:sp>
        <p:nvSpPr>
          <p:cNvPr id="25" name="Titre 1"/>
          <p:cNvSpPr txBox="1">
            <a:spLocks/>
          </p:cNvSpPr>
          <p:nvPr/>
        </p:nvSpPr>
        <p:spPr>
          <a:xfrm>
            <a:off x="819056" y="158836"/>
            <a:ext cx="10515600" cy="812530"/>
          </a:xfrm>
          <a:prstGeom prst="rect">
            <a:avLst/>
          </a:prstGeom>
        </p:spPr>
        <p:txBody>
          <a:bodyPr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6. </a:t>
            </a:r>
            <a:r>
              <a:rPr lang="fr-FR" sz="2800" i="1" dirty="0"/>
              <a:t>Candida </a:t>
            </a:r>
            <a:r>
              <a:rPr lang="fr-FR" sz="2800" i="1" dirty="0" err="1"/>
              <a:t>albicans</a:t>
            </a:r>
            <a:r>
              <a:rPr lang="fr-FR" sz="2800" i="1" dirty="0"/>
              <a:t>,</a:t>
            </a:r>
            <a:r>
              <a:rPr lang="fr-FR" sz="2800" dirty="0"/>
              <a:t> patient 23 and patient 26 </a:t>
            </a:r>
            <a:br>
              <a:rPr lang="fr-FR" sz="2800" dirty="0"/>
            </a:br>
            <a:r>
              <a:rPr lang="fr-FR" sz="2400" dirty="0"/>
              <a:t>(PFGE </a:t>
            </a:r>
            <a:r>
              <a:rPr lang="fr-FR" sz="2400" dirty="0" err="1"/>
              <a:t>Uncropped</a:t>
            </a:r>
            <a:r>
              <a:rPr lang="fr-FR" sz="2400" dirty="0"/>
              <a:t> gel )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8932425" y="730517"/>
            <a:ext cx="3039251" cy="17748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Legend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CB-n: collector bag Day n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BU-n: bladder urine Day n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UM-n: urinary meatus Day n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 err="1"/>
              <a:t>Ec</a:t>
            </a:r>
            <a:r>
              <a:rPr lang="en-GB" sz="1600" dirty="0"/>
              <a:t>: </a:t>
            </a:r>
            <a:r>
              <a:rPr lang="en-GB" sz="1600" i="1" dirty="0"/>
              <a:t>Escherichia coli </a:t>
            </a:r>
            <a:r>
              <a:rPr lang="en-GB" sz="1600" dirty="0" smtClean="0"/>
              <a:t>strain</a:t>
            </a:r>
            <a:endParaRPr lang="en-GB" sz="1600" dirty="0"/>
          </a:p>
        </p:txBody>
      </p:sp>
      <p:sp>
        <p:nvSpPr>
          <p:cNvPr id="23" name="ZoneTexte 22"/>
          <p:cNvSpPr txBox="1"/>
          <p:nvPr/>
        </p:nvSpPr>
        <p:spPr>
          <a:xfrm>
            <a:off x="8835762" y="2725299"/>
            <a:ext cx="3229858" cy="38431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 smtClean="0"/>
              <a:t>Comment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This gel was processed in one experiment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This gel presents the samples from two different patients 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Each patient </a:t>
            </a:r>
            <a:r>
              <a:rPr lang="en-US" sz="1600" dirty="0" smtClean="0"/>
              <a:t>was </a:t>
            </a:r>
            <a:r>
              <a:rPr lang="en-US" sz="1600" dirty="0"/>
              <a:t>analyzed individually </a:t>
            </a:r>
            <a:endParaRPr lang="en-US" sz="1600" dirty="0" smtClean="0"/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The result of these analyses </a:t>
            </a:r>
            <a:r>
              <a:rPr lang="en-US" sz="1600" dirty="0"/>
              <a:t>is shown on the following </a:t>
            </a:r>
            <a:r>
              <a:rPr lang="en-US" sz="1600" dirty="0" smtClean="0"/>
              <a:t>three slides</a:t>
            </a:r>
            <a:r>
              <a:rPr lang="en-US" sz="1600" dirty="0"/>
              <a:t>: </a:t>
            </a:r>
            <a:r>
              <a:rPr lang="en-US" sz="1600" dirty="0" smtClean="0"/>
              <a:t>Supplementary Figure 7 for patient 23 and  Supplementary </a:t>
            </a:r>
            <a:r>
              <a:rPr lang="en-US" sz="1600" dirty="0"/>
              <a:t>F</a:t>
            </a:r>
            <a:r>
              <a:rPr lang="en-US" sz="1600" dirty="0" smtClean="0"/>
              <a:t>igure 8a and 8b for patient 26</a:t>
            </a:r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425918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427198" y="1962513"/>
            <a:ext cx="5075304" cy="2726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Legend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CB-1: collector bag Day 1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CB-3: collector bag Day 3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BU-1: bladder urine Day 1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BU-2: bladder urine Day 2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BU-3: bladder urine Day 3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 err="1"/>
              <a:t>Ec</a:t>
            </a:r>
            <a:r>
              <a:rPr lang="en-GB" dirty="0"/>
              <a:t>: </a:t>
            </a:r>
            <a:r>
              <a:rPr lang="en-GB" i="1" dirty="0"/>
              <a:t>Escherichia coli </a:t>
            </a:r>
            <a:r>
              <a:rPr lang="en-GB" dirty="0"/>
              <a:t>strain</a:t>
            </a: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484015"/>
              </p:ext>
            </p:extLst>
          </p:nvPr>
        </p:nvGraphicFramePr>
        <p:xfrm>
          <a:off x="222380" y="982741"/>
          <a:ext cx="11747241" cy="66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2067456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1959429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687286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774371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2988907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125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Early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exoluminal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Candida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albicans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 and 3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 and 3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4860692"/>
                  </a:ext>
                </a:extLst>
              </a:tr>
            </a:tbl>
          </a:graphicData>
        </a:graphic>
      </p:graphicFrame>
      <p:sp>
        <p:nvSpPr>
          <p:cNvPr id="15" name="ZoneTexte 14"/>
          <p:cNvSpPr txBox="1"/>
          <p:nvPr/>
        </p:nvSpPr>
        <p:spPr>
          <a:xfrm>
            <a:off x="5412921" y="4971067"/>
            <a:ext cx="5849671" cy="11921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dirty="0"/>
              <a:t>Comment</a:t>
            </a:r>
            <a:r>
              <a:rPr lang="en-GB" dirty="0"/>
              <a:t> 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All strains are the same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Molecular comparison confirmed culture findings</a:t>
            </a:r>
          </a:p>
        </p:txBody>
      </p:sp>
      <p:grpSp>
        <p:nvGrpSpPr>
          <p:cNvPr id="21" name="Groupe 20"/>
          <p:cNvGrpSpPr/>
          <p:nvPr/>
        </p:nvGrpSpPr>
        <p:grpSpPr>
          <a:xfrm>
            <a:off x="388668" y="1790997"/>
            <a:ext cx="4078456" cy="4887791"/>
            <a:chOff x="472751" y="1475687"/>
            <a:chExt cx="4078456" cy="4887791"/>
          </a:xfrm>
        </p:grpSpPr>
        <p:grpSp>
          <p:nvGrpSpPr>
            <p:cNvPr id="16" name="Groupe 15"/>
            <p:cNvGrpSpPr/>
            <p:nvPr/>
          </p:nvGrpSpPr>
          <p:grpSpPr>
            <a:xfrm>
              <a:off x="472751" y="1493106"/>
              <a:ext cx="3359020" cy="4870372"/>
              <a:chOff x="472751" y="1493106"/>
              <a:chExt cx="3359020" cy="4870372"/>
            </a:xfrm>
          </p:grpSpPr>
          <p:pic>
            <p:nvPicPr>
              <p:cNvPr id="12" name="Image 1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48" t="20816" r="56667" b="8708"/>
              <a:stretch/>
            </p:blipFill>
            <p:spPr>
              <a:xfrm>
                <a:off x="472751" y="1530221"/>
                <a:ext cx="3359020" cy="4833257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2152261" y="1519870"/>
                <a:ext cx="6451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BU-1</a:t>
                </a: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225903" y="1493106"/>
                <a:ext cx="60586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BU-3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633517" y="1493107"/>
                <a:ext cx="534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CB-3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076305" y="1514233"/>
                <a:ext cx="487991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CB-1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634694" y="1508704"/>
                <a:ext cx="32361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200" b="1" dirty="0" err="1">
                    <a:solidFill>
                      <a:schemeClr val="bg1"/>
                    </a:solidFill>
                  </a:rPr>
                  <a:t>Ec</a:t>
                </a:r>
                <a:endParaRPr lang="fr-FR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686594" y="1516808"/>
                <a:ext cx="6451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BU-2</a:t>
                </a:r>
              </a:p>
            </p:txBody>
          </p:sp>
        </p:grpSp>
        <p:pic>
          <p:nvPicPr>
            <p:cNvPr id="18" name="Imag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067" t="20732" r="7885" b="8664"/>
            <a:stretch/>
          </p:blipFill>
          <p:spPr>
            <a:xfrm>
              <a:off x="3906772" y="1530221"/>
              <a:ext cx="644435" cy="4833257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4042489" y="1475687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Titre 1"/>
          <p:cNvSpPr txBox="1">
            <a:spLocks/>
          </p:cNvSpPr>
          <p:nvPr/>
        </p:nvSpPr>
        <p:spPr>
          <a:xfrm>
            <a:off x="746992" y="308397"/>
            <a:ext cx="10515600" cy="480131"/>
          </a:xfrm>
          <a:prstGeom prst="rect">
            <a:avLst/>
          </a:prstGeom>
        </p:spPr>
        <p:txBody>
          <a:bodyPr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7. </a:t>
            </a:r>
            <a:r>
              <a:rPr lang="fr-FR" sz="2800" i="1" dirty="0"/>
              <a:t>Candida </a:t>
            </a:r>
            <a:r>
              <a:rPr lang="fr-FR" sz="2800" i="1" dirty="0" err="1"/>
              <a:t>albicans</a:t>
            </a:r>
            <a:r>
              <a:rPr lang="fr-FR" sz="2800" i="1" dirty="0"/>
              <a:t>,</a:t>
            </a:r>
            <a:r>
              <a:rPr lang="fr-FR" sz="2800" dirty="0"/>
              <a:t> patient 23 </a:t>
            </a:r>
            <a:r>
              <a:rPr lang="fr-FR" sz="2400" dirty="0"/>
              <a:t>(PFGE </a:t>
            </a:r>
            <a:r>
              <a:rPr lang="fr-FR" sz="2400" dirty="0" err="1"/>
              <a:t>Cropped</a:t>
            </a:r>
            <a:r>
              <a:rPr lang="fr-FR" sz="2400" dirty="0"/>
              <a:t> gel)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431701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396871"/>
              </p:ext>
            </p:extLst>
          </p:nvPr>
        </p:nvGraphicFramePr>
        <p:xfrm>
          <a:off x="233266" y="643487"/>
          <a:ext cx="11747241" cy="66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1976122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1761893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932613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643743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3163078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875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Late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exoluminal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Candida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albicans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5, 6, 9 and 12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9 and 12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7842809"/>
                  </a:ext>
                </a:extLst>
              </a:tr>
            </a:tbl>
          </a:graphicData>
        </a:graphic>
      </p:graphicFrame>
      <p:sp>
        <p:nvSpPr>
          <p:cNvPr id="18" name="Titre 1"/>
          <p:cNvSpPr txBox="1">
            <a:spLocks/>
          </p:cNvSpPr>
          <p:nvPr/>
        </p:nvSpPr>
        <p:spPr>
          <a:xfrm>
            <a:off x="648350" y="123688"/>
            <a:ext cx="10515600" cy="480131"/>
          </a:xfrm>
          <a:prstGeom prst="rect">
            <a:avLst/>
          </a:prstGeom>
        </p:spPr>
        <p:txBody>
          <a:bodyPr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8a. </a:t>
            </a:r>
            <a:r>
              <a:rPr lang="fr-FR" sz="2800" i="1" dirty="0"/>
              <a:t>Candida </a:t>
            </a:r>
            <a:r>
              <a:rPr lang="fr-FR" sz="2800" i="1" dirty="0" err="1"/>
              <a:t>albicans</a:t>
            </a:r>
            <a:r>
              <a:rPr lang="fr-FR" sz="2800" i="1" dirty="0"/>
              <a:t>,</a:t>
            </a:r>
            <a:r>
              <a:rPr lang="fr-FR" sz="2800" dirty="0"/>
              <a:t> patient 26 </a:t>
            </a:r>
            <a:r>
              <a:rPr lang="fr-FR" sz="2400" dirty="0"/>
              <a:t>(PFGE </a:t>
            </a:r>
            <a:r>
              <a:rPr lang="fr-FR" sz="2400" dirty="0" err="1"/>
              <a:t>Cropped</a:t>
            </a:r>
            <a:r>
              <a:rPr lang="fr-FR" sz="2400" dirty="0"/>
              <a:t> gel</a:t>
            </a:r>
            <a:r>
              <a:rPr lang="fr-FR" sz="2400" dirty="0" smtClean="0"/>
              <a:t>)</a:t>
            </a:r>
            <a:endParaRPr lang="fr-FR" sz="2800" dirty="0"/>
          </a:p>
        </p:txBody>
      </p:sp>
      <p:grpSp>
        <p:nvGrpSpPr>
          <p:cNvPr id="12" name="Groupe 11"/>
          <p:cNvGrpSpPr/>
          <p:nvPr/>
        </p:nvGrpSpPr>
        <p:grpSpPr>
          <a:xfrm>
            <a:off x="233266" y="1426988"/>
            <a:ext cx="5400962" cy="5363053"/>
            <a:chOff x="6579545" y="1426989"/>
            <a:chExt cx="5400962" cy="5363053"/>
          </a:xfrm>
        </p:grpSpPr>
        <p:grpSp>
          <p:nvGrpSpPr>
            <p:cNvPr id="3" name="Groupe 2"/>
            <p:cNvGrpSpPr/>
            <p:nvPr/>
          </p:nvGrpSpPr>
          <p:grpSpPr>
            <a:xfrm>
              <a:off x="6579545" y="1426989"/>
              <a:ext cx="598926" cy="5363053"/>
              <a:chOff x="6579545" y="1426989"/>
              <a:chExt cx="598926" cy="5363053"/>
            </a:xfrm>
          </p:grpSpPr>
          <p:pic>
            <p:nvPicPr>
              <p:cNvPr id="28" name="Image 27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142" t="20698" r="84966" b="8952"/>
              <a:stretch/>
            </p:blipFill>
            <p:spPr>
              <a:xfrm>
                <a:off x="6579545" y="1426989"/>
                <a:ext cx="598926" cy="5363053"/>
              </a:xfrm>
              <a:prstGeom prst="rect">
                <a:avLst/>
              </a:prstGeom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6713212" y="1810912"/>
                <a:ext cx="32361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200" b="1" dirty="0" err="1">
                    <a:solidFill>
                      <a:schemeClr val="bg1"/>
                    </a:solidFill>
                  </a:rPr>
                  <a:t>Ec</a:t>
                </a:r>
                <a:endParaRPr lang="fr-FR" sz="12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" name="Groupe 1"/>
            <p:cNvGrpSpPr/>
            <p:nvPr/>
          </p:nvGrpSpPr>
          <p:grpSpPr>
            <a:xfrm>
              <a:off x="7311817" y="1426989"/>
              <a:ext cx="4668690" cy="5363053"/>
              <a:chOff x="6632028" y="2482806"/>
              <a:chExt cx="4668690" cy="5363053"/>
            </a:xfrm>
          </p:grpSpPr>
          <p:pic>
            <p:nvPicPr>
              <p:cNvPr id="47" name="Image 46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830" t="20698" r="7239" b="8952"/>
              <a:stretch/>
            </p:blipFill>
            <p:spPr>
              <a:xfrm>
                <a:off x="6632028" y="2482806"/>
                <a:ext cx="4668690" cy="5363053"/>
              </a:xfrm>
              <a:prstGeom prst="rect">
                <a:avLst/>
              </a:prstGeom>
            </p:spPr>
          </p:pic>
          <p:sp>
            <p:nvSpPr>
              <p:cNvPr id="54" name="Rectangle 53"/>
              <p:cNvSpPr/>
              <p:nvPr/>
            </p:nvSpPr>
            <p:spPr>
              <a:xfrm>
                <a:off x="8426935" y="2837355"/>
                <a:ext cx="6451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BU-5</a:t>
                </a: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9009685" y="2844048"/>
                <a:ext cx="60586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BU-6</a:t>
                </a: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10063948" y="2844048"/>
                <a:ext cx="63090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BU-12</a:t>
                </a: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7853560" y="2837355"/>
                <a:ext cx="582750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CB-12</a:t>
                </a: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7341691" y="2865644"/>
                <a:ext cx="487991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CB-9</a:t>
                </a: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6735929" y="2868100"/>
                <a:ext cx="56543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CB-6</a:t>
                </a: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9580523" y="2844048"/>
                <a:ext cx="60586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BU-9</a:t>
                </a: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10762146" y="2809213"/>
                <a:ext cx="32361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200" b="1" dirty="0" err="1">
                    <a:solidFill>
                      <a:schemeClr val="bg1"/>
                    </a:solidFill>
                  </a:rPr>
                  <a:t>Ec</a:t>
                </a:r>
                <a:endParaRPr lang="fr-FR" sz="12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4" name="ZoneTexte 33"/>
          <p:cNvSpPr txBox="1"/>
          <p:nvPr/>
        </p:nvSpPr>
        <p:spPr>
          <a:xfrm>
            <a:off x="5883442" y="5218759"/>
            <a:ext cx="5414211" cy="11921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dirty="0"/>
              <a:t>Comment</a:t>
            </a:r>
            <a:r>
              <a:rPr lang="en-GB" dirty="0"/>
              <a:t> 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All strains are the same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 Molecular comparison confirmed culture findings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5906150" y="1531684"/>
            <a:ext cx="2955582" cy="34942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Legend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CB-6: collector bag Day 6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CB-9: collector bag Day 9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CB-12: collector bag Day 12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BU-5: bladder urine Day 5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BU-6: bladder urine Day 6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BU-9: bladder urine Day 9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BU-12: bladder urine Day 12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 err="1"/>
              <a:t>Ec</a:t>
            </a:r>
            <a:r>
              <a:rPr lang="en-GB" dirty="0"/>
              <a:t>: </a:t>
            </a:r>
            <a:r>
              <a:rPr lang="en-GB" i="1" dirty="0"/>
              <a:t>Escherichia coli </a:t>
            </a:r>
            <a:r>
              <a:rPr lang="en-GB" dirty="0"/>
              <a:t>strain</a:t>
            </a:r>
          </a:p>
        </p:txBody>
      </p:sp>
    </p:spTree>
    <p:extLst>
      <p:ext uri="{BB962C8B-B14F-4D97-AF65-F5344CB8AC3E}">
        <p14:creationId xmlns:p14="http://schemas.microsoft.com/office/powerpoint/2010/main" val="3418608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950824"/>
              </p:ext>
            </p:extLst>
          </p:nvPr>
        </p:nvGraphicFramePr>
        <p:xfrm>
          <a:off x="233266" y="665257"/>
          <a:ext cx="11747241" cy="66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1958599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1807029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665514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665514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3380793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875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Late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exoluminal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Candida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albicans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5, 6, 9 and 12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9 and 12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7842809"/>
                  </a:ext>
                </a:extLst>
              </a:tr>
            </a:tbl>
          </a:graphicData>
        </a:graphic>
      </p:graphicFrame>
      <p:grpSp>
        <p:nvGrpSpPr>
          <p:cNvPr id="22" name="Groupe 21"/>
          <p:cNvGrpSpPr/>
          <p:nvPr/>
        </p:nvGrpSpPr>
        <p:grpSpPr>
          <a:xfrm>
            <a:off x="115777" y="1426989"/>
            <a:ext cx="6169785" cy="5431011"/>
            <a:chOff x="12540" y="1349168"/>
            <a:chExt cx="6169785" cy="5431011"/>
          </a:xfrm>
        </p:grpSpPr>
        <p:grpSp>
          <p:nvGrpSpPr>
            <p:cNvPr id="21" name="Groupe 20"/>
            <p:cNvGrpSpPr/>
            <p:nvPr/>
          </p:nvGrpSpPr>
          <p:grpSpPr>
            <a:xfrm>
              <a:off x="12540" y="1349168"/>
              <a:ext cx="6169785" cy="5431011"/>
              <a:chOff x="1325198" y="2789268"/>
              <a:chExt cx="5999720" cy="6099481"/>
            </a:xfrm>
          </p:grpSpPr>
          <p:pic>
            <p:nvPicPr>
              <p:cNvPr id="19" name="Image 18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91741" b="11061"/>
              <a:stretch/>
            </p:blipFill>
            <p:spPr>
              <a:xfrm>
                <a:off x="1325198" y="2789268"/>
                <a:ext cx="793217" cy="6099481"/>
              </a:xfrm>
              <a:prstGeom prst="rect">
                <a:avLst/>
              </a:prstGeom>
            </p:spPr>
          </p:pic>
          <p:pic>
            <p:nvPicPr>
              <p:cNvPr id="20" name="Image 19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749" b="11061"/>
              <a:stretch/>
            </p:blipFill>
            <p:spPr>
              <a:xfrm>
                <a:off x="2210276" y="2789268"/>
                <a:ext cx="5114642" cy="6099481"/>
              </a:xfrm>
              <a:prstGeom prst="rect">
                <a:avLst/>
              </a:prstGeom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2938346" y="2337213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BU-5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640738" y="2325173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BU-6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740305" y="2337027"/>
              <a:ext cx="63090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BU-12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51238" y="2318892"/>
              <a:ext cx="58275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CB-12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668782" y="2339483"/>
              <a:ext cx="4879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CB-9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950925" y="2339483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CB-6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306" y="2337027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/>
                <a:t>Ec</a:t>
              </a:r>
              <a:endParaRPr lang="fr-FR" sz="1200" b="1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153957" y="2325373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BU-9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548818" y="2325373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/>
                <a:t>Ec</a:t>
              </a:r>
              <a:endParaRPr lang="fr-FR" sz="1200" b="1" dirty="0"/>
            </a:p>
          </p:txBody>
        </p:sp>
      </p:grpSp>
      <p:sp>
        <p:nvSpPr>
          <p:cNvPr id="23" name="ZoneTexte 22"/>
          <p:cNvSpPr txBox="1"/>
          <p:nvPr/>
        </p:nvSpPr>
        <p:spPr>
          <a:xfrm>
            <a:off x="6872914" y="5218759"/>
            <a:ext cx="5107593" cy="11921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dirty="0"/>
              <a:t>Comment</a:t>
            </a:r>
            <a:r>
              <a:rPr lang="en-GB" dirty="0"/>
              <a:t> 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All strains are the same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Molecular </a:t>
            </a:r>
            <a:r>
              <a:rPr lang="en-GB" dirty="0"/>
              <a:t>comparison confirmed culture findings</a:t>
            </a:r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0" y="112801"/>
            <a:ext cx="121919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8b. </a:t>
            </a:r>
            <a:r>
              <a:rPr lang="fr-FR" sz="2800" i="1" dirty="0"/>
              <a:t>Candida </a:t>
            </a:r>
            <a:r>
              <a:rPr lang="fr-FR" sz="2800" i="1" dirty="0" err="1"/>
              <a:t>albicans</a:t>
            </a:r>
            <a:r>
              <a:rPr lang="fr-FR" sz="2800" i="1" dirty="0"/>
              <a:t>,</a:t>
            </a:r>
            <a:r>
              <a:rPr lang="fr-FR" sz="2800" dirty="0"/>
              <a:t> patient 26 </a:t>
            </a:r>
            <a:r>
              <a:rPr lang="fr-FR" sz="2400" dirty="0"/>
              <a:t>(High-</a:t>
            </a:r>
            <a:r>
              <a:rPr lang="fr-FR" sz="2400" dirty="0" err="1"/>
              <a:t>contrast</a:t>
            </a:r>
            <a:r>
              <a:rPr lang="fr-FR" sz="2400" dirty="0"/>
              <a:t> PFGE </a:t>
            </a:r>
            <a:r>
              <a:rPr lang="fr-FR" sz="2400" dirty="0" err="1"/>
              <a:t>Cropped</a:t>
            </a:r>
            <a:r>
              <a:rPr lang="fr-FR" sz="2400" dirty="0"/>
              <a:t> gel)</a:t>
            </a:r>
            <a:endParaRPr lang="fr-FR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6856044" y="1463447"/>
            <a:ext cx="2955582" cy="34942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Legend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CB-6: collector bag Day 6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CB-9: collector bag Day 9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CB-12: collector bag Day 12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BU-5: bladder urine Day 5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BU-6: bladder urine Day 6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BU-9: bladder urine Day 9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BU-12: bladder urine Day 12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 err="1"/>
              <a:t>Ec</a:t>
            </a:r>
            <a:r>
              <a:rPr lang="en-GB" dirty="0"/>
              <a:t>: </a:t>
            </a:r>
            <a:r>
              <a:rPr lang="en-GB" i="1" dirty="0"/>
              <a:t>Escherichia coli </a:t>
            </a:r>
            <a:r>
              <a:rPr lang="en-GB" dirty="0"/>
              <a:t>strain</a:t>
            </a:r>
          </a:p>
        </p:txBody>
      </p:sp>
    </p:spTree>
    <p:extLst>
      <p:ext uri="{BB962C8B-B14F-4D97-AF65-F5344CB8AC3E}">
        <p14:creationId xmlns:p14="http://schemas.microsoft.com/office/powerpoint/2010/main" val="3563180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e 28"/>
          <p:cNvGrpSpPr/>
          <p:nvPr/>
        </p:nvGrpSpPr>
        <p:grpSpPr>
          <a:xfrm>
            <a:off x="114910" y="1434834"/>
            <a:ext cx="8295164" cy="5097517"/>
            <a:chOff x="223582" y="2070538"/>
            <a:chExt cx="7367751" cy="5097517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30" t="20537" r="9195" b="5134"/>
            <a:stretch/>
          </p:blipFill>
          <p:spPr>
            <a:xfrm>
              <a:off x="223582" y="2070538"/>
              <a:ext cx="7367751" cy="5097517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1646080" y="3001813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BU-1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680044" y="3001813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UM-1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1165748" y="3001813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UM-2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85865" y="2975188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 flipH="1">
              <a:off x="7110437" y="3001477"/>
              <a:ext cx="35519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103711" y="3036092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BU-1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561989" y="3036091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BU-3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200668" y="3014244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UM-1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595296" y="3025168"/>
              <a:ext cx="53433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CB-3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657130" y="3025168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UM-3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152597" y="3014244"/>
              <a:ext cx="69182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CB-1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052167" y="3025168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BU-1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490120" y="3014244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BU-2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160048" y="3025168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UM-2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632483" y="3014244"/>
              <a:ext cx="4879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CB-1</a:t>
              </a: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788657" y="2578275"/>
              <a:ext cx="1281882" cy="33855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>
                  <a:solidFill>
                    <a:schemeClr val="bg1"/>
                  </a:solidFill>
                </a:rPr>
                <a:t>Patient N°34</a:t>
              </a: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2239812" y="2558420"/>
              <a:ext cx="2857705" cy="36933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</a:rPr>
                <a:t>Patient N°46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5207119" y="2547497"/>
              <a:ext cx="1773216" cy="36933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</a:rPr>
                <a:t>Patient N°51</a:t>
              </a:r>
            </a:p>
          </p:txBody>
        </p:sp>
      </p:grpSp>
      <p:sp>
        <p:nvSpPr>
          <p:cNvPr id="25" name="Titre 1"/>
          <p:cNvSpPr txBox="1">
            <a:spLocks/>
          </p:cNvSpPr>
          <p:nvPr/>
        </p:nvSpPr>
        <p:spPr>
          <a:xfrm>
            <a:off x="373493" y="173333"/>
            <a:ext cx="11864062" cy="81253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9. </a:t>
            </a:r>
            <a:r>
              <a:rPr lang="fr-FR" sz="2800" i="1" dirty="0"/>
              <a:t>Candida </a:t>
            </a:r>
            <a:r>
              <a:rPr lang="fr-FR" sz="2800" i="1" dirty="0" err="1"/>
              <a:t>albicans</a:t>
            </a:r>
            <a:r>
              <a:rPr lang="fr-FR" sz="2800" i="1" dirty="0"/>
              <a:t>,</a:t>
            </a:r>
            <a:r>
              <a:rPr lang="fr-FR" sz="2800" dirty="0"/>
              <a:t> patient 34, patient 46 and patient 51 </a:t>
            </a:r>
            <a:br>
              <a:rPr lang="fr-FR" sz="2800" dirty="0"/>
            </a:br>
            <a:r>
              <a:rPr lang="fr-FR" sz="2400" dirty="0"/>
              <a:t>(PFGE </a:t>
            </a:r>
            <a:r>
              <a:rPr lang="fr-FR" sz="2400" dirty="0" err="1"/>
              <a:t>Uncropped</a:t>
            </a:r>
            <a:r>
              <a:rPr lang="fr-FR" sz="2400" dirty="0"/>
              <a:t> gel )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8787518" y="934833"/>
            <a:ext cx="3099151" cy="17748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Legend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UM-n: urinary meatus Day n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CB-n: collector bag Day n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BU-n: bladder urine Day n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 err="1"/>
              <a:t>Ec</a:t>
            </a:r>
            <a:r>
              <a:rPr lang="en-GB" sz="1600" dirty="0"/>
              <a:t>: </a:t>
            </a:r>
            <a:r>
              <a:rPr lang="en-GB" sz="1600" i="1" dirty="0"/>
              <a:t>Escherichia coli </a:t>
            </a:r>
            <a:r>
              <a:rPr lang="en-GB" sz="1600" dirty="0"/>
              <a:t>strain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8530683" y="2852794"/>
            <a:ext cx="3552460" cy="38431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 smtClean="0"/>
              <a:t>Comment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This gel was processed in one experiment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This gel presents the samples from three different patients 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Each patient </a:t>
            </a:r>
            <a:r>
              <a:rPr lang="en-US" sz="1600" dirty="0" smtClean="0"/>
              <a:t>was </a:t>
            </a:r>
            <a:r>
              <a:rPr lang="en-US" sz="1600" dirty="0"/>
              <a:t>analyzed individually </a:t>
            </a:r>
            <a:endParaRPr lang="en-US" sz="1600" dirty="0" smtClean="0"/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The result of these analyses </a:t>
            </a:r>
            <a:r>
              <a:rPr lang="en-US" sz="1600" dirty="0"/>
              <a:t>is shown on the following </a:t>
            </a:r>
            <a:r>
              <a:rPr lang="en-US" sz="1600" dirty="0" smtClean="0"/>
              <a:t>three </a:t>
            </a:r>
            <a:r>
              <a:rPr lang="en-US" sz="1600" dirty="0"/>
              <a:t>slides: </a:t>
            </a:r>
            <a:r>
              <a:rPr lang="en-US" sz="1600" dirty="0" smtClean="0"/>
              <a:t>Supplementary Figure 10 for patient 34, Supplementary </a:t>
            </a:r>
            <a:r>
              <a:rPr lang="en-US" sz="1600" dirty="0"/>
              <a:t>F</a:t>
            </a:r>
            <a:r>
              <a:rPr lang="en-US" sz="1600" dirty="0" smtClean="0"/>
              <a:t>igure 11 for patient 46 and Supplementary Figure 12 for patient 51</a:t>
            </a:r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3513453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40831" y="1968167"/>
            <a:ext cx="3408410" cy="19595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Legend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UM-1: urinary meatus Day 1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UM-2: urinary meatus Day 2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BU-1: bladder urine Day 1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 err="1"/>
              <a:t>Ec</a:t>
            </a:r>
            <a:r>
              <a:rPr lang="en-GB" dirty="0"/>
              <a:t>: </a:t>
            </a:r>
            <a:r>
              <a:rPr lang="en-GB" i="1" dirty="0"/>
              <a:t>Escherichia coli </a:t>
            </a:r>
            <a:r>
              <a:rPr lang="en-GB" dirty="0"/>
              <a:t>strain</a:t>
            </a: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602549"/>
              </p:ext>
            </p:extLst>
          </p:nvPr>
        </p:nvGraphicFramePr>
        <p:xfrm>
          <a:off x="278410" y="756938"/>
          <a:ext cx="11747241" cy="66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2000541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621972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632857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3219108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125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Early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exoluminal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Candida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albicans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/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and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38674539"/>
                  </a:ext>
                </a:extLst>
              </a:tr>
            </a:tbl>
          </a:graphicData>
        </a:graphic>
      </p:graphicFrame>
      <p:sp>
        <p:nvSpPr>
          <p:cNvPr id="36" name="ZoneTexte 35"/>
          <p:cNvSpPr txBox="1"/>
          <p:nvPr/>
        </p:nvSpPr>
        <p:spPr>
          <a:xfrm>
            <a:off x="6749686" y="4716846"/>
            <a:ext cx="5275965" cy="11921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dirty="0"/>
              <a:t>Comment</a:t>
            </a:r>
            <a:r>
              <a:rPr lang="en-GB" dirty="0"/>
              <a:t> 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All strains are the same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 Molecular comparison confirmed culture findings</a:t>
            </a:r>
          </a:p>
        </p:txBody>
      </p:sp>
      <p:grpSp>
        <p:nvGrpSpPr>
          <p:cNvPr id="39" name="Groupe 38"/>
          <p:cNvGrpSpPr/>
          <p:nvPr/>
        </p:nvGrpSpPr>
        <p:grpSpPr>
          <a:xfrm>
            <a:off x="3560142" y="1630240"/>
            <a:ext cx="2745587" cy="5107744"/>
            <a:chOff x="526819" y="1666240"/>
            <a:chExt cx="2745587" cy="5107744"/>
          </a:xfrm>
        </p:grpSpPr>
        <p:pic>
          <p:nvPicPr>
            <p:cNvPr id="37" name="Image 3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889" t="19407" r="8889" b="5630"/>
            <a:stretch/>
          </p:blipFill>
          <p:spPr>
            <a:xfrm>
              <a:off x="2612006" y="1666240"/>
              <a:ext cx="660400" cy="5107744"/>
            </a:xfrm>
            <a:prstGeom prst="rect">
              <a:avLst/>
            </a:prstGeom>
          </p:spPr>
        </p:pic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87" t="19930" r="67613" b="5848"/>
            <a:stretch/>
          </p:blipFill>
          <p:spPr>
            <a:xfrm>
              <a:off x="526819" y="1683824"/>
              <a:ext cx="2011680" cy="509016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90063" y="2026932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BU-1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1038307" y="2019508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UM-1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565461" y="2016772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UM-2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82532" y="1991764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/>
                <a:t>Ec</a:t>
              </a:r>
              <a:endParaRPr lang="fr-FR" sz="1200" b="1" dirty="0"/>
            </a:p>
          </p:txBody>
        </p:sp>
        <p:sp>
          <p:nvSpPr>
            <p:cNvPr id="32" name="Rectangle 31"/>
            <p:cNvSpPr/>
            <p:nvPr/>
          </p:nvSpPr>
          <p:spPr>
            <a:xfrm flipH="1">
              <a:off x="2777233" y="2009348"/>
              <a:ext cx="35519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 err="1"/>
                <a:t>Ec</a:t>
              </a:r>
              <a:endParaRPr lang="fr-FR" sz="1200" b="1" dirty="0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6858114" y="3664017"/>
            <a:ext cx="5654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UM-1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327686" y="1618112"/>
            <a:ext cx="2824726" cy="5109645"/>
            <a:chOff x="3471962" y="1683824"/>
            <a:chExt cx="2824726" cy="5109645"/>
          </a:xfrm>
        </p:grpSpPr>
        <p:pic>
          <p:nvPicPr>
            <p:cNvPr id="35" name="Image 3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30" t="20537" r="68219" b="5134"/>
            <a:stretch/>
          </p:blipFill>
          <p:spPr>
            <a:xfrm>
              <a:off x="3471962" y="1695952"/>
              <a:ext cx="2033891" cy="5097517"/>
            </a:xfrm>
            <a:prstGeom prst="rect">
              <a:avLst/>
            </a:prstGeom>
          </p:spPr>
        </p:pic>
        <p:pic>
          <p:nvPicPr>
            <p:cNvPr id="40" name="Image 3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649" t="20537" r="9195" b="5134"/>
            <a:stretch/>
          </p:blipFill>
          <p:spPr>
            <a:xfrm>
              <a:off x="5621328" y="1683824"/>
              <a:ext cx="675360" cy="5097517"/>
            </a:xfrm>
            <a:prstGeom prst="rect">
              <a:avLst/>
            </a:prstGeom>
          </p:spPr>
        </p:pic>
        <p:sp>
          <p:nvSpPr>
            <p:cNvPr id="41" name="Rectangle 40"/>
            <p:cNvSpPr/>
            <p:nvPr/>
          </p:nvSpPr>
          <p:spPr>
            <a:xfrm>
              <a:off x="5000571" y="2184191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BU-1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953549" y="2184192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UM-1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464474" y="2184191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UM-2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558850" y="2158299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flipH="1">
              <a:off x="5796834" y="2175883"/>
              <a:ext cx="35519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6" name="Titre 1"/>
          <p:cNvSpPr txBox="1">
            <a:spLocks/>
          </p:cNvSpPr>
          <p:nvPr/>
        </p:nvSpPr>
        <p:spPr>
          <a:xfrm>
            <a:off x="-79183" y="166001"/>
            <a:ext cx="12440653" cy="4524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600" dirty="0" err="1"/>
              <a:t>Supplementary</a:t>
            </a:r>
            <a:r>
              <a:rPr lang="fr-FR" sz="2600" dirty="0"/>
              <a:t> Figure </a:t>
            </a:r>
            <a:r>
              <a:rPr lang="fr-FR" sz="2600" dirty="0" smtClean="0"/>
              <a:t>10</a:t>
            </a:r>
            <a:r>
              <a:rPr lang="fr-FR" sz="2600" dirty="0"/>
              <a:t>. </a:t>
            </a:r>
            <a:r>
              <a:rPr lang="fr-FR" sz="2600" i="1" dirty="0"/>
              <a:t>Candida </a:t>
            </a:r>
            <a:r>
              <a:rPr lang="fr-FR" sz="2600" i="1" dirty="0" err="1"/>
              <a:t>albicans</a:t>
            </a:r>
            <a:r>
              <a:rPr lang="fr-FR" sz="2600" i="1" dirty="0"/>
              <a:t>,</a:t>
            </a:r>
            <a:r>
              <a:rPr lang="fr-FR" sz="2600" dirty="0"/>
              <a:t> patient 34 </a:t>
            </a:r>
            <a:r>
              <a:rPr lang="fr-FR" sz="2000" dirty="0"/>
              <a:t>(Normal and high-</a:t>
            </a:r>
            <a:r>
              <a:rPr lang="fr-FR" sz="2000" dirty="0" err="1"/>
              <a:t>contrast</a:t>
            </a:r>
            <a:r>
              <a:rPr lang="fr-FR" sz="2000" dirty="0"/>
              <a:t> PFGE </a:t>
            </a:r>
            <a:r>
              <a:rPr lang="fr-FR" sz="2000" dirty="0" err="1" smtClean="0"/>
              <a:t>Cropped</a:t>
            </a:r>
            <a:r>
              <a:rPr lang="fr-FR" sz="2000" dirty="0" smtClean="0"/>
              <a:t> </a:t>
            </a:r>
            <a:r>
              <a:rPr lang="fr-FR" sz="2000" dirty="0"/>
              <a:t>gel) </a:t>
            </a:r>
          </a:p>
        </p:txBody>
      </p:sp>
    </p:spTree>
    <p:extLst>
      <p:ext uri="{BB962C8B-B14F-4D97-AF65-F5344CB8AC3E}">
        <p14:creationId xmlns:p14="http://schemas.microsoft.com/office/powerpoint/2010/main" val="1874901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226320" y="1589101"/>
            <a:ext cx="2897561" cy="31105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Legend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UM-1: urinary meatus Day 1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UM-3: urinary meatus Day 3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CB-1: collector bag Day 1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CB-3: collector bag Day 3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BU-1: bladder urine Day 1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BU-3: bladder urine Day 3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 err="1"/>
              <a:t>Ec</a:t>
            </a:r>
            <a:r>
              <a:rPr lang="en-GB" dirty="0"/>
              <a:t>: </a:t>
            </a:r>
            <a:r>
              <a:rPr lang="en-GB" i="1" dirty="0"/>
              <a:t>Escherichia coli </a:t>
            </a:r>
            <a:r>
              <a:rPr lang="en-GB" dirty="0"/>
              <a:t>strain</a:t>
            </a: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678868"/>
              </p:ext>
            </p:extLst>
          </p:nvPr>
        </p:nvGraphicFramePr>
        <p:xfrm>
          <a:off x="222379" y="705694"/>
          <a:ext cx="11747241" cy="66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1936620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2100943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589314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839686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3010886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125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Early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exoluminal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Candida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albicans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 and 3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 and 3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 and 3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16620217"/>
                  </a:ext>
                </a:extLst>
              </a:tr>
            </a:tbl>
          </a:graphicData>
        </a:graphic>
      </p:graphicFrame>
      <p:grpSp>
        <p:nvGrpSpPr>
          <p:cNvPr id="2" name="Groupe 1"/>
          <p:cNvGrpSpPr/>
          <p:nvPr/>
        </p:nvGrpSpPr>
        <p:grpSpPr>
          <a:xfrm>
            <a:off x="4754572" y="1546031"/>
            <a:ext cx="4371764" cy="5116749"/>
            <a:chOff x="131859" y="1705645"/>
            <a:chExt cx="4371764" cy="5116749"/>
          </a:xfrm>
        </p:grpSpPr>
        <p:grpSp>
          <p:nvGrpSpPr>
            <p:cNvPr id="21" name="Groupe 20"/>
            <p:cNvGrpSpPr/>
            <p:nvPr/>
          </p:nvGrpSpPr>
          <p:grpSpPr>
            <a:xfrm>
              <a:off x="131859" y="1705645"/>
              <a:ext cx="4371764" cy="5116749"/>
              <a:chOff x="511767" y="1488332"/>
              <a:chExt cx="4371764" cy="5116749"/>
            </a:xfrm>
          </p:grpSpPr>
          <p:pic>
            <p:nvPicPr>
              <p:cNvPr id="16" name="Image 15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023" t="20000" r="36151" b="5674"/>
              <a:stretch/>
            </p:blipFill>
            <p:spPr>
              <a:xfrm>
                <a:off x="1245471" y="1488332"/>
                <a:ext cx="2910127" cy="5097294"/>
              </a:xfrm>
              <a:prstGeom prst="rect">
                <a:avLst/>
              </a:prstGeom>
            </p:spPr>
          </p:pic>
          <p:pic>
            <p:nvPicPr>
              <p:cNvPr id="17" name="Image 16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3640" t="19889" r="9232" b="5643"/>
              <a:stretch/>
            </p:blipFill>
            <p:spPr>
              <a:xfrm>
                <a:off x="4231777" y="1498059"/>
                <a:ext cx="651754" cy="5107022"/>
              </a:xfrm>
              <a:prstGeom prst="rect">
                <a:avLst/>
              </a:prstGeom>
            </p:spPr>
          </p:pic>
          <p:pic>
            <p:nvPicPr>
              <p:cNvPr id="19" name="Image 18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797" t="19995" r="83288" b="5820"/>
              <a:stretch/>
            </p:blipFill>
            <p:spPr>
              <a:xfrm>
                <a:off x="511767" y="1498059"/>
                <a:ext cx="632297" cy="5087567"/>
              </a:xfrm>
              <a:prstGeom prst="rect">
                <a:avLst/>
              </a:prstGeom>
            </p:spPr>
          </p:pic>
        </p:grpSp>
        <p:sp>
          <p:nvSpPr>
            <p:cNvPr id="22" name="Rectangle 21"/>
            <p:cNvSpPr/>
            <p:nvPr/>
          </p:nvSpPr>
          <p:spPr>
            <a:xfrm>
              <a:off x="2770698" y="2045886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BU-1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206740" y="2043566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BU-3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812974" y="2043567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UM-1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273440" y="2067637"/>
              <a:ext cx="53433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CB-3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310232" y="2069771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UM-3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784625" y="2079515"/>
              <a:ext cx="69182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CB-1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015938" y="2016054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/>
                <a:t>Ec</a:t>
              </a:r>
              <a:endParaRPr lang="fr-FR" sz="1200" b="1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61328" y="2027393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/>
                <a:t>Ec</a:t>
              </a:r>
              <a:endParaRPr lang="fr-FR" sz="1200" b="1" dirty="0"/>
            </a:p>
          </p:txBody>
        </p:sp>
      </p:grpSp>
      <p:sp>
        <p:nvSpPr>
          <p:cNvPr id="34" name="ZoneTexte 33"/>
          <p:cNvSpPr txBox="1"/>
          <p:nvPr/>
        </p:nvSpPr>
        <p:spPr>
          <a:xfrm>
            <a:off x="9220802" y="4890530"/>
            <a:ext cx="2903079" cy="15245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dirty="0"/>
              <a:t>Comment</a:t>
            </a:r>
            <a:r>
              <a:rPr lang="en-GB" dirty="0"/>
              <a:t> </a:t>
            </a:r>
          </a:p>
          <a:p>
            <a:pPr marL="182563" indent="-182563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All strains are the same</a:t>
            </a:r>
          </a:p>
          <a:p>
            <a:pPr marL="182563" indent="-182563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Molecular </a:t>
            </a:r>
            <a:r>
              <a:rPr lang="en-GB" dirty="0"/>
              <a:t>comparison confirmed culture findings</a:t>
            </a:r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0" y="153983"/>
            <a:ext cx="12192000" cy="4524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600" dirty="0" err="1"/>
              <a:t>Supplementary</a:t>
            </a:r>
            <a:r>
              <a:rPr lang="fr-FR" sz="2600" dirty="0"/>
              <a:t> Figure </a:t>
            </a:r>
            <a:r>
              <a:rPr lang="fr-FR" sz="2600" dirty="0" smtClean="0"/>
              <a:t>11</a:t>
            </a:r>
            <a:r>
              <a:rPr lang="fr-FR" sz="2600" dirty="0"/>
              <a:t>. </a:t>
            </a:r>
            <a:r>
              <a:rPr lang="fr-FR" sz="2600" i="1" dirty="0"/>
              <a:t>Candida </a:t>
            </a:r>
            <a:r>
              <a:rPr lang="fr-FR" sz="2600" i="1" dirty="0" err="1"/>
              <a:t>albicans</a:t>
            </a:r>
            <a:r>
              <a:rPr lang="fr-FR" sz="2600" i="1" dirty="0"/>
              <a:t>,</a:t>
            </a:r>
            <a:r>
              <a:rPr lang="fr-FR" sz="2600" dirty="0"/>
              <a:t> patient 46 </a:t>
            </a:r>
            <a:r>
              <a:rPr lang="fr-FR" sz="2000" dirty="0"/>
              <a:t>(Normal and high-</a:t>
            </a:r>
            <a:r>
              <a:rPr lang="fr-FR" sz="2000" dirty="0" err="1"/>
              <a:t>contrast</a:t>
            </a:r>
            <a:r>
              <a:rPr lang="fr-FR" sz="2000" dirty="0"/>
              <a:t> PFGE </a:t>
            </a:r>
            <a:r>
              <a:rPr lang="fr-FR" sz="2000" dirty="0" err="1"/>
              <a:t>Cropped</a:t>
            </a:r>
            <a:r>
              <a:rPr lang="fr-FR" sz="2000" dirty="0"/>
              <a:t> gel)</a:t>
            </a:r>
            <a:endParaRPr lang="fr-FR" sz="2600" dirty="0"/>
          </a:p>
        </p:txBody>
      </p:sp>
      <p:grpSp>
        <p:nvGrpSpPr>
          <p:cNvPr id="3" name="Groupe 2"/>
          <p:cNvGrpSpPr/>
          <p:nvPr/>
        </p:nvGrpSpPr>
        <p:grpSpPr>
          <a:xfrm>
            <a:off x="126355" y="1546031"/>
            <a:ext cx="4486012" cy="5097740"/>
            <a:chOff x="4650196" y="1705422"/>
            <a:chExt cx="4486012" cy="5097740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18" t="20537" r="9195" b="5134"/>
            <a:stretch/>
          </p:blipFill>
          <p:spPr>
            <a:xfrm>
              <a:off x="8514547" y="1705422"/>
              <a:ext cx="621661" cy="5097517"/>
            </a:xfrm>
            <a:prstGeom prst="rect">
              <a:avLst/>
            </a:prstGeom>
          </p:spPr>
        </p:pic>
        <p:pic>
          <p:nvPicPr>
            <p:cNvPr id="50" name="Image 4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30" t="20537" r="83707" b="5134"/>
            <a:stretch/>
          </p:blipFill>
          <p:spPr>
            <a:xfrm>
              <a:off x="4650196" y="1705645"/>
              <a:ext cx="572198" cy="5097517"/>
            </a:xfrm>
            <a:prstGeom prst="rect">
              <a:avLst/>
            </a:prstGeom>
          </p:spPr>
        </p:pic>
        <p:pic>
          <p:nvPicPr>
            <p:cNvPr id="51" name="Image 5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65" t="20537" r="35791" b="5134"/>
            <a:stretch/>
          </p:blipFill>
          <p:spPr>
            <a:xfrm>
              <a:off x="5271085" y="1705645"/>
              <a:ext cx="3184635" cy="5097517"/>
            </a:xfrm>
            <a:prstGeom prst="rect">
              <a:avLst/>
            </a:prstGeom>
          </p:spPr>
        </p:pic>
        <p:sp>
          <p:nvSpPr>
            <p:cNvPr id="52" name="Rectangle 51"/>
            <p:cNvSpPr/>
            <p:nvPr/>
          </p:nvSpPr>
          <p:spPr>
            <a:xfrm>
              <a:off x="7391643" y="2107027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BU-1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7845850" y="2107027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BU-3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348066" y="2107027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UM-1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6885243" y="2118600"/>
              <a:ext cx="53433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CB-3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867827" y="2133534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UM-3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402919" y="2133535"/>
              <a:ext cx="69182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CB-1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8656752" y="2107026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771251" y="2067637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3944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829705" y="1640011"/>
            <a:ext cx="5057495" cy="27293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dirty="0"/>
              <a:t>Legend </a:t>
            </a:r>
          </a:p>
          <a:p>
            <a:pPr>
              <a:lnSpc>
                <a:spcPct val="120000"/>
              </a:lnSpc>
            </a:pPr>
            <a:r>
              <a:rPr lang="en-GB" dirty="0"/>
              <a:t>UM-2: urinary meatus Day 2</a:t>
            </a:r>
          </a:p>
          <a:p>
            <a:pPr>
              <a:lnSpc>
                <a:spcPct val="120000"/>
              </a:lnSpc>
            </a:pPr>
            <a:r>
              <a:rPr lang="en-GB" dirty="0"/>
              <a:t>CB-1: collector bag Day 1. </a:t>
            </a:r>
            <a:r>
              <a:rPr lang="en-US" dirty="0"/>
              <a:t>N</a:t>
            </a:r>
            <a:r>
              <a:rPr lang="en-US" dirty="0">
                <a:ea typeface="MS Mincho"/>
              </a:rPr>
              <a:t>umber of </a:t>
            </a:r>
            <a:r>
              <a:rPr lang="en-US" i="1" dirty="0">
                <a:ea typeface="MS Mincho"/>
              </a:rPr>
              <a:t>C. albicans </a:t>
            </a:r>
            <a:r>
              <a:rPr lang="en-US" dirty="0">
                <a:ea typeface="MS Mincho"/>
              </a:rPr>
              <a:t>lower than 10</a:t>
            </a:r>
            <a:r>
              <a:rPr lang="en-US" baseline="30000" dirty="0">
                <a:ea typeface="MS Mincho"/>
              </a:rPr>
              <a:t>2</a:t>
            </a:r>
            <a:r>
              <a:rPr lang="en-US" dirty="0">
                <a:ea typeface="MS Mincho"/>
              </a:rPr>
              <a:t> CFU/mL microorganisms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/>
              <a:t>BU-1: bladder urine Day 1. </a:t>
            </a:r>
            <a:r>
              <a:rPr lang="en-US" dirty="0"/>
              <a:t>N</a:t>
            </a:r>
            <a:r>
              <a:rPr lang="en-US" dirty="0">
                <a:ea typeface="MS Mincho"/>
              </a:rPr>
              <a:t>umber of </a:t>
            </a:r>
            <a:r>
              <a:rPr lang="en-US" i="1" dirty="0">
                <a:ea typeface="MS Mincho"/>
              </a:rPr>
              <a:t>C. albicans </a:t>
            </a:r>
            <a:r>
              <a:rPr lang="en-US" dirty="0">
                <a:ea typeface="MS Mincho"/>
              </a:rPr>
              <a:t>lower than 10</a:t>
            </a:r>
            <a:r>
              <a:rPr lang="en-US" baseline="30000" dirty="0">
                <a:ea typeface="MS Mincho"/>
              </a:rPr>
              <a:t>2</a:t>
            </a:r>
            <a:r>
              <a:rPr lang="en-US" dirty="0">
                <a:ea typeface="MS Mincho"/>
              </a:rPr>
              <a:t> CFU/mL microorganisms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/>
              <a:t>BU-2: bladder urine Day 2</a:t>
            </a:r>
          </a:p>
          <a:p>
            <a:pPr>
              <a:lnSpc>
                <a:spcPct val="120000"/>
              </a:lnSpc>
            </a:pPr>
            <a:r>
              <a:rPr lang="en-GB" dirty="0" err="1"/>
              <a:t>Ec</a:t>
            </a:r>
            <a:r>
              <a:rPr lang="en-GB" dirty="0"/>
              <a:t>: </a:t>
            </a:r>
            <a:r>
              <a:rPr lang="en-GB" i="1" dirty="0"/>
              <a:t>Escherichia coli </a:t>
            </a:r>
            <a:r>
              <a:rPr lang="en-GB" dirty="0"/>
              <a:t>strain</a:t>
            </a: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0935"/>
              </p:ext>
            </p:extLst>
          </p:nvPr>
        </p:nvGraphicFramePr>
        <p:xfrm>
          <a:off x="189724" y="613917"/>
          <a:ext cx="11747241" cy="913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1794619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1498059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986064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2220686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2978021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Late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exoluminal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Candida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albicans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but count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a typeface="MS Mincho"/>
                        </a:rPr>
                        <a:t>&lt; 10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  <a:ea typeface="MS Mincho"/>
                        </a:rPr>
                        <a:t>2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a typeface="MS Mincho"/>
                        </a:rPr>
                        <a:t> CFU/mL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a typeface="MS Mincho"/>
                        </a:rPr>
                        <a:t>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but count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a typeface="MS Mincho"/>
                        </a:rPr>
                        <a:t> &lt; 10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  <a:ea typeface="MS Mincho"/>
                        </a:rPr>
                        <a:t>2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a typeface="MS Mincho"/>
                        </a:rPr>
                        <a:t> CFU/mL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3716900"/>
                  </a:ext>
                </a:extLst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6843448" y="4496915"/>
            <a:ext cx="5278212" cy="224061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dirty="0"/>
              <a:t>Comment</a:t>
            </a:r>
            <a:r>
              <a:rPr lang="en-GB" dirty="0"/>
              <a:t> </a:t>
            </a:r>
          </a:p>
          <a:p>
            <a:pPr marL="182563" indent="-182563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The threshold of </a:t>
            </a:r>
            <a:r>
              <a:rPr lang="en-US" dirty="0">
                <a:ea typeface="MS Mincho"/>
              </a:rPr>
              <a:t>10</a:t>
            </a:r>
            <a:r>
              <a:rPr lang="en-US" baseline="30000" dirty="0">
                <a:ea typeface="MS Mincho"/>
              </a:rPr>
              <a:t>2</a:t>
            </a:r>
            <a:r>
              <a:rPr lang="en-US" dirty="0">
                <a:ea typeface="MS Mincho"/>
              </a:rPr>
              <a:t> CFU/mL </a:t>
            </a:r>
            <a:r>
              <a:rPr lang="en-US" dirty="0"/>
              <a:t>was reached at Day 2 in bladder urine and in the collector bag and so classification was late </a:t>
            </a:r>
            <a:r>
              <a:rPr lang="en-US" dirty="0" err="1"/>
              <a:t>exoluminal</a:t>
            </a:r>
            <a:r>
              <a:rPr lang="en-US" dirty="0"/>
              <a:t> </a:t>
            </a:r>
            <a:endParaRPr lang="fr-FR" dirty="0"/>
          </a:p>
          <a:p>
            <a:pPr marL="182563" indent="-182563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All strains </a:t>
            </a:r>
            <a:r>
              <a:rPr lang="en-GB" dirty="0"/>
              <a:t>are the same</a:t>
            </a:r>
          </a:p>
          <a:p>
            <a:pPr marL="182563" indent="-182563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 Molecular comparison confirmed culture findings</a:t>
            </a:r>
          </a:p>
        </p:txBody>
      </p:sp>
      <p:grpSp>
        <p:nvGrpSpPr>
          <p:cNvPr id="21" name="Groupe 20"/>
          <p:cNvGrpSpPr/>
          <p:nvPr/>
        </p:nvGrpSpPr>
        <p:grpSpPr>
          <a:xfrm>
            <a:off x="3560998" y="1649211"/>
            <a:ext cx="3176897" cy="5044775"/>
            <a:chOff x="412747" y="1599216"/>
            <a:chExt cx="3176897" cy="5044775"/>
          </a:xfrm>
        </p:grpSpPr>
        <p:grpSp>
          <p:nvGrpSpPr>
            <p:cNvPr id="20" name="Groupe 19"/>
            <p:cNvGrpSpPr/>
            <p:nvPr/>
          </p:nvGrpSpPr>
          <p:grpSpPr>
            <a:xfrm>
              <a:off x="412747" y="1599216"/>
              <a:ext cx="3176897" cy="5044775"/>
              <a:chOff x="412747" y="1599216"/>
              <a:chExt cx="3176897" cy="5044775"/>
            </a:xfrm>
          </p:grpSpPr>
          <p:pic>
            <p:nvPicPr>
              <p:cNvPr id="15" name="Image 1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546" t="20000" r="8901" b="6525"/>
              <a:stretch/>
            </p:blipFill>
            <p:spPr>
              <a:xfrm>
                <a:off x="1070179" y="1599216"/>
                <a:ext cx="2519465" cy="5038928"/>
              </a:xfrm>
              <a:prstGeom prst="rect">
                <a:avLst/>
              </a:prstGeom>
            </p:spPr>
          </p:pic>
          <p:pic>
            <p:nvPicPr>
              <p:cNvPr id="16" name="Image 15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215" t="20141" r="83296" b="6298"/>
              <a:stretch/>
            </p:blipFill>
            <p:spPr>
              <a:xfrm>
                <a:off x="412747" y="1599216"/>
                <a:ext cx="593387" cy="5044775"/>
              </a:xfrm>
              <a:prstGeom prst="rect">
                <a:avLst/>
              </a:prstGeom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2040171" y="1988345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BU-1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584769" y="1981069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BU-2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1049179" y="1997400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UM-2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580932" y="1981070"/>
              <a:ext cx="4879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CB-1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9980" y="1988345"/>
              <a:ext cx="36096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 err="1"/>
                <a:t>Ec</a:t>
              </a:r>
              <a:endParaRPr lang="fr-FR" sz="1200" b="1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090106" y="1970718"/>
              <a:ext cx="36096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 err="1"/>
                <a:t>Ec</a:t>
              </a:r>
              <a:endParaRPr lang="fr-FR" sz="1200" b="1" dirty="0"/>
            </a:p>
          </p:txBody>
        </p:sp>
      </p:grpSp>
      <p:sp>
        <p:nvSpPr>
          <p:cNvPr id="17" name="Titre 1"/>
          <p:cNvSpPr txBox="1">
            <a:spLocks/>
          </p:cNvSpPr>
          <p:nvPr/>
        </p:nvSpPr>
        <p:spPr>
          <a:xfrm>
            <a:off x="0" y="93569"/>
            <a:ext cx="12191999" cy="4524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600" dirty="0" err="1"/>
              <a:t>Supplementary</a:t>
            </a:r>
            <a:r>
              <a:rPr lang="fr-FR" sz="2600" dirty="0"/>
              <a:t> Figure </a:t>
            </a:r>
            <a:r>
              <a:rPr lang="fr-FR" sz="2600" dirty="0" smtClean="0"/>
              <a:t>12</a:t>
            </a:r>
            <a:r>
              <a:rPr lang="fr-FR" sz="2600" dirty="0"/>
              <a:t>. </a:t>
            </a:r>
            <a:r>
              <a:rPr lang="fr-FR" sz="2600" i="1" dirty="0"/>
              <a:t>Candida </a:t>
            </a:r>
            <a:r>
              <a:rPr lang="fr-FR" sz="2600" i="1" dirty="0" err="1"/>
              <a:t>albicans</a:t>
            </a:r>
            <a:r>
              <a:rPr lang="fr-FR" sz="2600" i="1" dirty="0"/>
              <a:t>,</a:t>
            </a:r>
            <a:r>
              <a:rPr lang="fr-FR" sz="2600" dirty="0"/>
              <a:t> patient 51 </a:t>
            </a:r>
            <a:r>
              <a:rPr lang="fr-FR" sz="2000" dirty="0"/>
              <a:t>(normal and high-</a:t>
            </a:r>
            <a:r>
              <a:rPr lang="fr-FR" sz="2000" dirty="0" err="1"/>
              <a:t>contrast</a:t>
            </a:r>
            <a:r>
              <a:rPr lang="fr-FR" sz="2000" dirty="0"/>
              <a:t> PFGE </a:t>
            </a:r>
            <a:r>
              <a:rPr lang="fr-FR" sz="2000" dirty="0" err="1"/>
              <a:t>cropped</a:t>
            </a:r>
            <a:r>
              <a:rPr lang="fr-FR" sz="2000" dirty="0"/>
              <a:t> gel)</a:t>
            </a:r>
            <a:endParaRPr lang="fr-FR" sz="2400" dirty="0"/>
          </a:p>
        </p:txBody>
      </p:sp>
      <p:grpSp>
        <p:nvGrpSpPr>
          <p:cNvPr id="2" name="Groupe 1"/>
          <p:cNvGrpSpPr/>
          <p:nvPr/>
        </p:nvGrpSpPr>
        <p:grpSpPr>
          <a:xfrm>
            <a:off x="189724" y="1640011"/>
            <a:ext cx="3276657" cy="5097517"/>
            <a:chOff x="3603455" y="1640011"/>
            <a:chExt cx="3276657" cy="5097517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84" t="20537" r="9195" b="5134"/>
            <a:stretch/>
          </p:blipFill>
          <p:spPr>
            <a:xfrm>
              <a:off x="4263900" y="1640011"/>
              <a:ext cx="2616212" cy="5097517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30" t="20537" r="83616" b="5134"/>
            <a:stretch/>
          </p:blipFill>
          <p:spPr>
            <a:xfrm>
              <a:off x="3603455" y="1640011"/>
              <a:ext cx="580796" cy="5097517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5365084" y="1965993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BU-1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871130" y="1966559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BU-2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332864" y="1965993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UM-2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863637" y="1966399"/>
              <a:ext cx="4879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CB-1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738770" y="1965993"/>
              <a:ext cx="36096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415019" y="1948366"/>
              <a:ext cx="36096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0591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059515" y="1453694"/>
            <a:ext cx="3660902" cy="32932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Legend </a:t>
            </a:r>
          </a:p>
          <a:p>
            <a:r>
              <a:rPr lang="en-GB" sz="1600" dirty="0"/>
              <a:t>CB-1: collector bag Day 1</a:t>
            </a:r>
          </a:p>
          <a:p>
            <a:r>
              <a:rPr lang="en-GB" sz="1600" dirty="0"/>
              <a:t>CB-2: collector bag Day 2</a:t>
            </a:r>
          </a:p>
          <a:p>
            <a:r>
              <a:rPr lang="en-GB" sz="1600" dirty="0"/>
              <a:t>CB-3: collector bag Day 3</a:t>
            </a:r>
          </a:p>
          <a:p>
            <a:r>
              <a:rPr lang="en-GB" sz="1600" dirty="0"/>
              <a:t>CB-4: collector bag Day 4</a:t>
            </a:r>
          </a:p>
          <a:p>
            <a:r>
              <a:rPr lang="en-GB" sz="1600" dirty="0"/>
              <a:t>CB-5: collector bag Day 5</a:t>
            </a:r>
          </a:p>
          <a:p>
            <a:r>
              <a:rPr lang="en-GB" sz="1600" dirty="0"/>
              <a:t>BU-1: bladder urine Day 1</a:t>
            </a:r>
          </a:p>
          <a:p>
            <a:r>
              <a:rPr lang="en-GB" sz="1600" dirty="0"/>
              <a:t>BU-2: bladder urine Day 2</a:t>
            </a:r>
          </a:p>
          <a:p>
            <a:r>
              <a:rPr lang="en-GB" sz="1600" dirty="0"/>
              <a:t>BU-3: bladder urine Day 3</a:t>
            </a:r>
          </a:p>
          <a:p>
            <a:r>
              <a:rPr lang="en-GB" sz="1600" dirty="0"/>
              <a:t>BU-4: bladder urine Day 4</a:t>
            </a:r>
          </a:p>
          <a:p>
            <a:r>
              <a:rPr lang="en-GB" sz="1600" dirty="0"/>
              <a:t>BU-5: bladder urine Day 5</a:t>
            </a:r>
          </a:p>
          <a:p>
            <a:r>
              <a:rPr lang="en-GB" sz="1600" dirty="0"/>
              <a:t>BU-6: bladder urine Day 6</a:t>
            </a:r>
          </a:p>
          <a:p>
            <a:r>
              <a:rPr lang="en-GB" sz="1600" dirty="0" err="1"/>
              <a:t>Ec</a:t>
            </a:r>
            <a:r>
              <a:rPr lang="en-GB" sz="1600" dirty="0"/>
              <a:t>: </a:t>
            </a:r>
            <a:r>
              <a:rPr lang="en-GB" sz="1600" i="1" dirty="0"/>
              <a:t>Escherichia coli </a:t>
            </a:r>
            <a:r>
              <a:rPr lang="en-GB" sz="1600" dirty="0"/>
              <a:t>strain</a:t>
            </a: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886227"/>
              </p:ext>
            </p:extLst>
          </p:nvPr>
        </p:nvGraphicFramePr>
        <p:xfrm>
          <a:off x="233266" y="556898"/>
          <a:ext cx="11747241" cy="66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2110999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2035629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621971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2945364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Early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exoluminal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Candida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glabrata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1, 2, 3, 4, 5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and 6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1, 2, 3, 4, 5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and 6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1, 2, 3, 4, 5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and 6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3684886"/>
                  </a:ext>
                </a:extLst>
              </a:tr>
            </a:tbl>
          </a:graphicData>
        </a:graphic>
      </p:graphicFrame>
      <p:grpSp>
        <p:nvGrpSpPr>
          <p:cNvPr id="22" name="Groupe 21"/>
          <p:cNvGrpSpPr/>
          <p:nvPr/>
        </p:nvGrpSpPr>
        <p:grpSpPr>
          <a:xfrm>
            <a:off x="233266" y="1315036"/>
            <a:ext cx="7138092" cy="5426232"/>
            <a:chOff x="233266" y="1315036"/>
            <a:chExt cx="7138092" cy="5426232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266" y="1315036"/>
              <a:ext cx="7138092" cy="5426232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350309" y="1660853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BU-1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5378720" y="1646500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BU-4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880133" y="1648071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BU-3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918737" y="1668112"/>
              <a:ext cx="53433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CB-1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403020" y="1676215"/>
              <a:ext cx="4879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CB-4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904657" y="1646500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39885" y="1668112"/>
              <a:ext cx="3236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924992" y="1640222"/>
              <a:ext cx="44636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 err="1">
                  <a:solidFill>
                    <a:schemeClr val="bg1"/>
                  </a:solidFill>
                </a:rPr>
                <a:t>Ec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377927" y="1658090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BU-2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440051" y="1645601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BU-6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868687" y="1668111"/>
              <a:ext cx="53433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CB-3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06925" y="1668111"/>
              <a:ext cx="53433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CB-2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862318" y="1675206"/>
              <a:ext cx="53433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CB-5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901031" y="1650980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BU-5</a:t>
              </a:r>
            </a:p>
          </p:txBody>
        </p:sp>
      </p:grpSp>
      <p:sp>
        <p:nvSpPr>
          <p:cNvPr id="23" name="ZoneTexte 22"/>
          <p:cNvSpPr txBox="1"/>
          <p:nvPr/>
        </p:nvSpPr>
        <p:spPr>
          <a:xfrm>
            <a:off x="7551433" y="4979507"/>
            <a:ext cx="4440225" cy="1703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600" dirty="0"/>
              <a:t>Comment</a:t>
            </a:r>
            <a:r>
              <a:rPr lang="en-GB" sz="1600" dirty="0"/>
              <a:t> </a:t>
            </a:r>
          </a:p>
          <a:p>
            <a:pPr marL="177800" indent="-17780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This gel was processed in one experiment and presents the samples from one patient </a:t>
            </a:r>
            <a:endParaRPr lang="en-GB" sz="1600" dirty="0" smtClean="0"/>
          </a:p>
          <a:p>
            <a:pPr marL="177800" indent="-17780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All </a:t>
            </a:r>
            <a:r>
              <a:rPr lang="en-GB" sz="1600" dirty="0"/>
              <a:t>strains are the same</a:t>
            </a:r>
          </a:p>
          <a:p>
            <a:pPr marL="177800" indent="-17780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Molecular </a:t>
            </a:r>
            <a:r>
              <a:rPr lang="en-GB" sz="1600" dirty="0"/>
              <a:t>comparison confirmed culture findings</a:t>
            </a:r>
          </a:p>
        </p:txBody>
      </p:sp>
      <p:sp>
        <p:nvSpPr>
          <p:cNvPr id="24" name="Titre 1"/>
          <p:cNvSpPr txBox="1">
            <a:spLocks/>
          </p:cNvSpPr>
          <p:nvPr/>
        </p:nvSpPr>
        <p:spPr>
          <a:xfrm>
            <a:off x="519610" y="26408"/>
            <a:ext cx="1092995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13. </a:t>
            </a:r>
            <a:r>
              <a:rPr lang="fr-FR" sz="2800" i="1" dirty="0"/>
              <a:t>Candida </a:t>
            </a:r>
            <a:r>
              <a:rPr lang="fr-FR" sz="2800" i="1" dirty="0" err="1"/>
              <a:t>glabrata</a:t>
            </a:r>
            <a:r>
              <a:rPr lang="fr-FR" sz="2800" i="1" dirty="0"/>
              <a:t>,</a:t>
            </a:r>
            <a:r>
              <a:rPr lang="fr-FR" sz="2800" dirty="0"/>
              <a:t> patient 60 </a:t>
            </a:r>
            <a:r>
              <a:rPr lang="fr-FR" sz="2400" dirty="0"/>
              <a:t>(PFGE </a:t>
            </a:r>
            <a:r>
              <a:rPr lang="fr-FR" sz="2400" dirty="0" err="1"/>
              <a:t>Uncropped</a:t>
            </a:r>
            <a:r>
              <a:rPr lang="fr-FR" sz="2400" dirty="0"/>
              <a:t> gel 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10822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/>
          <p:cNvGrpSpPr/>
          <p:nvPr/>
        </p:nvGrpSpPr>
        <p:grpSpPr>
          <a:xfrm>
            <a:off x="99392" y="139148"/>
            <a:ext cx="11983512" cy="6539948"/>
            <a:chOff x="74428" y="0"/>
            <a:chExt cx="11982893" cy="685800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28" y="0"/>
              <a:ext cx="11982893" cy="6858000"/>
            </a:xfrm>
            <a:prstGeom prst="rect">
              <a:avLst/>
            </a:prstGeom>
          </p:spPr>
        </p:pic>
        <p:sp>
          <p:nvSpPr>
            <p:cNvPr id="3" name="ZoneTexte 2"/>
            <p:cNvSpPr txBox="1"/>
            <p:nvPr/>
          </p:nvSpPr>
          <p:spPr>
            <a:xfrm>
              <a:off x="4497045" y="1190048"/>
              <a:ext cx="58014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BU-2 </a:t>
              </a:r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5360485" y="1190049"/>
              <a:ext cx="58014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BU-3 </a:t>
              </a: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792783" y="1157571"/>
              <a:ext cx="61072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CB-3</a:t>
              </a: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3650613" y="1177704"/>
              <a:ext cx="61268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CB-5</a:t>
              </a: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1108214" y="1161299"/>
              <a:ext cx="61923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UM-1</a:t>
              </a: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1985089" y="1157571"/>
              <a:ext cx="59381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UM-3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272660" y="1387735"/>
              <a:ext cx="38925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C+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10404639" y="1175354"/>
              <a:ext cx="68713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CB-12 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11332761" y="1167043"/>
              <a:ext cx="6302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BU-12 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7878738" y="1190452"/>
              <a:ext cx="634432" cy="30103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CB-1</a:t>
              </a: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8740023" y="1188890"/>
              <a:ext cx="612683" cy="3025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CB-4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6188499" y="1187730"/>
              <a:ext cx="61319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UM-4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6969676" y="1170656"/>
              <a:ext cx="72092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UM-12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9579560" y="1170657"/>
              <a:ext cx="68230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CB-9 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1108214" y="542153"/>
              <a:ext cx="4921313" cy="41678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</a:rPr>
                <a:t>Patient N°56</a:t>
              </a: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6107714" y="542153"/>
              <a:ext cx="5882922" cy="41678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</a:rPr>
                <a:t>Patient N°76</a:t>
              </a:r>
            </a:p>
          </p:txBody>
        </p:sp>
      </p:grpSp>
      <p:sp>
        <p:nvSpPr>
          <p:cNvPr id="22" name="Titre 1"/>
          <p:cNvSpPr txBox="1">
            <a:spLocks/>
          </p:cNvSpPr>
          <p:nvPr/>
        </p:nvSpPr>
        <p:spPr>
          <a:xfrm>
            <a:off x="-48623" y="134936"/>
            <a:ext cx="12347945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 err="1">
                <a:solidFill>
                  <a:schemeClr val="bg1"/>
                </a:solidFill>
              </a:rPr>
              <a:t>Supplementary</a:t>
            </a:r>
            <a:r>
              <a:rPr lang="fr-FR" sz="2400" dirty="0">
                <a:solidFill>
                  <a:schemeClr val="bg1"/>
                </a:solidFill>
              </a:rPr>
              <a:t> Figure </a:t>
            </a:r>
            <a:r>
              <a:rPr lang="fr-FR" sz="2400" dirty="0" smtClean="0">
                <a:solidFill>
                  <a:schemeClr val="bg1"/>
                </a:solidFill>
              </a:rPr>
              <a:t>14</a:t>
            </a:r>
            <a:r>
              <a:rPr lang="fr-FR" sz="2400" dirty="0">
                <a:solidFill>
                  <a:schemeClr val="bg1"/>
                </a:solidFill>
              </a:rPr>
              <a:t>. </a:t>
            </a:r>
            <a:r>
              <a:rPr lang="fr-FR" sz="2400" i="1" dirty="0" err="1">
                <a:solidFill>
                  <a:schemeClr val="bg1"/>
                </a:solidFill>
              </a:rPr>
              <a:t>Morganella</a:t>
            </a:r>
            <a:r>
              <a:rPr lang="fr-FR" sz="2400" i="1" dirty="0">
                <a:solidFill>
                  <a:schemeClr val="bg1"/>
                </a:solidFill>
              </a:rPr>
              <a:t> </a:t>
            </a:r>
            <a:r>
              <a:rPr lang="fr-FR" sz="2400" i="1" dirty="0" err="1">
                <a:solidFill>
                  <a:schemeClr val="bg1"/>
                </a:solidFill>
              </a:rPr>
              <a:t>morganii</a:t>
            </a:r>
            <a:r>
              <a:rPr lang="fr-FR" sz="2400" i="1" dirty="0">
                <a:solidFill>
                  <a:schemeClr val="bg1"/>
                </a:solidFill>
              </a:rPr>
              <a:t>, </a:t>
            </a:r>
            <a:r>
              <a:rPr lang="fr-FR" sz="2400" dirty="0">
                <a:solidFill>
                  <a:schemeClr val="bg1"/>
                </a:solidFill>
              </a:rPr>
              <a:t>patient 56 and patient 76 </a:t>
            </a:r>
            <a:r>
              <a:rPr lang="fr-FR" sz="2000" dirty="0">
                <a:solidFill>
                  <a:schemeClr val="bg1"/>
                </a:solidFill>
              </a:rPr>
              <a:t>(ERIC2-PCR </a:t>
            </a:r>
            <a:r>
              <a:rPr lang="fr-FR" sz="2000" dirty="0" err="1">
                <a:solidFill>
                  <a:schemeClr val="bg1"/>
                </a:solidFill>
              </a:rPr>
              <a:t>Uncropped</a:t>
            </a:r>
            <a:r>
              <a:rPr lang="fr-FR" sz="2000" dirty="0">
                <a:solidFill>
                  <a:schemeClr val="bg1"/>
                </a:solidFill>
              </a:rPr>
              <a:t> gel)</a:t>
            </a:r>
            <a:endParaRPr lang="fr-FR" sz="2700" dirty="0">
              <a:solidFill>
                <a:schemeClr val="bg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808573" y="5002401"/>
            <a:ext cx="3363010" cy="13542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Legend </a:t>
            </a:r>
          </a:p>
          <a:p>
            <a:r>
              <a:rPr lang="en-GB" sz="1600" dirty="0">
                <a:solidFill>
                  <a:schemeClr val="bg1"/>
                </a:solidFill>
              </a:rPr>
              <a:t>UM-n: urinary meatus Day n</a:t>
            </a:r>
          </a:p>
          <a:p>
            <a:r>
              <a:rPr lang="en-GB" sz="1600" dirty="0">
                <a:solidFill>
                  <a:schemeClr val="bg1"/>
                </a:solidFill>
              </a:rPr>
              <a:t>CB-n: collector bag Day n</a:t>
            </a:r>
          </a:p>
          <a:p>
            <a:r>
              <a:rPr lang="en-GB" sz="1600" dirty="0">
                <a:solidFill>
                  <a:schemeClr val="bg1"/>
                </a:solidFill>
              </a:rPr>
              <a:t>BU-n: bladder urine Day n</a:t>
            </a:r>
          </a:p>
          <a:p>
            <a:r>
              <a:rPr lang="en-GB" sz="1600" dirty="0">
                <a:solidFill>
                  <a:schemeClr val="bg1"/>
                </a:solidFill>
              </a:rPr>
              <a:t>C+: positive control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6131425" y="4293442"/>
            <a:ext cx="5744170" cy="236577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 smtClean="0">
                <a:solidFill>
                  <a:schemeClr val="bg1"/>
                </a:solidFill>
              </a:rPr>
              <a:t>Comment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</a:rPr>
              <a:t>This gel was processed in one experiment 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</a:rPr>
              <a:t>This gel presents the samples from two different patients 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</a:rPr>
              <a:t>Each patient </a:t>
            </a:r>
            <a:r>
              <a:rPr lang="en-US" sz="1600" dirty="0" smtClean="0">
                <a:solidFill>
                  <a:schemeClr val="bg1"/>
                </a:solidFill>
              </a:rPr>
              <a:t>was </a:t>
            </a:r>
            <a:r>
              <a:rPr lang="en-US" sz="1600" dirty="0">
                <a:solidFill>
                  <a:schemeClr val="bg1"/>
                </a:solidFill>
              </a:rPr>
              <a:t>analyzed individually 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The result of these analyses </a:t>
            </a:r>
            <a:r>
              <a:rPr lang="en-US" sz="1600" dirty="0">
                <a:solidFill>
                  <a:schemeClr val="bg1"/>
                </a:solidFill>
              </a:rPr>
              <a:t>is shown on the following 2 slides: </a:t>
            </a:r>
            <a:r>
              <a:rPr lang="en-US" sz="1600" dirty="0" smtClean="0">
                <a:solidFill>
                  <a:schemeClr val="bg1"/>
                </a:solidFill>
              </a:rPr>
              <a:t>Supplementary Figure 15 for patient 56 and  Supplementary </a:t>
            </a:r>
            <a:r>
              <a:rPr lang="en-US" sz="1600" dirty="0">
                <a:solidFill>
                  <a:schemeClr val="bg1"/>
                </a:solidFill>
              </a:rPr>
              <a:t>F</a:t>
            </a:r>
            <a:r>
              <a:rPr lang="en-US" sz="1600" dirty="0" smtClean="0">
                <a:solidFill>
                  <a:schemeClr val="bg1"/>
                </a:solidFill>
              </a:rPr>
              <a:t>igure 16 for patient 76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6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Additional</a:t>
            </a:r>
            <a:r>
              <a:rPr lang="fr-FR" dirty="0" smtClean="0"/>
              <a:t> file 1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61257" y="3972152"/>
            <a:ext cx="11353799" cy="1655762"/>
          </a:xfrm>
        </p:spPr>
        <p:txBody>
          <a:bodyPr>
            <a:normAutofit/>
          </a:bodyPr>
          <a:lstStyle/>
          <a:p>
            <a:pPr lvl="0"/>
            <a:r>
              <a:rPr lang="en-US" sz="2000" b="1" dirty="0"/>
              <a:t>Supplementary Figures 1 to 13</a:t>
            </a:r>
            <a:r>
              <a:rPr lang="en-US" sz="2000" dirty="0"/>
              <a:t>: Molecular comparisons of </a:t>
            </a:r>
            <a:r>
              <a:rPr lang="en-US" sz="2000" i="1" dirty="0"/>
              <a:t>Staphylococcus epidermidis, Candida sp</a:t>
            </a:r>
            <a:r>
              <a:rPr lang="en-US" sz="2000" dirty="0" smtClean="0"/>
              <a:t>.</a:t>
            </a:r>
          </a:p>
          <a:p>
            <a:pPr lvl="0"/>
            <a:r>
              <a:rPr lang="en-US" sz="2000" dirty="0" smtClean="0"/>
              <a:t> </a:t>
            </a:r>
            <a:endParaRPr lang="fr-FR" sz="2000" dirty="0"/>
          </a:p>
          <a:p>
            <a:pPr lvl="0"/>
            <a:r>
              <a:rPr lang="en-US" sz="2000" b="1" dirty="0"/>
              <a:t>Supplementary Figures 14 to 17: </a:t>
            </a:r>
            <a:r>
              <a:rPr lang="en-US" sz="2000" dirty="0"/>
              <a:t>Molecular </a:t>
            </a:r>
            <a:r>
              <a:rPr lang="en-US" sz="2000"/>
              <a:t>comparisons </a:t>
            </a:r>
            <a:r>
              <a:rPr lang="en-US" sz="2000" smtClean="0"/>
              <a:t>corresponding </a:t>
            </a:r>
            <a:r>
              <a:rPr lang="en-US" sz="2000" dirty="0"/>
              <a:t>to Figures 2 A, 2B and 2C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235052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222421"/>
              </p:ext>
            </p:extLst>
          </p:nvPr>
        </p:nvGraphicFramePr>
        <p:xfrm>
          <a:off x="216810" y="912838"/>
          <a:ext cx="11747241" cy="892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1942398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1883229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915885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839686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2896251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i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i="1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Identified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in</a:t>
                      </a:r>
                      <a:r>
                        <a:rPr lang="fr-FR" sz="1400" i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i="1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bladder</a:t>
                      </a:r>
                      <a:r>
                        <a:rPr lang="fr-FR" sz="1400" i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urine 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day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Identified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in collector bag (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day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Identified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on</a:t>
                      </a:r>
                      <a:r>
                        <a:rPr lang="en-GB" sz="1400" i="1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outer surface of the urinary catheter near the meatus 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day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Late</a:t>
                      </a: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exoluminal</a:t>
                      </a:r>
                      <a:endParaRPr lang="fr-FR" sz="14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Morganella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morganii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 count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a typeface="MS Mincho"/>
                        </a:rPr>
                        <a:t> &lt; 10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  <a:ea typeface="MS Mincho"/>
                        </a:rPr>
                        <a:t>2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a typeface="MS Mincho"/>
                        </a:rPr>
                        <a:t> CFU/mL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and 5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1, 2, 3, 4, 5</a:t>
                      </a:r>
                      <a:r>
                        <a:rPr lang="fr-FR" sz="1400" i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6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3716900"/>
                  </a:ext>
                </a:extLst>
              </a:tr>
            </a:tbl>
          </a:graphicData>
        </a:graphic>
      </p:graphicFrame>
      <p:sp>
        <p:nvSpPr>
          <p:cNvPr id="16" name="ZoneTexte 15"/>
          <p:cNvSpPr txBox="1"/>
          <p:nvPr/>
        </p:nvSpPr>
        <p:spPr>
          <a:xfrm>
            <a:off x="7642963" y="1891474"/>
            <a:ext cx="3000228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Legend </a:t>
            </a:r>
          </a:p>
          <a:p>
            <a:r>
              <a:rPr lang="en-GB" dirty="0"/>
              <a:t>UM-1: urinary meatus Day 1</a:t>
            </a:r>
          </a:p>
          <a:p>
            <a:r>
              <a:rPr lang="en-GB" dirty="0"/>
              <a:t>UM-3: urinary meatus Day 3</a:t>
            </a:r>
          </a:p>
          <a:p>
            <a:r>
              <a:rPr lang="en-GB" dirty="0"/>
              <a:t>CB-3: collector bag Day 3</a:t>
            </a:r>
          </a:p>
          <a:p>
            <a:r>
              <a:rPr lang="en-GB" dirty="0"/>
              <a:t>CB-5: collector bag Day 5</a:t>
            </a:r>
          </a:p>
          <a:p>
            <a:r>
              <a:rPr lang="en-GB" dirty="0"/>
              <a:t>BU-2: bladder urine Day 2</a:t>
            </a:r>
          </a:p>
          <a:p>
            <a:r>
              <a:rPr lang="en-GB" dirty="0"/>
              <a:t>BU-3: bladder urine Day 3</a:t>
            </a:r>
          </a:p>
          <a:p>
            <a:r>
              <a:rPr lang="en-GB" dirty="0"/>
              <a:t>C+: positive control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415799" y="4550530"/>
            <a:ext cx="5454556" cy="19082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dirty="0"/>
              <a:t>Comment</a:t>
            </a:r>
            <a:r>
              <a:rPr lang="en-GB" dirty="0"/>
              <a:t> 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The threshold of </a:t>
            </a:r>
            <a:r>
              <a:rPr lang="en-US" dirty="0">
                <a:ea typeface="MS Mincho"/>
              </a:rPr>
              <a:t>10</a:t>
            </a:r>
            <a:r>
              <a:rPr lang="en-US" baseline="30000" dirty="0">
                <a:ea typeface="MS Mincho"/>
              </a:rPr>
              <a:t>2</a:t>
            </a:r>
            <a:r>
              <a:rPr lang="en-US" dirty="0">
                <a:ea typeface="MS Mincho"/>
              </a:rPr>
              <a:t> CFU/mL </a:t>
            </a:r>
            <a:r>
              <a:rPr lang="en-US" dirty="0"/>
              <a:t>was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reached at Day 3 in bladder urine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All strains are the same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Molecular comparison confirmed culture findings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216810" y="2157805"/>
            <a:ext cx="5890076" cy="4242997"/>
            <a:chOff x="159850" y="1990978"/>
            <a:chExt cx="5890076" cy="3430535"/>
          </a:xfrm>
        </p:grpSpPr>
        <p:pic>
          <p:nvPicPr>
            <p:cNvPr id="2" name="Picture 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958"/>
            <a:stretch/>
          </p:blipFill>
          <p:spPr bwMode="auto">
            <a:xfrm>
              <a:off x="159850" y="2104830"/>
              <a:ext cx="5890076" cy="33166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ZoneTexte 17"/>
            <p:cNvSpPr txBox="1"/>
            <p:nvPr/>
          </p:nvSpPr>
          <p:spPr>
            <a:xfrm>
              <a:off x="4317395" y="2023267"/>
              <a:ext cx="72949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BU-2 </a:t>
              </a: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5180700" y="2023267"/>
              <a:ext cx="72949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BU-3 </a:t>
              </a: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2674819" y="2005630"/>
              <a:ext cx="72949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CB-3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3570906" y="2023268"/>
              <a:ext cx="61268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CB-5</a:t>
              </a: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1065025" y="2010898"/>
              <a:ext cx="72949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UM-1</a:t>
              </a: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1968630" y="1990978"/>
              <a:ext cx="59381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UM-3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312493" y="2212921"/>
              <a:ext cx="38925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C+</a:t>
              </a:r>
            </a:p>
          </p:txBody>
        </p:sp>
      </p:grpSp>
      <p:sp>
        <p:nvSpPr>
          <p:cNvPr id="26" name="Titre 1"/>
          <p:cNvSpPr txBox="1">
            <a:spLocks/>
          </p:cNvSpPr>
          <p:nvPr/>
        </p:nvSpPr>
        <p:spPr>
          <a:xfrm>
            <a:off x="125186" y="217970"/>
            <a:ext cx="119633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15. </a:t>
            </a:r>
            <a:r>
              <a:rPr lang="fr-FR" sz="2800" i="1" dirty="0" err="1"/>
              <a:t>Morganella</a:t>
            </a:r>
            <a:r>
              <a:rPr lang="fr-FR" sz="2800" i="1" dirty="0"/>
              <a:t> </a:t>
            </a:r>
            <a:r>
              <a:rPr lang="fr-FR" sz="2800" i="1" dirty="0" err="1"/>
              <a:t>morganii</a:t>
            </a:r>
            <a:r>
              <a:rPr lang="fr-FR" sz="2800" i="1" dirty="0"/>
              <a:t>, </a:t>
            </a:r>
            <a:r>
              <a:rPr lang="fr-FR" sz="2800" dirty="0"/>
              <a:t>patient 56 </a:t>
            </a:r>
            <a:r>
              <a:rPr lang="fr-FR" sz="2400" dirty="0"/>
              <a:t>(ERIC2-PCR </a:t>
            </a:r>
            <a:r>
              <a:rPr lang="fr-FR" sz="2400" dirty="0" err="1"/>
              <a:t>Cropped</a:t>
            </a:r>
            <a:r>
              <a:rPr lang="fr-FR" sz="2400" dirty="0"/>
              <a:t> gel)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81334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284051"/>
              </p:ext>
            </p:extLst>
          </p:nvPr>
        </p:nvGraphicFramePr>
        <p:xfrm>
          <a:off x="172918" y="799995"/>
          <a:ext cx="11747241" cy="66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1914298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2198914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643743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2967894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Endoluminal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</a:rPr>
                        <a:t>Morganella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</a:rPr>
                        <a:t>morganii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2, 3, 4, 6, 9 and 12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 6, 9 and 12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3716900"/>
                  </a:ext>
                </a:extLst>
              </a:tr>
            </a:tbl>
          </a:graphicData>
        </a:graphic>
      </p:graphicFrame>
      <p:sp>
        <p:nvSpPr>
          <p:cNvPr id="17" name="ZoneTexte 16"/>
          <p:cNvSpPr txBox="1"/>
          <p:nvPr/>
        </p:nvSpPr>
        <p:spPr>
          <a:xfrm>
            <a:off x="7525606" y="1675461"/>
            <a:ext cx="3638344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Legend </a:t>
            </a:r>
          </a:p>
          <a:p>
            <a:r>
              <a:rPr lang="en-GB" dirty="0"/>
              <a:t>UM-4: urinary meatus Day 4</a:t>
            </a:r>
          </a:p>
          <a:p>
            <a:r>
              <a:rPr lang="en-GB" dirty="0"/>
              <a:t>UM-12: urinary meatus Day 12</a:t>
            </a:r>
          </a:p>
          <a:p>
            <a:r>
              <a:rPr lang="en-GB" dirty="0"/>
              <a:t>CB-1: collector bag Day 1</a:t>
            </a:r>
          </a:p>
          <a:p>
            <a:r>
              <a:rPr lang="en-GB" dirty="0"/>
              <a:t>CB-4: collector bag Day 4</a:t>
            </a:r>
          </a:p>
          <a:p>
            <a:r>
              <a:rPr lang="en-GB" dirty="0"/>
              <a:t>CB-3: collector bag Day 1</a:t>
            </a:r>
          </a:p>
          <a:p>
            <a:r>
              <a:rPr lang="en-GB" dirty="0"/>
              <a:t>CB-9: collector bag Day 9</a:t>
            </a:r>
          </a:p>
          <a:p>
            <a:r>
              <a:rPr lang="en-GB" dirty="0"/>
              <a:t>CB-12: collector bag Day 12</a:t>
            </a:r>
          </a:p>
          <a:p>
            <a:r>
              <a:rPr lang="en-GB" dirty="0"/>
              <a:t>BU-12: bladder urine Day 12</a:t>
            </a:r>
          </a:p>
          <a:p>
            <a:r>
              <a:rPr lang="en-GB" dirty="0"/>
              <a:t>C+: positive control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596478" y="4700317"/>
            <a:ext cx="5496600" cy="19082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dirty="0"/>
              <a:t>Comment</a:t>
            </a:r>
            <a:r>
              <a:rPr lang="en-GB" dirty="0"/>
              <a:t> 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All strains from bladder urine and the collector bag are the same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Strains from the urinary meatus are different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Molecular comparison confirmed culture findings</a:t>
            </a:r>
          </a:p>
        </p:txBody>
      </p:sp>
      <p:grpSp>
        <p:nvGrpSpPr>
          <p:cNvPr id="27" name="Groupe 26"/>
          <p:cNvGrpSpPr/>
          <p:nvPr/>
        </p:nvGrpSpPr>
        <p:grpSpPr>
          <a:xfrm>
            <a:off x="258514" y="1710006"/>
            <a:ext cx="6118558" cy="4265492"/>
            <a:chOff x="258514" y="1710006"/>
            <a:chExt cx="6118558" cy="390465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6842" y="1710006"/>
              <a:ext cx="5172075" cy="3893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514" y="1710006"/>
              <a:ext cx="847725" cy="39046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ZoneTexte 18"/>
            <p:cNvSpPr txBox="1"/>
            <p:nvPr/>
          </p:nvSpPr>
          <p:spPr>
            <a:xfrm>
              <a:off x="4855029" y="1753241"/>
              <a:ext cx="72949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CB-12 </a:t>
              </a: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5676172" y="1753241"/>
              <a:ext cx="70090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BU-12 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2693560" y="1754671"/>
              <a:ext cx="634432" cy="2755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CB-1</a:t>
              </a: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3456538" y="1754671"/>
              <a:ext cx="61268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CB-4</a:t>
              </a: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1213051" y="1753241"/>
              <a:ext cx="65827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UM-4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1941216" y="1753241"/>
              <a:ext cx="63411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UM-12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427243" y="1891739"/>
              <a:ext cx="38925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C+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175717" y="1753241"/>
              <a:ext cx="58766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CB-9 </a:t>
              </a:r>
            </a:p>
          </p:txBody>
        </p:sp>
      </p:grpSp>
      <p:sp>
        <p:nvSpPr>
          <p:cNvPr id="16" name="Titre 1"/>
          <p:cNvSpPr txBox="1">
            <a:spLocks/>
          </p:cNvSpPr>
          <p:nvPr/>
        </p:nvSpPr>
        <p:spPr>
          <a:xfrm>
            <a:off x="0" y="134334"/>
            <a:ext cx="12093078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16. </a:t>
            </a:r>
            <a:r>
              <a:rPr lang="fr-FR" sz="2800" i="1" dirty="0" err="1"/>
              <a:t>Morganella</a:t>
            </a:r>
            <a:r>
              <a:rPr lang="fr-FR" sz="2800" i="1" dirty="0"/>
              <a:t> </a:t>
            </a:r>
            <a:r>
              <a:rPr lang="fr-FR" sz="2800" i="1" dirty="0" err="1"/>
              <a:t>morganii</a:t>
            </a:r>
            <a:r>
              <a:rPr lang="fr-FR" sz="2800" i="1" dirty="0"/>
              <a:t>, </a:t>
            </a:r>
            <a:r>
              <a:rPr lang="fr-FR" sz="2800" dirty="0"/>
              <a:t>patient 76 </a:t>
            </a:r>
            <a:r>
              <a:rPr lang="fr-FR" sz="2400" dirty="0"/>
              <a:t>(ERIC2-PCR </a:t>
            </a:r>
            <a:r>
              <a:rPr lang="fr-FR" sz="2400" dirty="0" err="1"/>
              <a:t>Cropped</a:t>
            </a:r>
            <a:r>
              <a:rPr lang="fr-FR" sz="2400" dirty="0"/>
              <a:t> gel)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91326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317998" y="1791131"/>
            <a:ext cx="7109744" cy="3824045"/>
            <a:chOff x="5950972" y="3030971"/>
            <a:chExt cx="6159557" cy="3824045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5454" y="3033854"/>
              <a:ext cx="6045167" cy="3821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ZoneTexte 4"/>
            <p:cNvSpPr txBox="1"/>
            <p:nvPr/>
          </p:nvSpPr>
          <p:spPr>
            <a:xfrm>
              <a:off x="5950972" y="3045453"/>
              <a:ext cx="451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fr-FR" sz="1200" dirty="0">
                  <a:solidFill>
                    <a:prstClr val="white"/>
                  </a:solidFill>
                  <a:cs typeface="Calibri" panose="020F0502020204030204" pitchFamily="34" charset="0"/>
                </a:rPr>
                <a:t>C+</a:t>
              </a: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9252708" y="3043990"/>
              <a:ext cx="4972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BU-6</a:t>
              </a: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8809134" y="3043900"/>
              <a:ext cx="4972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BU-3</a:t>
              </a: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8349365" y="3038311"/>
              <a:ext cx="4972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BU-1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11553966" y="3046716"/>
              <a:ext cx="5565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CB-12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10185121" y="3053201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CB-1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11133658" y="3053599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CB-6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0680132" y="3041744"/>
              <a:ext cx="478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CB-3</a:t>
              </a: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7858113" y="3041017"/>
              <a:ext cx="5453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UM-9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7353060" y="3030971"/>
              <a:ext cx="5453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UM-6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6913907" y="3045453"/>
              <a:ext cx="5453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UM-3</a:t>
              </a: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9689472" y="3038312"/>
              <a:ext cx="57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BU-12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6426981" y="3048570"/>
              <a:ext cx="5453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fr-FR" sz="1200" b="1" dirty="0">
                  <a:solidFill>
                    <a:prstClr val="white"/>
                  </a:solidFill>
                  <a:cs typeface="Calibri" panose="020F0502020204030204" pitchFamily="34" charset="0"/>
                </a:rPr>
                <a:t>UM-1</a:t>
              </a:r>
            </a:p>
          </p:txBody>
        </p:sp>
      </p:grpSp>
      <p:graphicFrame>
        <p:nvGraphicFramePr>
          <p:cNvPr id="27" name="Tableau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877145"/>
              </p:ext>
            </p:extLst>
          </p:nvPr>
        </p:nvGraphicFramePr>
        <p:xfrm>
          <a:off x="178946" y="803491"/>
          <a:ext cx="11747241" cy="7951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2023913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796143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2999793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576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Early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exoluminal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dirty="0" err="1">
                          <a:solidFill>
                            <a:schemeClr val="tx1"/>
                          </a:solidFill>
                          <a:effectLst/>
                        </a:rPr>
                        <a:t>Klebsiella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i="1" dirty="0" err="1">
                          <a:solidFill>
                            <a:schemeClr val="tx1"/>
                          </a:solidFill>
                          <a:effectLst/>
                        </a:rPr>
                        <a:t>pneumoniae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1, 2, 3, 4, 5, 6, 9 and 12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1, 2, 3, 4, 5, 6, 9 and 12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1, 2, 3, 4, 5, 6, 9 and 12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3716900"/>
                  </a:ext>
                </a:extLst>
              </a:tr>
            </a:tbl>
          </a:graphicData>
        </a:graphic>
      </p:graphicFrame>
      <p:sp>
        <p:nvSpPr>
          <p:cNvPr id="29" name="ZoneTexte 28"/>
          <p:cNvSpPr txBox="1"/>
          <p:nvPr/>
        </p:nvSpPr>
        <p:spPr>
          <a:xfrm>
            <a:off x="7966696" y="1798208"/>
            <a:ext cx="3638344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Legend </a:t>
            </a:r>
          </a:p>
          <a:p>
            <a:r>
              <a:rPr lang="en-GB" sz="1600" dirty="0"/>
              <a:t>UM-1: urinary meatus Day 1</a:t>
            </a:r>
          </a:p>
          <a:p>
            <a:r>
              <a:rPr lang="en-GB" sz="1600" dirty="0"/>
              <a:t>UM-3: urinary meatus Day 3</a:t>
            </a:r>
          </a:p>
          <a:p>
            <a:r>
              <a:rPr lang="en-GB" sz="1600" dirty="0"/>
              <a:t>UM-6: urinary meatus Day 6</a:t>
            </a:r>
          </a:p>
          <a:p>
            <a:r>
              <a:rPr lang="en-GB" sz="1600" dirty="0"/>
              <a:t>UM-9: urinary meatus Day 9</a:t>
            </a:r>
          </a:p>
          <a:p>
            <a:r>
              <a:rPr lang="en-GB" sz="1600" dirty="0"/>
              <a:t>BU-1: bladder urine Day 1</a:t>
            </a:r>
          </a:p>
          <a:p>
            <a:r>
              <a:rPr lang="en-GB" sz="1600" dirty="0"/>
              <a:t>BU-3: bladder urine Day 3</a:t>
            </a:r>
          </a:p>
          <a:p>
            <a:r>
              <a:rPr lang="en-GB" sz="1600" dirty="0"/>
              <a:t>BU-6: bladder urine Day 6</a:t>
            </a:r>
          </a:p>
          <a:p>
            <a:r>
              <a:rPr lang="en-GB" sz="1600" dirty="0"/>
              <a:t>BU-12: bladder urine Day 12</a:t>
            </a:r>
          </a:p>
          <a:p>
            <a:r>
              <a:rPr lang="en-GB" sz="1600" dirty="0"/>
              <a:t>CB-1: collector bag Day 1</a:t>
            </a:r>
          </a:p>
          <a:p>
            <a:r>
              <a:rPr lang="en-GB" sz="1600" dirty="0"/>
              <a:t>CB-3: collector bag Day 3</a:t>
            </a:r>
          </a:p>
          <a:p>
            <a:r>
              <a:rPr lang="en-GB" sz="1600" dirty="0"/>
              <a:t>CB-6: collector bag Day 6</a:t>
            </a:r>
          </a:p>
          <a:p>
            <a:r>
              <a:rPr lang="en-GB" sz="1600" dirty="0"/>
              <a:t>CB-12: collector bag Day 12</a:t>
            </a:r>
          </a:p>
          <a:p>
            <a:r>
              <a:rPr lang="en-GB" sz="1600" dirty="0"/>
              <a:t>C+: positive control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424205" y="5701620"/>
            <a:ext cx="7626976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Comment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This gel was processed in one experiment and presents the samples from one patient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All </a:t>
            </a:r>
            <a:r>
              <a:rPr lang="en-GB" sz="1600" dirty="0"/>
              <a:t>strains are the same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Molecular comparison confirmed culture findings</a:t>
            </a:r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178946" y="166904"/>
            <a:ext cx="120395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17. </a:t>
            </a:r>
            <a:r>
              <a:rPr lang="fr-FR" sz="2800" i="1" dirty="0" err="1"/>
              <a:t>Klebsiella</a:t>
            </a:r>
            <a:r>
              <a:rPr lang="fr-FR" sz="2800" i="1" dirty="0"/>
              <a:t> </a:t>
            </a:r>
            <a:r>
              <a:rPr lang="fr-FR" sz="2800" i="1" dirty="0" err="1"/>
              <a:t>pneumoniae</a:t>
            </a:r>
            <a:r>
              <a:rPr lang="fr-FR" sz="2800" i="1" dirty="0"/>
              <a:t>,</a:t>
            </a:r>
            <a:r>
              <a:rPr lang="fr-FR" sz="2800" dirty="0"/>
              <a:t> patient 22 </a:t>
            </a:r>
            <a:r>
              <a:rPr lang="fr-FR" sz="2000" dirty="0"/>
              <a:t>(ERIC2-PCR  </a:t>
            </a:r>
            <a:r>
              <a:rPr lang="fr-FR" sz="2000" dirty="0" err="1"/>
              <a:t>Uncropped</a:t>
            </a:r>
            <a:r>
              <a:rPr lang="fr-FR" sz="2000" dirty="0"/>
              <a:t> gel 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113754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414" y="83330"/>
            <a:ext cx="11588620" cy="6572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20000"/>
              </a:lnSpc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  <a:tab pos="449580" algn="l"/>
              </a:tabLst>
            </a:pPr>
            <a:r>
              <a:rPr lang="en-US" i="1" dirty="0">
                <a:ea typeface="MS Mincho"/>
                <a:cs typeface="Helvetica Neue"/>
              </a:rPr>
              <a:t>Molecular comparison</a:t>
            </a:r>
          </a:p>
          <a:p>
            <a:pPr indent="180340" algn="just">
              <a:lnSpc>
                <a:spcPct val="120000"/>
              </a:lnSpc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US" dirty="0">
                <a:ea typeface="MS Mincho"/>
                <a:cs typeface="Helvetica Neue"/>
              </a:rPr>
              <a:t>For each patient clonal relatedness was determined either by pulsed-field gel electrophoresis (PFGE) or by ERIC2-PCR on isolates identified during follow-up. </a:t>
            </a:r>
          </a:p>
          <a:p>
            <a:pPr indent="180340" algn="just">
              <a:lnSpc>
                <a:spcPct val="120000"/>
              </a:lnSpc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US" dirty="0">
                <a:ea typeface="MS Mincho"/>
                <a:cs typeface="Helvetica Neue"/>
              </a:rPr>
              <a:t>PFGE was performed with the </a:t>
            </a:r>
            <a:r>
              <a:rPr lang="en-US" dirty="0" err="1">
                <a:solidFill>
                  <a:srgbClr val="231F20"/>
                </a:solidFill>
                <a:ea typeface="MS Mincho"/>
                <a:cs typeface="Helvetica Neue"/>
              </a:rPr>
              <a:t>GenePath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 System (Bio-Rad Laboratories, </a:t>
            </a:r>
            <a:r>
              <a:rPr lang="en-US" dirty="0" err="1">
                <a:solidFill>
                  <a:srgbClr val="231F20"/>
                </a:solidFill>
                <a:ea typeface="MS Mincho"/>
                <a:cs typeface="Helvetica Neue"/>
              </a:rPr>
              <a:t>Marnes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 la Coquette, France) according to the manufacturer’s instructions for </a:t>
            </a:r>
            <a:r>
              <a:rPr lang="en-US" i="1" dirty="0">
                <a:ea typeface="MS Mincho"/>
                <a:cs typeface="Helvetica Neue"/>
              </a:rPr>
              <a:t>Staphylococcus epidermidis, Enterococcus </a:t>
            </a:r>
            <a:r>
              <a:rPr lang="en-US" i="1" dirty="0" err="1">
                <a:ea typeface="MS Mincho"/>
                <a:cs typeface="Helvetica Neue"/>
              </a:rPr>
              <a:t>faecalis</a:t>
            </a:r>
            <a:r>
              <a:rPr lang="en-US" i="1" dirty="0">
                <a:ea typeface="MS Mincho"/>
                <a:cs typeface="Helvetica Neue"/>
              </a:rPr>
              <a:t>, Candida </a:t>
            </a:r>
            <a:r>
              <a:rPr lang="en-US" i="1" dirty="0" err="1">
                <a:ea typeface="MS Mincho"/>
                <a:cs typeface="Helvetica Neue"/>
              </a:rPr>
              <a:t>albicans</a:t>
            </a:r>
            <a:r>
              <a:rPr lang="en-US" i="1" dirty="0">
                <a:ea typeface="MS Mincho"/>
                <a:cs typeface="Helvetica Neue"/>
              </a:rPr>
              <a:t> </a:t>
            </a:r>
            <a:r>
              <a:rPr lang="en-US" dirty="0">
                <a:ea typeface="MS Mincho"/>
                <a:cs typeface="Helvetica Neue"/>
              </a:rPr>
              <a:t>and </a:t>
            </a:r>
            <a:r>
              <a:rPr lang="en-US" i="1" dirty="0">
                <a:ea typeface="MS Mincho"/>
                <a:cs typeface="Helvetica Neue"/>
              </a:rPr>
              <a:t>Candida </a:t>
            </a:r>
            <a:r>
              <a:rPr lang="en-US" i="1" dirty="0" err="1">
                <a:ea typeface="MS Mincho"/>
                <a:cs typeface="Helvetica Neue"/>
              </a:rPr>
              <a:t>glabrata</a:t>
            </a:r>
            <a:r>
              <a:rPr lang="en-US" i="1" dirty="0">
                <a:ea typeface="MS Mincho"/>
                <a:cs typeface="Helvetica Neue"/>
              </a:rPr>
              <a:t>.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 Isolates were grown in 5mL of Trypticase soy broth at 37°C for 16 to 20 hours. Following digestion with the restriction enzymes </a:t>
            </a:r>
            <a:r>
              <a:rPr lang="en-US" dirty="0" err="1">
                <a:ea typeface="MS Mincho"/>
                <a:cs typeface="Helvetica Neue"/>
              </a:rPr>
              <a:t>SmaI</a:t>
            </a:r>
            <a:r>
              <a:rPr lang="en-US" dirty="0">
                <a:ea typeface="MS Mincho"/>
                <a:cs typeface="Helvetica Neue"/>
              </a:rPr>
              <a:t> or </a:t>
            </a:r>
            <a:r>
              <a:rPr lang="en-US" dirty="0" err="1">
                <a:ea typeface="MS Mincho"/>
                <a:cs typeface="Helvetica Neue"/>
              </a:rPr>
              <a:t>BssHII</a:t>
            </a:r>
            <a:r>
              <a:rPr lang="en-US" dirty="0">
                <a:ea typeface="MS Mincho"/>
                <a:cs typeface="Helvetica Neue"/>
              </a:rPr>
              <a:t> 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(</a:t>
            </a:r>
            <a:r>
              <a:rPr lang="en-US" dirty="0">
                <a:ea typeface="MS Mincho"/>
                <a:cs typeface="Helvetica Neue"/>
              </a:rPr>
              <a:t>New England Biolabs, Ipswich, MA, USA)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, DNA fragments were separated </a:t>
            </a:r>
            <a:r>
              <a:rPr lang="en-US" dirty="0" smtClean="0">
                <a:solidFill>
                  <a:srgbClr val="231F20"/>
                </a:solidFill>
                <a:ea typeface="MS Mincho"/>
                <a:cs typeface="Helvetica Neue"/>
              </a:rPr>
              <a:t>using the </a:t>
            </a:r>
            <a:r>
              <a:rPr lang="en-US" dirty="0" err="1">
                <a:solidFill>
                  <a:srgbClr val="231F20"/>
                </a:solidFill>
                <a:ea typeface="MS Mincho"/>
                <a:cs typeface="Helvetica Neue"/>
              </a:rPr>
              <a:t>GenePath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 instrument. </a:t>
            </a:r>
            <a:r>
              <a:rPr lang="en-US" dirty="0" err="1">
                <a:ea typeface="MS Mincho"/>
                <a:cs typeface="Helvetica Neue"/>
              </a:rPr>
              <a:t>SmaI</a:t>
            </a:r>
            <a:r>
              <a:rPr lang="en-US" dirty="0">
                <a:ea typeface="MS Mincho"/>
                <a:cs typeface="Helvetica Neue"/>
              </a:rPr>
              <a:t> was used for </a:t>
            </a:r>
            <a:r>
              <a:rPr lang="en-US" i="1" dirty="0">
                <a:ea typeface="MS Mincho"/>
                <a:cs typeface="Helvetica Neue"/>
              </a:rPr>
              <a:t>Staphylococcus epidermidis </a:t>
            </a:r>
            <a:r>
              <a:rPr lang="en-US" dirty="0">
                <a:ea typeface="MS Mincho"/>
                <a:cs typeface="Helvetica Neue"/>
              </a:rPr>
              <a:t>and </a:t>
            </a:r>
            <a:r>
              <a:rPr lang="en-US" i="1" dirty="0">
                <a:ea typeface="MS Mincho"/>
                <a:cs typeface="Helvetica Neue"/>
              </a:rPr>
              <a:t>Enterococcus faecalis,</a:t>
            </a:r>
            <a:r>
              <a:rPr lang="en-US" dirty="0">
                <a:ea typeface="MS Mincho"/>
                <a:cs typeface="Helvetica Neue"/>
              </a:rPr>
              <a:t> and</a:t>
            </a:r>
            <a:r>
              <a:rPr lang="en-US" i="1" dirty="0">
                <a:ea typeface="MS Mincho"/>
                <a:cs typeface="Helvetica Neue"/>
              </a:rPr>
              <a:t> </a:t>
            </a:r>
            <a:r>
              <a:rPr lang="en-US" dirty="0" err="1">
                <a:ea typeface="MS Mincho"/>
                <a:cs typeface="Helvetica Neue"/>
              </a:rPr>
              <a:t>BssHII</a:t>
            </a:r>
            <a:r>
              <a:rPr lang="en-US" dirty="0">
                <a:ea typeface="MS Mincho"/>
                <a:cs typeface="Helvetica Neue"/>
              </a:rPr>
              <a:t> for</a:t>
            </a:r>
            <a:r>
              <a:rPr lang="en-US" i="1" dirty="0">
                <a:ea typeface="MS Mincho"/>
                <a:cs typeface="Helvetica Neue"/>
              </a:rPr>
              <a:t> Candida albicans </a:t>
            </a:r>
            <a:r>
              <a:rPr lang="en-US" dirty="0">
                <a:ea typeface="MS Mincho"/>
                <a:cs typeface="Helvetica Neue"/>
              </a:rPr>
              <a:t>and </a:t>
            </a:r>
            <a:r>
              <a:rPr lang="en-US" i="1" dirty="0">
                <a:ea typeface="MS Mincho"/>
                <a:cs typeface="Helvetica Neue"/>
              </a:rPr>
              <a:t>Candida glabrata. 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The run conditions were 6 V/cm, 22 hours, </a:t>
            </a:r>
            <a:r>
              <a:rPr lang="en-US" dirty="0" smtClean="0">
                <a:solidFill>
                  <a:srgbClr val="231F20"/>
                </a:solidFill>
                <a:ea typeface="MS Mincho"/>
                <a:cs typeface="Helvetica Neue"/>
              </a:rPr>
              <a:t>120°angle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, linear ramp, initial switch 2.2 seconds, final switch 54.2 seconds. DNA banding patterns were interpreted according to </a:t>
            </a:r>
            <a:r>
              <a:rPr lang="en-US" dirty="0" err="1">
                <a:solidFill>
                  <a:srgbClr val="231F20"/>
                </a:solidFill>
                <a:ea typeface="MS Mincho"/>
                <a:cs typeface="Helvetica Neue"/>
              </a:rPr>
              <a:t>Tenover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 </a:t>
            </a:r>
            <a:r>
              <a:rPr lang="en-US" i="1" dirty="0">
                <a:solidFill>
                  <a:srgbClr val="231F20"/>
                </a:solidFill>
                <a:ea typeface="MS Mincho"/>
                <a:cs typeface="Helvetica Neue"/>
              </a:rPr>
              <a:t>et al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. </a:t>
            </a:r>
            <a:r>
              <a:rPr lang="en-US" dirty="0">
                <a:ea typeface="MS Mincho"/>
                <a:cs typeface="Helvetica Neue"/>
              </a:rPr>
              <a:t>[28]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. Isolates were considered to be closely related if the PFGE patterns differed by</a:t>
            </a:r>
            <a:r>
              <a:rPr lang="en-US" dirty="0">
                <a:solidFill>
                  <a:schemeClr val="accent1"/>
                </a:solidFill>
                <a:ea typeface="MS Mincho"/>
                <a:cs typeface="Helvetica Neue"/>
              </a:rPr>
              <a:t> </a:t>
            </a:r>
            <a:r>
              <a:rPr lang="en-US" dirty="0">
                <a:ea typeface="MS Mincho"/>
                <a:cs typeface="Helvetica Neue"/>
              </a:rPr>
              <a:t>three </a:t>
            </a:r>
            <a:r>
              <a:rPr lang="en-US" dirty="0">
                <a:solidFill>
                  <a:srgbClr val="231F20"/>
                </a:solidFill>
                <a:ea typeface="MS Mincho"/>
                <a:cs typeface="Helvetica Neue"/>
              </a:rPr>
              <a:t>or fewer bands. </a:t>
            </a:r>
          </a:p>
          <a:p>
            <a:pPr indent="180340" algn="just">
              <a:lnSpc>
                <a:spcPct val="120000"/>
              </a:lnSpc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US" dirty="0">
                <a:ea typeface="MS Mincho"/>
                <a:cs typeface="Helvetica Neue"/>
              </a:rPr>
              <a:t>ERIC2-PCR was performed according to </a:t>
            </a:r>
            <a:r>
              <a:rPr lang="en-US" dirty="0" err="1" smtClean="0">
                <a:ea typeface="MS Mincho"/>
                <a:cs typeface="Helvetica Neue"/>
              </a:rPr>
              <a:t>Dumarché</a:t>
            </a:r>
            <a:r>
              <a:rPr lang="en-US" dirty="0" smtClean="0">
                <a:ea typeface="MS Mincho"/>
                <a:cs typeface="Helvetica Neue"/>
              </a:rPr>
              <a:t> </a:t>
            </a:r>
            <a:r>
              <a:rPr lang="en-US" i="1" dirty="0">
                <a:ea typeface="MS Mincho"/>
                <a:cs typeface="Helvetica Neue"/>
              </a:rPr>
              <a:t>et al. </a:t>
            </a:r>
            <a:r>
              <a:rPr lang="en-US" dirty="0">
                <a:ea typeface="MS Mincho"/>
                <a:cs typeface="Helvetica Neue"/>
              </a:rPr>
              <a:t>[29]</a:t>
            </a:r>
            <a:r>
              <a:rPr lang="en-US" i="1" dirty="0">
                <a:ea typeface="MS Mincho"/>
                <a:cs typeface="Helvetica Neue"/>
              </a:rPr>
              <a:t> </a:t>
            </a:r>
            <a:r>
              <a:rPr lang="en-US" dirty="0">
                <a:ea typeface="MS Mincho"/>
                <a:cs typeface="Helvetica Neue"/>
              </a:rPr>
              <a:t>for </a:t>
            </a:r>
            <a:r>
              <a:rPr lang="en-US" i="1" dirty="0">
                <a:ea typeface="MS Mincho"/>
                <a:cs typeface="Helvetica Neue"/>
              </a:rPr>
              <a:t>Escherichia coli</a:t>
            </a:r>
            <a:r>
              <a:rPr lang="en-US" dirty="0">
                <a:ea typeface="MS Mincho"/>
                <a:cs typeface="Helvetica Neue"/>
              </a:rPr>
              <a:t>, </a:t>
            </a:r>
            <a:r>
              <a:rPr lang="en-US" i="1" dirty="0" err="1">
                <a:ea typeface="MS Mincho"/>
                <a:cs typeface="Helvetica Neue"/>
              </a:rPr>
              <a:t>Klebsiella</a:t>
            </a:r>
            <a:r>
              <a:rPr lang="en-US" i="1" dirty="0">
                <a:ea typeface="MS Mincho"/>
                <a:cs typeface="Helvetica Neue"/>
              </a:rPr>
              <a:t> pneumoniae</a:t>
            </a:r>
            <a:r>
              <a:rPr lang="en-US" dirty="0">
                <a:ea typeface="MS Mincho"/>
                <a:cs typeface="Helvetica Neue"/>
              </a:rPr>
              <a:t>, </a:t>
            </a:r>
            <a:r>
              <a:rPr lang="en-US" i="1" dirty="0" err="1">
                <a:ea typeface="MS Mincho"/>
                <a:cs typeface="Helvetica Neue"/>
              </a:rPr>
              <a:t>Morganella</a:t>
            </a:r>
            <a:r>
              <a:rPr lang="en-US" i="1" dirty="0">
                <a:ea typeface="MS Mincho"/>
                <a:cs typeface="Helvetica Neue"/>
              </a:rPr>
              <a:t> </a:t>
            </a:r>
            <a:r>
              <a:rPr lang="en-US" i="1" dirty="0" err="1">
                <a:ea typeface="MS Mincho"/>
                <a:cs typeface="Helvetica Neue"/>
              </a:rPr>
              <a:t>morganii</a:t>
            </a:r>
            <a:r>
              <a:rPr lang="en-US" dirty="0">
                <a:ea typeface="MS Mincho"/>
                <a:cs typeface="Helvetica Neue"/>
              </a:rPr>
              <a:t>, and </a:t>
            </a:r>
            <a:r>
              <a:rPr lang="en-US" i="1" dirty="0">
                <a:ea typeface="MS Mincho"/>
                <a:cs typeface="Helvetica Neue"/>
              </a:rPr>
              <a:t>Proteus mirabilis</a:t>
            </a:r>
            <a:r>
              <a:rPr lang="en-US" dirty="0">
                <a:ea typeface="MS Mincho"/>
                <a:cs typeface="Helvetica Neue"/>
              </a:rPr>
              <a:t>. </a:t>
            </a:r>
          </a:p>
          <a:p>
            <a:pPr indent="180340" algn="just">
              <a:lnSpc>
                <a:spcPct val="120000"/>
              </a:lnSpc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US" dirty="0">
                <a:ea typeface="MS Mincho"/>
                <a:cs typeface="Helvetica Neue"/>
              </a:rPr>
              <a:t>No molecular comparison was performed for </a:t>
            </a:r>
            <a:r>
              <a:rPr lang="en-US" i="1" dirty="0">
                <a:ea typeface="MS Mincho"/>
                <a:cs typeface="Helvetica Neue"/>
              </a:rPr>
              <a:t>Corynebacterium </a:t>
            </a:r>
            <a:r>
              <a:rPr lang="en-US" i="1" dirty="0" err="1">
                <a:ea typeface="MS Mincho"/>
                <a:cs typeface="Helvetica Neue"/>
              </a:rPr>
              <a:t>aurimucousum</a:t>
            </a:r>
            <a:r>
              <a:rPr lang="en-US" dirty="0">
                <a:ea typeface="MS Mincho"/>
                <a:cs typeface="Helvetica Neue"/>
              </a:rPr>
              <a:t> and </a:t>
            </a:r>
            <a:r>
              <a:rPr lang="en-US" i="1" dirty="0">
                <a:ea typeface="MS Mincho"/>
                <a:cs typeface="Helvetica Neue"/>
              </a:rPr>
              <a:t>Streptococcus </a:t>
            </a:r>
            <a:r>
              <a:rPr lang="en-US" i="1" dirty="0" err="1">
                <a:ea typeface="MS Mincho"/>
                <a:cs typeface="Helvetica Neue"/>
              </a:rPr>
              <a:t>agalactiae</a:t>
            </a:r>
            <a:r>
              <a:rPr lang="en-US" dirty="0">
                <a:ea typeface="MS Mincho"/>
                <a:cs typeface="Helvetica Neue"/>
              </a:rPr>
              <a:t> because these strains are rarely involved in urinary tract infections.</a:t>
            </a:r>
          </a:p>
          <a:p>
            <a:pPr indent="180340" algn="just">
              <a:lnSpc>
                <a:spcPct val="120000"/>
              </a:lnSpc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endParaRPr lang="en-US" dirty="0">
              <a:ea typeface="MS Mincho"/>
              <a:cs typeface="Helvetica Neue"/>
            </a:endParaRPr>
          </a:p>
          <a:p>
            <a:pPr>
              <a:lnSpc>
                <a:spcPct val="120000"/>
              </a:lnSpc>
            </a:pPr>
            <a:r>
              <a:rPr lang="en-US" sz="1600" i="1" dirty="0"/>
              <a:t>28. </a:t>
            </a:r>
            <a:r>
              <a:rPr lang="en-US" sz="1600" i="1" dirty="0" err="1"/>
              <a:t>Tenover</a:t>
            </a:r>
            <a:r>
              <a:rPr lang="en-US" sz="1600" i="1" dirty="0"/>
              <a:t> FC, </a:t>
            </a:r>
            <a:r>
              <a:rPr lang="en-US" sz="1600" i="1" dirty="0" err="1"/>
              <a:t>Arbeit</a:t>
            </a:r>
            <a:r>
              <a:rPr lang="en-US" sz="1600" i="1" dirty="0"/>
              <a:t> RD, Goering RV, </a:t>
            </a:r>
            <a:r>
              <a:rPr lang="en-US" sz="1600" i="1" dirty="0" err="1"/>
              <a:t>Mickelsen</a:t>
            </a:r>
            <a:r>
              <a:rPr lang="en-US" sz="1600" i="1" dirty="0"/>
              <a:t> PA, Murray BE, </a:t>
            </a:r>
            <a:r>
              <a:rPr lang="en-US" sz="1600" i="1" dirty="0" err="1"/>
              <a:t>Persing</a:t>
            </a:r>
            <a:r>
              <a:rPr lang="en-US" sz="1600" i="1" dirty="0"/>
              <a:t> DH, et al. Interpreting chromosomal DNA restriction patterns produced by pulsed-field gel electrophoresis: criteria for bacterial strain typing. J </a:t>
            </a:r>
            <a:r>
              <a:rPr lang="en-US" sz="1600" i="1" dirty="0" err="1"/>
              <a:t>Clin</a:t>
            </a:r>
            <a:r>
              <a:rPr lang="en-US" sz="1600" i="1" dirty="0"/>
              <a:t> </a:t>
            </a:r>
            <a:r>
              <a:rPr lang="en-US" sz="1600" i="1" dirty="0" err="1"/>
              <a:t>Microbiol</a:t>
            </a:r>
            <a:r>
              <a:rPr lang="en-US" sz="1600" i="1" dirty="0"/>
              <a:t>. 1995;33:2233–9.</a:t>
            </a:r>
            <a:endParaRPr lang="fr-FR" sz="1600" i="1" dirty="0"/>
          </a:p>
          <a:p>
            <a:pPr>
              <a:lnSpc>
                <a:spcPct val="120000"/>
              </a:lnSpc>
            </a:pPr>
            <a:r>
              <a:rPr lang="en-US" sz="1600" i="1" dirty="0"/>
              <a:t>29. </a:t>
            </a:r>
            <a:r>
              <a:rPr lang="en-US" sz="1600" i="1" dirty="0" err="1"/>
              <a:t>Dumarche</a:t>
            </a:r>
            <a:r>
              <a:rPr lang="en-US" sz="1600" i="1" dirty="0"/>
              <a:t> P, De Champs C, </a:t>
            </a:r>
            <a:r>
              <a:rPr lang="en-US" sz="1600" i="1" dirty="0" err="1"/>
              <a:t>Sirot</a:t>
            </a:r>
            <a:r>
              <a:rPr lang="en-US" sz="1600" i="1" dirty="0"/>
              <a:t> D, </a:t>
            </a:r>
            <a:r>
              <a:rPr lang="en-US" sz="1600" i="1" dirty="0" err="1"/>
              <a:t>Chanal</a:t>
            </a:r>
            <a:r>
              <a:rPr lang="en-US" sz="1600" i="1" dirty="0"/>
              <a:t> C, Bonnet R, </a:t>
            </a:r>
            <a:r>
              <a:rPr lang="en-US" sz="1600" i="1" dirty="0" err="1"/>
              <a:t>Sirot</a:t>
            </a:r>
            <a:r>
              <a:rPr lang="en-US" sz="1600" i="1" dirty="0"/>
              <a:t> J. TEM Derivative-Producing </a:t>
            </a:r>
            <a:r>
              <a:rPr lang="en-US" sz="1600" i="1" dirty="0" err="1"/>
              <a:t>Enterobacter</a:t>
            </a:r>
            <a:r>
              <a:rPr lang="en-US" sz="1600" i="1" dirty="0"/>
              <a:t> </a:t>
            </a:r>
            <a:r>
              <a:rPr lang="en-US" sz="1600" i="1" dirty="0" err="1"/>
              <a:t>aerogenes</a:t>
            </a:r>
            <a:r>
              <a:rPr lang="en-US" sz="1600" i="1" dirty="0"/>
              <a:t> Strains: Dissemination of a Prevalent Clone. </a:t>
            </a:r>
            <a:r>
              <a:rPr lang="en-US" sz="1600" i="1" dirty="0" err="1"/>
              <a:t>Antimicrob</a:t>
            </a:r>
            <a:r>
              <a:rPr lang="en-US" sz="1600" i="1" dirty="0"/>
              <a:t> Agents </a:t>
            </a:r>
            <a:r>
              <a:rPr lang="en-US" sz="1600" i="1" dirty="0" err="1"/>
              <a:t>Chemother</a:t>
            </a:r>
            <a:r>
              <a:rPr lang="en-US" sz="1600" i="1" dirty="0"/>
              <a:t>. 2002;46:1128–31.</a:t>
            </a:r>
            <a:endParaRPr lang="fr-FR" i="1" dirty="0">
              <a:ea typeface="MS Mincho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25230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8845" y="136820"/>
            <a:ext cx="11145178" cy="6485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  <a:tab pos="449580" algn="l"/>
              </a:tabLst>
            </a:pPr>
            <a:r>
              <a:rPr lang="en-US" i="1" dirty="0">
                <a:ea typeface="MS Mincho"/>
                <a:cs typeface="Helvetica Neue"/>
              </a:rPr>
              <a:t>Establishing the first localization of </a:t>
            </a:r>
            <a:r>
              <a:rPr lang="en-GB" i="1" dirty="0">
                <a:ea typeface="MS Mincho"/>
                <a:cs typeface="Helvetica Neue"/>
              </a:rPr>
              <a:t>catheter-associated bacteriuria (CA-bacteriuria</a:t>
            </a:r>
            <a:r>
              <a:rPr lang="en-US" i="1" dirty="0">
                <a:ea typeface="MS Mincho"/>
                <a:cs typeface="Helvetica Neue"/>
              </a:rPr>
              <a:t>)</a:t>
            </a:r>
            <a:endParaRPr lang="fr-FR" dirty="0">
              <a:ea typeface="MS Mincho"/>
              <a:cs typeface="Helvetica Neue"/>
            </a:endParaRPr>
          </a:p>
          <a:p>
            <a:pPr indent="18034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US" dirty="0">
                <a:ea typeface="MS Mincho"/>
                <a:cs typeface="Helvetica Neue"/>
              </a:rPr>
              <a:t>The first localization of </a:t>
            </a:r>
            <a:r>
              <a:rPr lang="en-GB" dirty="0">
                <a:ea typeface="MS Mincho"/>
                <a:cs typeface="Helvetica Neue"/>
              </a:rPr>
              <a:t>CA-bacteriuria </a:t>
            </a:r>
            <a:r>
              <a:rPr lang="en-US" dirty="0">
                <a:ea typeface="MS Mincho"/>
                <a:cs typeface="Helvetica Neue"/>
              </a:rPr>
              <a:t>as defined by observing the dynamics of the occurrence of microorganisms in bladder urine and collection bags. </a:t>
            </a:r>
          </a:p>
          <a:p>
            <a:pPr indent="18034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GB" dirty="0">
                <a:ea typeface="MS Mincho"/>
                <a:cs typeface="Helvetica Neue"/>
              </a:rPr>
              <a:t>CA-bacteriuria</a:t>
            </a:r>
            <a:r>
              <a:rPr lang="en-US" dirty="0">
                <a:ea typeface="MS Mincho"/>
                <a:cs typeface="Helvetica Neue"/>
              </a:rPr>
              <a:t> was defined as a number of microorganisms higher than or equal to 10</a:t>
            </a:r>
            <a:r>
              <a:rPr lang="en-US" baseline="30000" dirty="0">
                <a:ea typeface="MS Mincho"/>
                <a:cs typeface="Helvetica Neue"/>
              </a:rPr>
              <a:t>2</a:t>
            </a:r>
            <a:r>
              <a:rPr lang="en-US" dirty="0">
                <a:ea typeface="MS Mincho"/>
                <a:cs typeface="Helvetica Neue"/>
              </a:rPr>
              <a:t> CFU/mL in at least one bladder urine sample collected at the urinary catheter collection site. </a:t>
            </a:r>
          </a:p>
          <a:p>
            <a:pPr indent="18034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US" dirty="0">
                <a:ea typeface="MS Mincho"/>
                <a:cs typeface="Helvetica Neue"/>
              </a:rPr>
              <a:t>As previously reported [9], the </a:t>
            </a:r>
            <a:r>
              <a:rPr lang="en-GB" dirty="0">
                <a:ea typeface="MS Mincho"/>
                <a:cs typeface="Helvetica Neue"/>
              </a:rPr>
              <a:t>CA-bacteriuria</a:t>
            </a:r>
            <a:r>
              <a:rPr lang="en-US" dirty="0">
                <a:ea typeface="MS Mincho"/>
                <a:cs typeface="Helvetica Neue"/>
              </a:rPr>
              <a:t> pathway was identified by comparing the dynamics of the occurrence of microorganisms on the three samples (bladder urine, collection bag urine, urinary catheter swabs). </a:t>
            </a:r>
          </a:p>
          <a:p>
            <a:pPr indent="18034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US" dirty="0">
                <a:ea typeface="MS Mincho"/>
                <a:cs typeface="Helvetica Neue"/>
              </a:rPr>
              <a:t>Endoluminal </a:t>
            </a:r>
            <a:r>
              <a:rPr lang="en-GB" dirty="0">
                <a:ea typeface="MS Mincho"/>
                <a:cs typeface="Helvetica Neue"/>
              </a:rPr>
              <a:t>CA-bacteriuria</a:t>
            </a:r>
            <a:r>
              <a:rPr lang="en-US" dirty="0">
                <a:ea typeface="MS Mincho"/>
                <a:cs typeface="Helvetica Neue"/>
              </a:rPr>
              <a:t> was defined by the identification of the same microorganism first in collection bag urine and then in bladder urine. </a:t>
            </a:r>
          </a:p>
          <a:p>
            <a:pPr indent="18034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US" dirty="0">
                <a:ea typeface="MS Mincho"/>
                <a:cs typeface="Helvetica Neue"/>
              </a:rPr>
              <a:t>Early </a:t>
            </a:r>
            <a:r>
              <a:rPr lang="en-US" dirty="0" err="1">
                <a:ea typeface="MS Mincho"/>
                <a:cs typeface="Helvetica Neue"/>
              </a:rPr>
              <a:t>exoluminal</a:t>
            </a:r>
            <a:r>
              <a:rPr lang="en-US" dirty="0">
                <a:ea typeface="MS Mincho"/>
                <a:cs typeface="Helvetica Neue"/>
              </a:rPr>
              <a:t> </a:t>
            </a:r>
            <a:r>
              <a:rPr lang="en-GB" dirty="0">
                <a:ea typeface="MS Mincho"/>
                <a:cs typeface="Helvetica Neue"/>
              </a:rPr>
              <a:t>CA-bacteriuria</a:t>
            </a:r>
            <a:r>
              <a:rPr lang="en-US" dirty="0">
                <a:ea typeface="MS Mincho"/>
                <a:cs typeface="Helvetica Neue"/>
              </a:rPr>
              <a:t> was defined by the identification of the same microorganism </a:t>
            </a:r>
            <a:r>
              <a:rPr lang="en-US" dirty="0" smtClean="0">
                <a:ea typeface="MS Mincho"/>
                <a:cs typeface="Helvetica Neue"/>
              </a:rPr>
              <a:t>on the </a:t>
            </a:r>
            <a:r>
              <a:rPr lang="en-US" dirty="0">
                <a:ea typeface="MS Mincho"/>
                <a:cs typeface="Helvetica Neue"/>
              </a:rPr>
              <a:t>first day of catheterization in bladder urine with or without identification in urine from the collection bag. </a:t>
            </a:r>
          </a:p>
          <a:p>
            <a:pPr indent="18034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US" dirty="0">
                <a:ea typeface="MS Mincho"/>
                <a:cs typeface="Helvetica Neue"/>
              </a:rPr>
              <a:t>Late </a:t>
            </a:r>
            <a:r>
              <a:rPr lang="en-US" dirty="0" err="1">
                <a:ea typeface="MS Mincho"/>
                <a:cs typeface="Helvetica Neue"/>
              </a:rPr>
              <a:t>exoluminal</a:t>
            </a:r>
            <a:r>
              <a:rPr lang="en-US" dirty="0">
                <a:ea typeface="MS Mincho"/>
                <a:cs typeface="Helvetica Neue"/>
              </a:rPr>
              <a:t> </a:t>
            </a:r>
            <a:r>
              <a:rPr lang="en-GB" dirty="0">
                <a:ea typeface="MS Mincho"/>
                <a:cs typeface="Helvetica Neue"/>
              </a:rPr>
              <a:t>CA-bacteriuria</a:t>
            </a:r>
            <a:r>
              <a:rPr lang="en-US" dirty="0">
                <a:ea typeface="MS Mincho"/>
                <a:cs typeface="Helvetica Neue"/>
              </a:rPr>
              <a:t> was defined by the identification of the same microorganism after the first day of catheterization in bladder urine without preliminary identification in urine from the collection bag. </a:t>
            </a:r>
          </a:p>
          <a:p>
            <a:pPr indent="18034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US" dirty="0" smtClean="0">
                <a:ea typeface="MS Mincho"/>
                <a:cs typeface="Helvetica Neue"/>
              </a:rPr>
              <a:t>A molecular </a:t>
            </a:r>
            <a:r>
              <a:rPr lang="en-US" dirty="0">
                <a:ea typeface="MS Mincho"/>
                <a:cs typeface="Helvetica Neue"/>
              </a:rPr>
              <a:t>comparison of the strains was then </a:t>
            </a:r>
            <a:r>
              <a:rPr lang="en-US" dirty="0" smtClean="0">
                <a:ea typeface="MS Mincho"/>
                <a:cs typeface="Helvetica Neue"/>
              </a:rPr>
              <a:t>performed that confirmed </a:t>
            </a:r>
            <a:r>
              <a:rPr lang="en-US" dirty="0">
                <a:ea typeface="MS Mincho"/>
                <a:cs typeface="Helvetica Neue"/>
              </a:rPr>
              <a:t>the culture findings. </a:t>
            </a:r>
            <a:r>
              <a:rPr lang="en-GB" dirty="0">
                <a:ea typeface="MS Mincho"/>
                <a:cs typeface="Helvetica Neue"/>
              </a:rPr>
              <a:t>In some cases, molecular comparison with microorganisms identified on swabs helped to confirm </a:t>
            </a:r>
            <a:r>
              <a:rPr lang="en-GB" dirty="0" err="1">
                <a:ea typeface="MS Mincho"/>
                <a:cs typeface="Helvetica Neue"/>
              </a:rPr>
              <a:t>exoluminal</a:t>
            </a:r>
            <a:r>
              <a:rPr lang="en-GB" dirty="0">
                <a:ea typeface="MS Mincho"/>
                <a:cs typeface="Helvetica Neue"/>
              </a:rPr>
              <a:t> CA-bacteriuria.  </a:t>
            </a:r>
          </a:p>
          <a:p>
            <a:pPr indent="18034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endParaRPr lang="en-GB" dirty="0">
              <a:ea typeface="MS Mincho"/>
              <a:cs typeface="Helvetica Neue"/>
            </a:endParaRPr>
          </a:p>
          <a:p>
            <a:pPr indent="18034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359410" algn="l"/>
                <a:tab pos="719455" algn="l"/>
                <a:tab pos="1079500" algn="l"/>
                <a:tab pos="1439545" algn="l"/>
                <a:tab pos="1799590" algn="l"/>
                <a:tab pos="2159635" algn="l"/>
                <a:tab pos="2519680" algn="l"/>
                <a:tab pos="2879725" algn="l"/>
                <a:tab pos="3239770" algn="l"/>
                <a:tab pos="3599815" algn="l"/>
                <a:tab pos="3959860" algn="l"/>
                <a:tab pos="4319905" algn="l"/>
              </a:tabLst>
            </a:pPr>
            <a:r>
              <a:rPr lang="en-US" i="1" dirty="0"/>
              <a:t>9. </a:t>
            </a:r>
            <a:r>
              <a:rPr lang="en-US" i="1" dirty="0" err="1"/>
              <a:t>Tambyah</a:t>
            </a:r>
            <a:r>
              <a:rPr lang="en-US" i="1" dirty="0"/>
              <a:t> PA, Halvorson KT, Maki DG. A prospective study of pathogenesis of catheter-associated urinary tract infections. Mayo </a:t>
            </a:r>
            <a:r>
              <a:rPr lang="en-US" i="1" dirty="0" err="1"/>
              <a:t>Clin</a:t>
            </a:r>
            <a:r>
              <a:rPr lang="en-US" i="1" dirty="0"/>
              <a:t> Proc. 1999;74:131–6.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617468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214236"/>
            <a:ext cx="12083142" cy="812530"/>
          </a:xfrm>
        </p:spPr>
        <p:txBody>
          <a:bodyPr wrap="square">
            <a:spAutoFit/>
          </a:bodyPr>
          <a:lstStyle/>
          <a:p>
            <a:pPr algn="ctr"/>
            <a:r>
              <a:rPr lang="fr-FR" sz="2800" dirty="0" err="1" smtClean="0"/>
              <a:t>Supplementary</a:t>
            </a:r>
            <a:r>
              <a:rPr lang="fr-FR" sz="2800" dirty="0" smtClean="0"/>
              <a:t> Figure 1</a:t>
            </a:r>
            <a:r>
              <a:rPr lang="fr-FR" sz="2800" dirty="0"/>
              <a:t>. </a:t>
            </a:r>
            <a:r>
              <a:rPr lang="fr-FR" sz="2800" i="1" dirty="0"/>
              <a:t>Staphylococcus </a:t>
            </a:r>
            <a:r>
              <a:rPr lang="fr-FR" sz="2800" i="1" dirty="0" err="1"/>
              <a:t>epidermidis</a:t>
            </a:r>
            <a:r>
              <a:rPr lang="fr-FR" sz="2800" i="1" dirty="0"/>
              <a:t>,</a:t>
            </a:r>
            <a:r>
              <a:rPr lang="fr-FR" sz="2800" dirty="0"/>
              <a:t> patient 11 and patient 66 </a:t>
            </a:r>
            <a:br>
              <a:rPr lang="fr-FR" sz="2800" dirty="0"/>
            </a:br>
            <a:r>
              <a:rPr lang="fr-FR" sz="2400" dirty="0"/>
              <a:t>(PFGE </a:t>
            </a:r>
            <a:r>
              <a:rPr lang="fr-FR" sz="2400" dirty="0" err="1"/>
              <a:t>Uncropped</a:t>
            </a:r>
            <a:r>
              <a:rPr lang="fr-FR" sz="2400" dirty="0"/>
              <a:t> gel )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322658" y="1202959"/>
            <a:ext cx="8307977" cy="5190309"/>
            <a:chOff x="1837509" y="1454330"/>
            <a:chExt cx="8307977" cy="5190309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64" t="10921" r="25831" b="13397"/>
            <a:stretch/>
          </p:blipFill>
          <p:spPr>
            <a:xfrm>
              <a:off x="1837509" y="1454330"/>
              <a:ext cx="8307977" cy="5190309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2743657" y="1697913"/>
              <a:ext cx="60255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BU-3a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3712923" y="1697343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BU-4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26621" y="1697346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UM-4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164169" y="1716809"/>
              <a:ext cx="62515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CB-3a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66443" y="1716810"/>
              <a:ext cx="4879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CB-4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638630" y="1707396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UM-3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20459" y="1707076"/>
              <a:ext cx="60780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BU-3b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442207" y="1697343"/>
              <a:ext cx="25519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S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657102" y="1707395"/>
              <a:ext cx="62515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CB-3b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731679" y="1707395"/>
              <a:ext cx="278550" cy="2864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S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131539" y="1687927"/>
              <a:ext cx="25680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S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92873" y="1687927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BU-3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570818" y="1697343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UM-1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8054853" y="1697344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537070" y="1697345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UM-3</a:t>
              </a: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2873828" y="2150012"/>
              <a:ext cx="3620514" cy="36933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Patient N°11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7116920" y="2187278"/>
              <a:ext cx="2038666" cy="36933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Patient N°66</a:t>
              </a:r>
            </a:p>
          </p:txBody>
        </p:sp>
      </p:grpSp>
      <p:sp>
        <p:nvSpPr>
          <p:cNvPr id="27" name="ZoneTexte 26"/>
          <p:cNvSpPr txBox="1"/>
          <p:nvPr/>
        </p:nvSpPr>
        <p:spPr>
          <a:xfrm>
            <a:off x="8739276" y="988471"/>
            <a:ext cx="3039251" cy="17748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Legend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BU-n: bladder urine Day n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CB-n: collector bag Day n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UM-n: urinary meatus Day n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S: </a:t>
            </a:r>
            <a:r>
              <a:rPr lang="en-GB" sz="1600" dirty="0" smtClean="0"/>
              <a:t>scale</a:t>
            </a:r>
            <a:endParaRPr lang="en-GB" sz="1600" dirty="0"/>
          </a:p>
        </p:txBody>
      </p:sp>
      <p:sp>
        <p:nvSpPr>
          <p:cNvPr id="25" name="ZoneTexte 24"/>
          <p:cNvSpPr txBox="1"/>
          <p:nvPr/>
        </p:nvSpPr>
        <p:spPr>
          <a:xfrm>
            <a:off x="8726905" y="2852794"/>
            <a:ext cx="3356238" cy="38800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 dirty="0" smtClean="0"/>
              <a:t>Comment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This gel was processed in one experiment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This gel presents the samples from two different patients </a:t>
            </a:r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Each patient </a:t>
            </a:r>
            <a:r>
              <a:rPr lang="en-US" sz="1600" dirty="0" smtClean="0"/>
              <a:t>was </a:t>
            </a:r>
            <a:r>
              <a:rPr lang="en-US" sz="1600" dirty="0"/>
              <a:t>analyzed individually </a:t>
            </a:r>
            <a:endParaRPr lang="en-US" sz="1600" dirty="0" smtClean="0"/>
          </a:p>
          <a:p>
            <a:pPr marL="174625" indent="-1746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The result of these analyses </a:t>
            </a:r>
            <a:r>
              <a:rPr lang="en-US" sz="1600" dirty="0"/>
              <a:t>is shown on the following </a:t>
            </a:r>
            <a:r>
              <a:rPr lang="en-US" sz="1600" dirty="0" smtClean="0"/>
              <a:t>two </a:t>
            </a:r>
            <a:r>
              <a:rPr lang="en-US" sz="1600" dirty="0"/>
              <a:t>slides: </a:t>
            </a:r>
            <a:r>
              <a:rPr lang="en-US" sz="1600" dirty="0" smtClean="0"/>
              <a:t>Supplementary Figure 2 for patient 11 and  Supplementary </a:t>
            </a:r>
            <a:r>
              <a:rPr lang="en-US" sz="1600" dirty="0"/>
              <a:t>F</a:t>
            </a:r>
            <a:r>
              <a:rPr lang="en-US" sz="1600" dirty="0" smtClean="0"/>
              <a:t>igure 3 for patient 66</a:t>
            </a:r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1443598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786107"/>
              </p:ext>
            </p:extLst>
          </p:nvPr>
        </p:nvGraphicFramePr>
        <p:xfrm>
          <a:off x="164015" y="878675"/>
          <a:ext cx="11739153" cy="66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4115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32545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1864895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2166257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534886">
                  <a:extLst>
                    <a:ext uri="{9D8B030D-6E8A-4147-A177-3AD203B41FA5}">
                      <a16:colId xmlns:a16="http://schemas.microsoft.com/office/drawing/2014/main" xmlns="" val="3192760965"/>
                    </a:ext>
                  </a:extLst>
                </a:gridCol>
                <a:gridCol w="3102969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2374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(Day)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875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Late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exoluminal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</a:rPr>
                        <a:t>Staphylococcus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</a:rPr>
                        <a:t>epidermidis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3 and 4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3 and 4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3 and 4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3554989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5531736" y="1836162"/>
            <a:ext cx="6388662" cy="3083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dirty="0"/>
              <a:t>Legend </a:t>
            </a:r>
          </a:p>
          <a:p>
            <a:pPr>
              <a:lnSpc>
                <a:spcPct val="120000"/>
              </a:lnSpc>
            </a:pPr>
            <a:r>
              <a:rPr lang="en-GB" dirty="0"/>
              <a:t>BU-3: bladder urine </a:t>
            </a:r>
            <a:r>
              <a:rPr lang="en-GB" dirty="0" smtClean="0"/>
              <a:t>Day3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BU-4</a:t>
            </a:r>
            <a:r>
              <a:rPr lang="en-GB" dirty="0"/>
              <a:t>: bladder urine Day 4</a:t>
            </a:r>
          </a:p>
          <a:p>
            <a:pPr>
              <a:lnSpc>
                <a:spcPct val="120000"/>
              </a:lnSpc>
            </a:pPr>
            <a:r>
              <a:rPr lang="en-GB" dirty="0"/>
              <a:t>CB-3: collector bag Day </a:t>
            </a:r>
            <a:r>
              <a:rPr lang="en-GB" dirty="0" smtClean="0"/>
              <a:t>3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CB-4</a:t>
            </a:r>
            <a:r>
              <a:rPr lang="en-GB" dirty="0"/>
              <a:t>: collector bag Day 4</a:t>
            </a:r>
          </a:p>
          <a:p>
            <a:pPr>
              <a:lnSpc>
                <a:spcPct val="120000"/>
              </a:lnSpc>
            </a:pPr>
            <a:r>
              <a:rPr lang="en-GB" dirty="0"/>
              <a:t>UM-3: urinary meatus Day </a:t>
            </a:r>
            <a:r>
              <a:rPr lang="en-GB" dirty="0" smtClean="0"/>
              <a:t>3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UM-4</a:t>
            </a:r>
            <a:r>
              <a:rPr lang="en-GB" dirty="0"/>
              <a:t>: urinary meatus Day 4</a:t>
            </a:r>
          </a:p>
          <a:p>
            <a:pPr>
              <a:lnSpc>
                <a:spcPct val="120000"/>
              </a:lnSpc>
            </a:pPr>
            <a:r>
              <a:rPr lang="en-GB" dirty="0"/>
              <a:t>S: scale</a:t>
            </a:r>
          </a:p>
          <a:p>
            <a:pPr>
              <a:lnSpc>
                <a:spcPct val="120000"/>
              </a:lnSpc>
            </a:pPr>
            <a:r>
              <a:rPr lang="en-GB" dirty="0"/>
              <a:t>Strains were annotated a, b… when more than one was </a:t>
            </a:r>
            <a:r>
              <a:rPr lang="en-GB" dirty="0" smtClean="0"/>
              <a:t>identified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64015" y="1836162"/>
            <a:ext cx="5215813" cy="4805265"/>
            <a:chOff x="164015" y="2052735"/>
            <a:chExt cx="5215813" cy="4805265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27" t="12789" r="48872" b="17143"/>
            <a:stretch/>
          </p:blipFill>
          <p:spPr>
            <a:xfrm>
              <a:off x="164015" y="2052735"/>
              <a:ext cx="5215813" cy="480526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52396" y="2182977"/>
              <a:ext cx="60255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BU-3a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867221" y="2182257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350072" y="2182257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UM-4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55278" y="2192307"/>
              <a:ext cx="62515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CB-3a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389894" y="2201721"/>
              <a:ext cx="4879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CB-4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62081" y="2192307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UM-3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358392" y="2172841"/>
              <a:ext cx="60780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BU-3b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51042" y="2182977"/>
              <a:ext cx="25519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S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844823" y="2192306"/>
              <a:ext cx="62515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CB-3b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72721" y="2192306"/>
              <a:ext cx="25519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S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ZoneTexte 25"/>
          <p:cNvSpPr txBox="1"/>
          <p:nvPr/>
        </p:nvSpPr>
        <p:spPr>
          <a:xfrm>
            <a:off x="5531737" y="5100565"/>
            <a:ext cx="6388661" cy="15245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dirty="0"/>
              <a:t>Comment</a:t>
            </a:r>
          </a:p>
          <a:p>
            <a:pPr marL="285750" indent="-28575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dirty="0"/>
              <a:t>All </a:t>
            </a:r>
            <a:r>
              <a:rPr lang="en-GB" dirty="0"/>
              <a:t>strains identified from bladder urine and the collector bag are the same</a:t>
            </a:r>
          </a:p>
          <a:p>
            <a:pPr marL="285750" indent="-28575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Molecular comparison confirmed culture findings</a:t>
            </a:r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0" y="302860"/>
            <a:ext cx="121920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2. </a:t>
            </a:r>
            <a:r>
              <a:rPr lang="fr-FR" sz="2800" i="1" dirty="0"/>
              <a:t>Staphylococcus epidermidis,</a:t>
            </a:r>
            <a:r>
              <a:rPr lang="fr-FR" sz="2800" dirty="0"/>
              <a:t> patient 11 </a:t>
            </a:r>
            <a:r>
              <a:rPr lang="fr-FR" sz="2400" dirty="0"/>
              <a:t>(PFGE </a:t>
            </a:r>
            <a:r>
              <a:rPr lang="fr-FR" sz="2400" dirty="0" err="1"/>
              <a:t>Cropped</a:t>
            </a:r>
            <a:r>
              <a:rPr lang="fr-FR" sz="2400" dirty="0"/>
              <a:t> gel)</a:t>
            </a:r>
          </a:p>
        </p:txBody>
      </p:sp>
    </p:spTree>
    <p:extLst>
      <p:ext uri="{BB962C8B-B14F-4D97-AF65-F5344CB8AC3E}">
        <p14:creationId xmlns:p14="http://schemas.microsoft.com/office/powerpoint/2010/main" val="2661845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310279"/>
              </p:ext>
            </p:extLst>
          </p:nvPr>
        </p:nvGraphicFramePr>
        <p:xfrm>
          <a:off x="278363" y="994242"/>
          <a:ext cx="11635274" cy="66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852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08838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2143318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2281335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492898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545771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2914262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125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Late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exoluminal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Staphylococcus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epidermidis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/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 and 3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8378963"/>
                  </a:ext>
                </a:extLst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4357058" y="2202761"/>
            <a:ext cx="4823927" cy="23432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Legend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BU-3: bladder urine Day 3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UM-1: urinary meatus Day 1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UM-2: urinary meatus Day 2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UM-3: urinary meatus Day 3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dirty="0"/>
              <a:t>S: scale</a:t>
            </a:r>
          </a:p>
        </p:txBody>
      </p:sp>
      <p:grpSp>
        <p:nvGrpSpPr>
          <p:cNvPr id="19" name="Groupe 18"/>
          <p:cNvGrpSpPr/>
          <p:nvPr/>
        </p:nvGrpSpPr>
        <p:grpSpPr>
          <a:xfrm>
            <a:off x="577339" y="1793108"/>
            <a:ext cx="3298682" cy="4870580"/>
            <a:chOff x="722812" y="1531111"/>
            <a:chExt cx="3298682" cy="4870580"/>
          </a:xfrm>
        </p:grpSpPr>
        <p:pic>
          <p:nvPicPr>
            <p:cNvPr id="14" name="Image 1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07" t="12517" r="28342" b="16462"/>
            <a:stretch/>
          </p:blipFill>
          <p:spPr>
            <a:xfrm>
              <a:off x="722812" y="1531111"/>
              <a:ext cx="3298682" cy="487058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349194" y="1654522"/>
              <a:ext cx="25680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S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98353" y="1654521"/>
              <a:ext cx="25680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S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240478" y="1654520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BU-3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64786" y="1654519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UM-1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256055" y="1654518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UM-2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737092" y="1654517"/>
              <a:ext cx="56543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UM-3</a:t>
              </a:r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4320547" y="4876336"/>
            <a:ext cx="7530557" cy="15245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dirty="0"/>
              <a:t>Comment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The strain from bladder urine is different from the strains from the urinary meatus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/>
              <a:t>Molecular comparison confirmed culture findings</a:t>
            </a:r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0" y="348926"/>
            <a:ext cx="121920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3. </a:t>
            </a:r>
            <a:r>
              <a:rPr lang="fr-FR" sz="2800" i="1" dirty="0"/>
              <a:t>Staphylococcus </a:t>
            </a:r>
            <a:r>
              <a:rPr lang="fr-FR" sz="2800" i="1" dirty="0" err="1"/>
              <a:t>epidermidis</a:t>
            </a:r>
            <a:r>
              <a:rPr lang="fr-FR" sz="2800" i="1" dirty="0"/>
              <a:t>,</a:t>
            </a:r>
            <a:r>
              <a:rPr lang="fr-FR" sz="2800" dirty="0"/>
              <a:t> patient 66 </a:t>
            </a:r>
            <a:r>
              <a:rPr lang="fr-FR" sz="2400" dirty="0"/>
              <a:t>(PFGE </a:t>
            </a:r>
            <a:r>
              <a:rPr lang="fr-FR" sz="2400" dirty="0" err="1"/>
              <a:t>cropped</a:t>
            </a:r>
            <a:r>
              <a:rPr lang="fr-FR" sz="2400" dirty="0"/>
              <a:t> gel)</a:t>
            </a:r>
          </a:p>
        </p:txBody>
      </p:sp>
    </p:spTree>
    <p:extLst>
      <p:ext uri="{BB962C8B-B14F-4D97-AF65-F5344CB8AC3E}">
        <p14:creationId xmlns:p14="http://schemas.microsoft.com/office/powerpoint/2010/main" val="1540837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434086" y="1615384"/>
            <a:ext cx="5490498" cy="28007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Legend </a:t>
            </a:r>
          </a:p>
          <a:p>
            <a:r>
              <a:rPr lang="en-GB" sz="1600" dirty="0"/>
              <a:t>BU-3: bladder urine Day 3</a:t>
            </a:r>
          </a:p>
          <a:p>
            <a:r>
              <a:rPr lang="en-GB" sz="1600" dirty="0"/>
              <a:t>BU-6: bladder urine Day 6</a:t>
            </a:r>
          </a:p>
          <a:p>
            <a:r>
              <a:rPr lang="en-GB" sz="1600" dirty="0"/>
              <a:t>BU-12: bladder urine Day 12</a:t>
            </a:r>
          </a:p>
          <a:p>
            <a:r>
              <a:rPr lang="en-GB" sz="1600" dirty="0"/>
              <a:t>CB-3: collector bag Day 3</a:t>
            </a:r>
          </a:p>
          <a:p>
            <a:r>
              <a:rPr lang="en-GB" sz="1600" dirty="0"/>
              <a:t>CB-6 collector bag Day 6</a:t>
            </a:r>
          </a:p>
          <a:p>
            <a:r>
              <a:rPr lang="en-GB" sz="1600" dirty="0"/>
              <a:t>CB-12: collector bag Day 12</a:t>
            </a:r>
          </a:p>
          <a:p>
            <a:r>
              <a:rPr lang="en-GB" sz="1600" dirty="0"/>
              <a:t>UM-1: urinary meatus Day 1</a:t>
            </a:r>
          </a:p>
          <a:p>
            <a:r>
              <a:rPr lang="en-GB" sz="1600" dirty="0"/>
              <a:t>UM-2: urinary meatus Day 2</a:t>
            </a:r>
          </a:p>
          <a:p>
            <a:r>
              <a:rPr lang="en-GB" sz="1600" dirty="0"/>
              <a:t>UM-3: urinary meatus Day 3</a:t>
            </a:r>
          </a:p>
          <a:p>
            <a:r>
              <a:rPr lang="en-GB" sz="1600" dirty="0"/>
              <a:t>S: scale</a:t>
            </a: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535450"/>
              </p:ext>
            </p:extLst>
          </p:nvPr>
        </p:nvGraphicFramePr>
        <p:xfrm>
          <a:off x="233266" y="758438"/>
          <a:ext cx="11747241" cy="66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2110999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2373086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545771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491343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2956250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875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Late exoluminal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Staphylococcus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epidermidis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3, 4, 5, 6 and 12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3, 4, 5, 6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and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12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2, 3 and 4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70177266"/>
                  </a:ext>
                </a:extLst>
              </a:tr>
            </a:tbl>
          </a:graphicData>
        </a:graphic>
      </p:graphicFrame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0" t="19319" r="31305" b="10068"/>
          <a:stretch/>
        </p:blipFill>
        <p:spPr>
          <a:xfrm>
            <a:off x="501987" y="1737611"/>
            <a:ext cx="5748753" cy="484258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979107" y="1807354"/>
            <a:ext cx="6058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BU-12</a:t>
            </a:r>
          </a:p>
        </p:txBody>
      </p:sp>
      <p:sp>
        <p:nvSpPr>
          <p:cNvPr id="5" name="Rectangle 4"/>
          <p:cNvSpPr/>
          <p:nvPr/>
        </p:nvSpPr>
        <p:spPr>
          <a:xfrm>
            <a:off x="1040589" y="1807355"/>
            <a:ext cx="6451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BU-3</a:t>
            </a:r>
          </a:p>
        </p:txBody>
      </p:sp>
      <p:sp>
        <p:nvSpPr>
          <p:cNvPr id="6" name="Rectangle 5"/>
          <p:cNvSpPr/>
          <p:nvPr/>
        </p:nvSpPr>
        <p:spPr>
          <a:xfrm>
            <a:off x="1489006" y="1810685"/>
            <a:ext cx="6058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BU-6</a:t>
            </a:r>
          </a:p>
        </p:txBody>
      </p:sp>
      <p:sp>
        <p:nvSpPr>
          <p:cNvPr id="7" name="Rectangle 6"/>
          <p:cNvSpPr/>
          <p:nvPr/>
        </p:nvSpPr>
        <p:spPr>
          <a:xfrm>
            <a:off x="4339362" y="1847189"/>
            <a:ext cx="5654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UM-1</a:t>
            </a:r>
          </a:p>
        </p:txBody>
      </p:sp>
      <p:sp>
        <p:nvSpPr>
          <p:cNvPr id="8" name="Rectangle 7"/>
          <p:cNvSpPr/>
          <p:nvPr/>
        </p:nvSpPr>
        <p:spPr>
          <a:xfrm>
            <a:off x="2471155" y="1802572"/>
            <a:ext cx="5343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CB-3</a:t>
            </a:r>
          </a:p>
        </p:txBody>
      </p:sp>
      <p:sp>
        <p:nvSpPr>
          <p:cNvPr id="9" name="Rectangle 8"/>
          <p:cNvSpPr/>
          <p:nvPr/>
        </p:nvSpPr>
        <p:spPr>
          <a:xfrm>
            <a:off x="3414644" y="1851727"/>
            <a:ext cx="4879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CB-6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95051" y="1841742"/>
            <a:ext cx="5654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UM-3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811276" y="1810964"/>
            <a:ext cx="2696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</a:rPr>
              <a:t>S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05488" y="1792828"/>
            <a:ext cx="2696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</a:rPr>
              <a:t>S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29609" y="1792828"/>
            <a:ext cx="2696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</a:rPr>
              <a:t>S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36734" y="1841742"/>
            <a:ext cx="5654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UM-2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51371" y="1841742"/>
            <a:ext cx="6918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CB-12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6434086" y="4474060"/>
            <a:ext cx="5490498" cy="22631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r>
              <a:rPr lang="fr-FR" sz="1600" dirty="0"/>
              <a:t>Comment </a:t>
            </a:r>
          </a:p>
          <a:p>
            <a:pPr marL="174625" indent="-174625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This gel was processed in one </a:t>
            </a:r>
            <a:r>
              <a:rPr lang="en-GB" sz="1600" dirty="0" smtClean="0"/>
              <a:t>experiment and presents </a:t>
            </a:r>
            <a:r>
              <a:rPr lang="en-GB" sz="1600" dirty="0"/>
              <a:t>the samples from </a:t>
            </a:r>
            <a:r>
              <a:rPr lang="en-GB" sz="1600" dirty="0" smtClean="0"/>
              <a:t>one patient </a:t>
            </a:r>
            <a:endParaRPr lang="en-GB" sz="1600" dirty="0"/>
          </a:p>
          <a:p>
            <a:pPr marL="177800" indent="-177800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Strains </a:t>
            </a:r>
            <a:r>
              <a:rPr lang="en-GB" sz="1600" dirty="0"/>
              <a:t>from bladder urine (days 3, 6 and 12) are the same as those from the collector bag (days 6 and 12) and those from the urinary meatus (days 1 and 3)</a:t>
            </a:r>
          </a:p>
          <a:p>
            <a:pPr marL="177800" indent="-177800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Molecular comparison confirmed culture findings</a:t>
            </a:r>
          </a:p>
        </p:txBody>
      </p:sp>
      <p:sp>
        <p:nvSpPr>
          <p:cNvPr id="21" name="Titre 1"/>
          <p:cNvSpPr txBox="1">
            <a:spLocks/>
          </p:cNvSpPr>
          <p:nvPr/>
        </p:nvSpPr>
        <p:spPr>
          <a:xfrm>
            <a:off x="0" y="119745"/>
            <a:ext cx="121920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4. </a:t>
            </a:r>
            <a:r>
              <a:rPr lang="fr-FR" sz="2800" i="1" dirty="0"/>
              <a:t>Staphylococcus </a:t>
            </a:r>
            <a:r>
              <a:rPr lang="fr-FR" sz="2800" i="1" dirty="0" err="1"/>
              <a:t>epidermidis</a:t>
            </a:r>
            <a:r>
              <a:rPr lang="fr-FR" sz="2800" i="1" dirty="0"/>
              <a:t>,</a:t>
            </a:r>
            <a:r>
              <a:rPr lang="fr-FR" sz="2800" dirty="0"/>
              <a:t> patient 30 </a:t>
            </a:r>
            <a:r>
              <a:rPr lang="fr-FR" sz="2400" dirty="0"/>
              <a:t>(PFGE </a:t>
            </a:r>
            <a:r>
              <a:rPr lang="fr-FR" sz="2400" dirty="0" err="1"/>
              <a:t>Uncropped</a:t>
            </a:r>
            <a:r>
              <a:rPr lang="fr-FR" sz="2400" dirty="0"/>
              <a:t> gel 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874516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829821" y="1575858"/>
            <a:ext cx="3789546" cy="1865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1600" dirty="0"/>
              <a:t>Legend </a:t>
            </a:r>
          </a:p>
          <a:p>
            <a:pPr>
              <a:lnSpc>
                <a:spcPct val="120000"/>
              </a:lnSpc>
            </a:pPr>
            <a:r>
              <a:rPr lang="en-GB" sz="1600" dirty="0"/>
              <a:t>BU-1: bladder urine Day 1</a:t>
            </a:r>
          </a:p>
          <a:p>
            <a:pPr>
              <a:lnSpc>
                <a:spcPct val="120000"/>
              </a:lnSpc>
            </a:pPr>
            <a:r>
              <a:rPr lang="en-GB" sz="1600" dirty="0"/>
              <a:t>BU-3: bladder urine Day 3</a:t>
            </a:r>
          </a:p>
          <a:p>
            <a:pPr>
              <a:lnSpc>
                <a:spcPct val="120000"/>
              </a:lnSpc>
            </a:pPr>
            <a:r>
              <a:rPr lang="en-GB" sz="1600" dirty="0"/>
              <a:t>CB-1: collector bag Day 1</a:t>
            </a:r>
          </a:p>
          <a:p>
            <a:pPr>
              <a:lnSpc>
                <a:spcPct val="120000"/>
              </a:lnSpc>
            </a:pPr>
            <a:r>
              <a:rPr lang="en-GB" sz="1600" dirty="0"/>
              <a:t>CB-3: collector bag Day 3</a:t>
            </a:r>
          </a:p>
          <a:p>
            <a:pPr>
              <a:lnSpc>
                <a:spcPct val="120000"/>
              </a:lnSpc>
            </a:pPr>
            <a:r>
              <a:rPr lang="en-GB" sz="1600" dirty="0"/>
              <a:t>S: scale</a:t>
            </a: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317465"/>
              </p:ext>
            </p:extLst>
          </p:nvPr>
        </p:nvGraphicFramePr>
        <p:xfrm>
          <a:off x="178836" y="707928"/>
          <a:ext cx="11747241" cy="66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96">
                  <a:extLst>
                    <a:ext uri="{9D8B030D-6E8A-4147-A177-3AD203B41FA5}">
                      <a16:colId xmlns:a16="http://schemas.microsoft.com/office/drawing/2014/main" xmlns="" val="3720671924"/>
                    </a:ext>
                  </a:extLst>
                </a:gridCol>
                <a:gridCol w="614696">
                  <a:extLst>
                    <a:ext uri="{9D8B030D-6E8A-4147-A177-3AD203B41FA5}">
                      <a16:colId xmlns:a16="http://schemas.microsoft.com/office/drawing/2014/main" xmlns="" val="105107216"/>
                    </a:ext>
                  </a:extLst>
                </a:gridCol>
                <a:gridCol w="2034027">
                  <a:extLst>
                    <a:ext uri="{9D8B030D-6E8A-4147-A177-3AD203B41FA5}">
                      <a16:colId xmlns:a16="http://schemas.microsoft.com/office/drawing/2014/main" xmlns="" val="2145036901"/>
                    </a:ext>
                  </a:extLst>
                </a:gridCol>
                <a:gridCol w="2296885">
                  <a:extLst>
                    <a:ext uri="{9D8B030D-6E8A-4147-A177-3AD203B41FA5}">
                      <a16:colId xmlns:a16="http://schemas.microsoft.com/office/drawing/2014/main" xmlns="" val="1924253271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xmlns="" val="312468631"/>
                    </a:ext>
                  </a:extLst>
                </a:gridCol>
                <a:gridCol w="1611086">
                  <a:extLst>
                    <a:ext uri="{9D8B030D-6E8A-4147-A177-3AD203B41FA5}">
                      <a16:colId xmlns:a16="http://schemas.microsoft.com/office/drawing/2014/main" xmlns="" val="2113220100"/>
                    </a:ext>
                  </a:extLst>
                </a:gridCol>
                <a:gridCol w="2957022">
                  <a:extLst>
                    <a:ext uri="{9D8B030D-6E8A-4147-A177-3AD203B41FA5}">
                      <a16:colId xmlns:a16="http://schemas.microsoft.com/office/drawing/2014/main" xmlns="" val="1743123223"/>
                    </a:ext>
                  </a:extLst>
                </a:gridCol>
              </a:tblGrid>
              <a:tr h="75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Patient N°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Sex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Origin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catheter-associated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bacteriuria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in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bladder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</a:rPr>
                        <a:t> urine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 in collector bag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Identified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on</a:t>
                      </a:r>
                      <a:r>
                        <a:rPr lang="en-GB" sz="1400" baseline="0" noProof="0" dirty="0">
                          <a:solidFill>
                            <a:schemeClr val="tx1"/>
                          </a:solidFill>
                          <a:effectLst/>
                        </a:rPr>
                        <a:t> outer surface of the urinary catheter near the meatus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82924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Endoluminal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Staphylococcus 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epidermidis</a:t>
                      </a:r>
                      <a:endParaRPr lang="fr-FR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 and 3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 2 and 3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</a:txBody>
                  <a:tcPr marL="15776" marR="157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29191517"/>
                  </a:ext>
                </a:extLst>
              </a:tr>
            </a:tbl>
          </a:graphicData>
        </a:graphic>
      </p:graphicFrame>
      <p:grpSp>
        <p:nvGrpSpPr>
          <p:cNvPr id="2" name="Groupe 1"/>
          <p:cNvGrpSpPr/>
          <p:nvPr/>
        </p:nvGrpSpPr>
        <p:grpSpPr>
          <a:xfrm>
            <a:off x="594835" y="1747930"/>
            <a:ext cx="3237101" cy="4818612"/>
            <a:chOff x="691087" y="1603551"/>
            <a:chExt cx="3237101" cy="4818612"/>
          </a:xfrm>
        </p:grpSpPr>
        <p:pic>
          <p:nvPicPr>
            <p:cNvPr id="15" name="Image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59" r="37759" b="12600"/>
            <a:stretch/>
          </p:blipFill>
          <p:spPr>
            <a:xfrm>
              <a:off x="691087" y="1627033"/>
              <a:ext cx="3237101" cy="479513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819120" y="1614999"/>
              <a:ext cx="6451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BU-3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1315775" y="1615000"/>
              <a:ext cx="6058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BU-1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888755" y="1603552"/>
              <a:ext cx="53433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CB-3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358545" y="1603551"/>
              <a:ext cx="4879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CB-1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64671" y="1615001"/>
              <a:ext cx="25519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S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507526" y="1615000"/>
              <a:ext cx="25519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S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4042611" y="3629608"/>
            <a:ext cx="7937897" cy="27638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600" dirty="0"/>
              <a:t>Comment</a:t>
            </a:r>
            <a:r>
              <a:rPr lang="en-GB" sz="1600" dirty="0"/>
              <a:t> </a:t>
            </a:r>
          </a:p>
          <a:p>
            <a:pPr marL="177800" indent="-17780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This gel was processed in one experiment and presents the samples from one patient </a:t>
            </a:r>
            <a:endParaRPr lang="en-GB" sz="1600" dirty="0" smtClean="0"/>
          </a:p>
          <a:p>
            <a:pPr marL="177800" indent="-17780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Before </a:t>
            </a:r>
            <a:r>
              <a:rPr lang="en-GB" sz="1600" dirty="0"/>
              <a:t>molecular comparison, the classification was early </a:t>
            </a:r>
            <a:r>
              <a:rPr lang="en-GB" sz="1600" dirty="0" err="1"/>
              <a:t>exoluminal</a:t>
            </a:r>
            <a:endParaRPr lang="en-GB" sz="1600" dirty="0"/>
          </a:p>
          <a:p>
            <a:pPr marL="177800" indent="-17780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PFGE showed that </a:t>
            </a:r>
          </a:p>
          <a:p>
            <a:pPr marL="446088" lvl="1" indent="-268288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  <a:tabLst>
                <a:tab pos="446088" algn="l"/>
              </a:tabLst>
            </a:pPr>
            <a:r>
              <a:rPr lang="en-GB" sz="1600" dirty="0"/>
              <a:t>The strain from bladder urine at Day 1 was different to that from bladder urine at day 3</a:t>
            </a:r>
          </a:p>
          <a:p>
            <a:pPr marL="446088" lvl="1" indent="-268288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  <a:tabLst>
                <a:tab pos="446088" algn="l"/>
              </a:tabLst>
            </a:pPr>
            <a:r>
              <a:rPr lang="en-GB" sz="1600" dirty="0"/>
              <a:t>The strain from bladder urine at day 3 was the same as that from the  collector bag at Days 1 and 3</a:t>
            </a:r>
          </a:p>
          <a:p>
            <a:pPr marL="177800" indent="-17780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After molecular comparison, the classification was </a:t>
            </a:r>
            <a:r>
              <a:rPr lang="en-GB" sz="1600" dirty="0" err="1"/>
              <a:t>endoluminal</a:t>
            </a:r>
            <a:r>
              <a:rPr lang="en-GB" sz="1600" dirty="0"/>
              <a:t> </a:t>
            </a: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0" y="141171"/>
            <a:ext cx="12104914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Figure 5. </a:t>
            </a:r>
            <a:r>
              <a:rPr lang="fr-FR" sz="2800" i="1" dirty="0"/>
              <a:t>Staphylococcus </a:t>
            </a:r>
            <a:r>
              <a:rPr lang="fr-FR" sz="2800" i="1" dirty="0" err="1"/>
              <a:t>epidermidis</a:t>
            </a:r>
            <a:r>
              <a:rPr lang="fr-FR" sz="2800" i="1" dirty="0"/>
              <a:t>,</a:t>
            </a:r>
            <a:r>
              <a:rPr lang="fr-FR" sz="2800" dirty="0"/>
              <a:t> patient 33 (</a:t>
            </a:r>
            <a:r>
              <a:rPr lang="fr-FR" sz="2400" dirty="0"/>
              <a:t>PFGE </a:t>
            </a:r>
            <a:r>
              <a:rPr lang="fr-FR" sz="2400" dirty="0" err="1"/>
              <a:t>Uncropped</a:t>
            </a:r>
            <a:r>
              <a:rPr lang="fr-FR" sz="2400" dirty="0"/>
              <a:t> gel )</a:t>
            </a:r>
            <a:endParaRPr lang="fr-FR" sz="2800" dirty="0"/>
          </a:p>
          <a:p>
            <a:pPr algn="ctr"/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272963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3252</Words>
  <Application>Microsoft Office PowerPoint</Application>
  <PresentationFormat>Grand écran</PresentationFormat>
  <Paragraphs>670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30" baseType="lpstr">
      <vt:lpstr>MS Mincho</vt:lpstr>
      <vt:lpstr>Arial</vt:lpstr>
      <vt:lpstr>Calibri</vt:lpstr>
      <vt:lpstr>Calibri Light</vt:lpstr>
      <vt:lpstr>Helvetica Neue</vt:lpstr>
      <vt:lpstr>Times New Roman</vt:lpstr>
      <vt:lpstr>Wingdings</vt:lpstr>
      <vt:lpstr>Thème Office</vt:lpstr>
      <vt:lpstr>A prospective study on the pathogenesis of catheter-associated bacteriuria in critically ill patients</vt:lpstr>
      <vt:lpstr>Additional file 1 </vt:lpstr>
      <vt:lpstr>Présentation PowerPoint</vt:lpstr>
      <vt:lpstr>Présentation PowerPoint</vt:lpstr>
      <vt:lpstr>Supplementary Figure 1. Staphylococcus epidermidis, patient 11 and patient 66  (PFGE Uncropped gel 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files</dc:title>
  <dc:creator>claumera</dc:creator>
  <cp:lastModifiedBy>Aumeran Claire</cp:lastModifiedBy>
  <cp:revision>91</cp:revision>
  <dcterms:created xsi:type="dcterms:W3CDTF">2021-01-30T18:08:34Z</dcterms:created>
  <dcterms:modified xsi:type="dcterms:W3CDTF">2021-03-17T17:58:58Z</dcterms:modified>
</cp:coreProperties>
</file>