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77" r:id="rId2"/>
    <p:sldId id="278" r:id="rId3"/>
    <p:sldId id="279" r:id="rId4"/>
    <p:sldId id="280" r:id="rId5"/>
    <p:sldId id="257" r:id="rId6"/>
    <p:sldId id="258" r:id="rId7"/>
    <p:sldId id="259" r:id="rId8"/>
    <p:sldId id="260" r:id="rId9"/>
    <p:sldId id="276" r:id="rId10"/>
    <p:sldId id="262" r:id="rId11"/>
    <p:sldId id="263" r:id="rId12"/>
    <p:sldId id="264" r:id="rId13"/>
    <p:sldId id="283" r:id="rId14"/>
    <p:sldId id="284" r:id="rId15"/>
    <p:sldId id="285" r:id="rId16"/>
    <p:sldId id="289" r:id="rId17"/>
    <p:sldId id="267" r:id="rId18"/>
    <p:sldId id="268" r:id="rId19"/>
    <p:sldId id="269" r:id="rId20"/>
    <p:sldId id="270" r:id="rId21"/>
    <p:sldId id="286" r:id="rId22"/>
    <p:sldId id="287" r:id="rId23"/>
    <p:sldId id="288" r:id="rId24"/>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100" d="100"/>
          <a:sy n="100" d="100"/>
        </p:scale>
        <p:origin x="53" y="-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6428B1A-88B3-7C2D-E148-2E0020F3887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02C60984-C1E0-9A74-5825-A1331EE365FB}"/>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6FD21BF4-23B7-4ED9-AF02-CEBC53B1CD8A}" type="datetimeFigureOut">
              <a:rPr lang="en-US"/>
              <a:pPr>
                <a:defRPr/>
              </a:pPr>
              <a:t>8/26/2022</a:t>
            </a:fld>
            <a:endParaRPr lang="en-US"/>
          </a:p>
        </p:txBody>
      </p:sp>
      <p:sp>
        <p:nvSpPr>
          <p:cNvPr id="4" name="Slide Image Placeholder 3">
            <a:extLst>
              <a:ext uri="{FF2B5EF4-FFF2-40B4-BE49-F238E27FC236}">
                <a16:creationId xmlns:a16="http://schemas.microsoft.com/office/drawing/2014/main" id="{BC532051-5AB4-A284-E0F6-6A1595B63185}"/>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D845ECB3-C109-3BCF-78CC-DBA0AE7D7FD6}"/>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A35FE912-54CF-989B-D8D6-ACC7D1BE2903}"/>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9101C108-DF81-5713-7059-D4B4605EA9F9}"/>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34CD0EEE-793C-471C-B1F6-6C3442E3431F}"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8702A630-9B54-3C2D-1A44-0044A540A30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0E4372A9-068D-10AD-1C15-373A38D7F65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4100" name="Slide Number Placeholder 3">
            <a:extLst>
              <a:ext uri="{FF2B5EF4-FFF2-40B4-BE49-F238E27FC236}">
                <a16:creationId xmlns:a16="http://schemas.microsoft.com/office/drawing/2014/main" id="{50AEE251-F594-FB07-FAB4-BEB7BE726BD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5650" indent="-290513">
              <a:defRPr>
                <a:solidFill>
                  <a:schemeClr val="tx1"/>
                </a:solidFill>
                <a:latin typeface="Calibri" panose="020F0502020204030204" pitchFamily="34" charset="0"/>
              </a:defRPr>
            </a:lvl2pPr>
            <a:lvl3pPr marL="1163638" indent="-231775">
              <a:defRPr>
                <a:solidFill>
                  <a:schemeClr val="tx1"/>
                </a:solidFill>
                <a:latin typeface="Calibri" panose="020F0502020204030204" pitchFamily="34" charset="0"/>
              </a:defRPr>
            </a:lvl3pPr>
            <a:lvl4pPr marL="1630363" indent="-231775">
              <a:defRPr>
                <a:solidFill>
                  <a:schemeClr val="tx1"/>
                </a:solidFill>
                <a:latin typeface="Calibri" panose="020F0502020204030204" pitchFamily="34" charset="0"/>
              </a:defRPr>
            </a:lvl4pPr>
            <a:lvl5pPr marL="2095500" indent="-231775">
              <a:defRPr>
                <a:solidFill>
                  <a:schemeClr val="tx1"/>
                </a:solidFill>
                <a:latin typeface="Calibri" panose="020F0502020204030204" pitchFamily="34" charset="0"/>
              </a:defRPr>
            </a:lvl5pPr>
            <a:lvl6pPr marL="2552700" indent="-231775" eaLnBrk="0" fontAlgn="base" hangingPunct="0">
              <a:spcBef>
                <a:spcPct val="0"/>
              </a:spcBef>
              <a:spcAft>
                <a:spcPct val="0"/>
              </a:spcAft>
              <a:defRPr>
                <a:solidFill>
                  <a:schemeClr val="tx1"/>
                </a:solidFill>
                <a:latin typeface="Calibri" panose="020F0502020204030204" pitchFamily="34" charset="0"/>
              </a:defRPr>
            </a:lvl6pPr>
            <a:lvl7pPr marL="3009900" indent="-231775" eaLnBrk="0" fontAlgn="base" hangingPunct="0">
              <a:spcBef>
                <a:spcPct val="0"/>
              </a:spcBef>
              <a:spcAft>
                <a:spcPct val="0"/>
              </a:spcAft>
              <a:defRPr>
                <a:solidFill>
                  <a:schemeClr val="tx1"/>
                </a:solidFill>
                <a:latin typeface="Calibri" panose="020F0502020204030204" pitchFamily="34" charset="0"/>
              </a:defRPr>
            </a:lvl7pPr>
            <a:lvl8pPr marL="3467100" indent="-231775" eaLnBrk="0" fontAlgn="base" hangingPunct="0">
              <a:spcBef>
                <a:spcPct val="0"/>
              </a:spcBef>
              <a:spcAft>
                <a:spcPct val="0"/>
              </a:spcAft>
              <a:defRPr>
                <a:solidFill>
                  <a:schemeClr val="tx1"/>
                </a:solidFill>
                <a:latin typeface="Calibri" panose="020F0502020204030204" pitchFamily="34" charset="0"/>
              </a:defRPr>
            </a:lvl8pPr>
            <a:lvl9pPr marL="3924300" indent="-231775" eaLnBrk="0" fontAlgn="base" hangingPunct="0">
              <a:spcBef>
                <a:spcPct val="0"/>
              </a:spcBef>
              <a:spcAft>
                <a:spcPct val="0"/>
              </a:spcAft>
              <a:defRPr>
                <a:solidFill>
                  <a:schemeClr val="tx1"/>
                </a:solidFill>
                <a:latin typeface="Calibri" panose="020F0502020204030204" pitchFamily="34" charset="0"/>
              </a:defRPr>
            </a:lvl9pPr>
          </a:lstStyle>
          <a:p>
            <a:fld id="{BD27D19F-6515-4060-9E1A-496BF3A88906}" type="slidenum">
              <a:rPr lang="en-US" altLang="en-US"/>
              <a:pPr/>
              <a:t>1</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0CB79DFB-357A-8044-FBC0-BCB225A75FE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a:extLst>
              <a:ext uri="{FF2B5EF4-FFF2-40B4-BE49-F238E27FC236}">
                <a16:creationId xmlns:a16="http://schemas.microsoft.com/office/drawing/2014/main" id="{D025F85B-A1CF-4F62-8C6E-BCC27C2EB04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0484" name="Slide Number Placeholder 3">
            <a:extLst>
              <a:ext uri="{FF2B5EF4-FFF2-40B4-BE49-F238E27FC236}">
                <a16:creationId xmlns:a16="http://schemas.microsoft.com/office/drawing/2014/main" id="{BADC6FC7-0583-888C-17D2-80E8C472FF6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5650" indent="-290513">
              <a:defRPr>
                <a:solidFill>
                  <a:schemeClr val="tx1"/>
                </a:solidFill>
                <a:latin typeface="Calibri" panose="020F0502020204030204" pitchFamily="34" charset="0"/>
              </a:defRPr>
            </a:lvl2pPr>
            <a:lvl3pPr marL="1163638" indent="-231775">
              <a:defRPr>
                <a:solidFill>
                  <a:schemeClr val="tx1"/>
                </a:solidFill>
                <a:latin typeface="Calibri" panose="020F0502020204030204" pitchFamily="34" charset="0"/>
              </a:defRPr>
            </a:lvl3pPr>
            <a:lvl4pPr marL="1630363" indent="-231775">
              <a:defRPr>
                <a:solidFill>
                  <a:schemeClr val="tx1"/>
                </a:solidFill>
                <a:latin typeface="Calibri" panose="020F0502020204030204" pitchFamily="34" charset="0"/>
              </a:defRPr>
            </a:lvl4pPr>
            <a:lvl5pPr marL="2095500" indent="-231775">
              <a:defRPr>
                <a:solidFill>
                  <a:schemeClr val="tx1"/>
                </a:solidFill>
                <a:latin typeface="Calibri" panose="020F0502020204030204" pitchFamily="34" charset="0"/>
              </a:defRPr>
            </a:lvl5pPr>
            <a:lvl6pPr marL="2552700" indent="-231775" eaLnBrk="0" fontAlgn="base" hangingPunct="0">
              <a:spcBef>
                <a:spcPct val="0"/>
              </a:spcBef>
              <a:spcAft>
                <a:spcPct val="0"/>
              </a:spcAft>
              <a:defRPr>
                <a:solidFill>
                  <a:schemeClr val="tx1"/>
                </a:solidFill>
                <a:latin typeface="Calibri" panose="020F0502020204030204" pitchFamily="34" charset="0"/>
              </a:defRPr>
            </a:lvl6pPr>
            <a:lvl7pPr marL="3009900" indent="-231775" eaLnBrk="0" fontAlgn="base" hangingPunct="0">
              <a:spcBef>
                <a:spcPct val="0"/>
              </a:spcBef>
              <a:spcAft>
                <a:spcPct val="0"/>
              </a:spcAft>
              <a:defRPr>
                <a:solidFill>
                  <a:schemeClr val="tx1"/>
                </a:solidFill>
                <a:latin typeface="Calibri" panose="020F0502020204030204" pitchFamily="34" charset="0"/>
              </a:defRPr>
            </a:lvl7pPr>
            <a:lvl8pPr marL="3467100" indent="-231775" eaLnBrk="0" fontAlgn="base" hangingPunct="0">
              <a:spcBef>
                <a:spcPct val="0"/>
              </a:spcBef>
              <a:spcAft>
                <a:spcPct val="0"/>
              </a:spcAft>
              <a:defRPr>
                <a:solidFill>
                  <a:schemeClr val="tx1"/>
                </a:solidFill>
                <a:latin typeface="Calibri" panose="020F0502020204030204" pitchFamily="34" charset="0"/>
              </a:defRPr>
            </a:lvl8pPr>
            <a:lvl9pPr marL="3924300" indent="-231775" eaLnBrk="0" fontAlgn="base" hangingPunct="0">
              <a:spcBef>
                <a:spcPct val="0"/>
              </a:spcBef>
              <a:spcAft>
                <a:spcPct val="0"/>
              </a:spcAft>
              <a:defRPr>
                <a:solidFill>
                  <a:schemeClr val="tx1"/>
                </a:solidFill>
                <a:latin typeface="Calibri" panose="020F0502020204030204" pitchFamily="34" charset="0"/>
              </a:defRPr>
            </a:lvl9pPr>
          </a:lstStyle>
          <a:p>
            <a:fld id="{CE1872C6-B97D-45F5-8888-145EABEC10C3}" type="slidenum">
              <a:rPr lang="en-US" altLang="en-US"/>
              <a:pPr/>
              <a:t>17</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C79D234E-A278-7E52-4EA5-0F043812ECF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4D05A5A1-00A7-17CC-E1AB-14ECB04860F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ea typeface="Calibri" panose="020F0502020204030204" pitchFamily="34" charset="0"/>
              <a:cs typeface="Times New Roman" panose="02020603050405020304" pitchFamily="18" charset="0"/>
            </a:endParaRPr>
          </a:p>
        </p:txBody>
      </p:sp>
      <p:sp>
        <p:nvSpPr>
          <p:cNvPr id="23556" name="Slide Number Placeholder 3">
            <a:extLst>
              <a:ext uri="{FF2B5EF4-FFF2-40B4-BE49-F238E27FC236}">
                <a16:creationId xmlns:a16="http://schemas.microsoft.com/office/drawing/2014/main" id="{31D1253F-6FB8-5482-D9C3-B1BF2B2409C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5650" indent="-290513">
              <a:defRPr>
                <a:solidFill>
                  <a:schemeClr val="tx1"/>
                </a:solidFill>
                <a:latin typeface="Calibri" panose="020F0502020204030204" pitchFamily="34" charset="0"/>
              </a:defRPr>
            </a:lvl2pPr>
            <a:lvl3pPr marL="1163638" indent="-231775">
              <a:defRPr>
                <a:solidFill>
                  <a:schemeClr val="tx1"/>
                </a:solidFill>
                <a:latin typeface="Calibri" panose="020F0502020204030204" pitchFamily="34" charset="0"/>
              </a:defRPr>
            </a:lvl3pPr>
            <a:lvl4pPr marL="1630363" indent="-231775">
              <a:defRPr>
                <a:solidFill>
                  <a:schemeClr val="tx1"/>
                </a:solidFill>
                <a:latin typeface="Calibri" panose="020F0502020204030204" pitchFamily="34" charset="0"/>
              </a:defRPr>
            </a:lvl4pPr>
            <a:lvl5pPr marL="2095500" indent="-231775">
              <a:defRPr>
                <a:solidFill>
                  <a:schemeClr val="tx1"/>
                </a:solidFill>
                <a:latin typeface="Calibri" panose="020F0502020204030204" pitchFamily="34" charset="0"/>
              </a:defRPr>
            </a:lvl5pPr>
            <a:lvl6pPr marL="2552700" indent="-231775" eaLnBrk="0" fontAlgn="base" hangingPunct="0">
              <a:spcBef>
                <a:spcPct val="0"/>
              </a:spcBef>
              <a:spcAft>
                <a:spcPct val="0"/>
              </a:spcAft>
              <a:defRPr>
                <a:solidFill>
                  <a:schemeClr val="tx1"/>
                </a:solidFill>
                <a:latin typeface="Calibri" panose="020F0502020204030204" pitchFamily="34" charset="0"/>
              </a:defRPr>
            </a:lvl6pPr>
            <a:lvl7pPr marL="3009900" indent="-231775" eaLnBrk="0" fontAlgn="base" hangingPunct="0">
              <a:spcBef>
                <a:spcPct val="0"/>
              </a:spcBef>
              <a:spcAft>
                <a:spcPct val="0"/>
              </a:spcAft>
              <a:defRPr>
                <a:solidFill>
                  <a:schemeClr val="tx1"/>
                </a:solidFill>
                <a:latin typeface="Calibri" panose="020F0502020204030204" pitchFamily="34" charset="0"/>
              </a:defRPr>
            </a:lvl7pPr>
            <a:lvl8pPr marL="3467100" indent="-231775" eaLnBrk="0" fontAlgn="base" hangingPunct="0">
              <a:spcBef>
                <a:spcPct val="0"/>
              </a:spcBef>
              <a:spcAft>
                <a:spcPct val="0"/>
              </a:spcAft>
              <a:defRPr>
                <a:solidFill>
                  <a:schemeClr val="tx1"/>
                </a:solidFill>
                <a:latin typeface="Calibri" panose="020F0502020204030204" pitchFamily="34" charset="0"/>
              </a:defRPr>
            </a:lvl8pPr>
            <a:lvl9pPr marL="3924300" indent="-231775" eaLnBrk="0" fontAlgn="base" hangingPunct="0">
              <a:spcBef>
                <a:spcPct val="0"/>
              </a:spcBef>
              <a:spcAft>
                <a:spcPct val="0"/>
              </a:spcAft>
              <a:defRPr>
                <a:solidFill>
                  <a:schemeClr val="tx1"/>
                </a:solidFill>
                <a:latin typeface="Calibri" panose="020F0502020204030204" pitchFamily="34" charset="0"/>
              </a:defRPr>
            </a:lvl9pPr>
          </a:lstStyle>
          <a:p>
            <a:fld id="{E126D051-AF6B-48CE-8509-33D1431BD854}" type="slidenum">
              <a:rPr lang="en-US" altLang="en-US"/>
              <a:pPr/>
              <a:t>19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FD520F1-6CC5-9934-D483-4764FFB50677}"/>
              </a:ext>
            </a:extLst>
          </p:cNvPr>
          <p:cNvSpPr>
            <a:spLocks noGrp="1"/>
          </p:cNvSpPr>
          <p:nvPr>
            <p:ph type="dt" sz="half" idx="10"/>
          </p:nvPr>
        </p:nvSpPr>
        <p:spPr/>
        <p:txBody>
          <a:bodyPr/>
          <a:lstStyle>
            <a:lvl1pPr>
              <a:defRPr/>
            </a:lvl1pPr>
          </a:lstStyle>
          <a:p>
            <a:pPr>
              <a:defRPr/>
            </a:pPr>
            <a:fld id="{E62F3819-95D9-483F-A4B3-5C12445EDC93}" type="datetimeFigureOut">
              <a:rPr lang="en-US"/>
              <a:pPr>
                <a:defRPr/>
              </a:pPr>
              <a:t>8/26/2022</a:t>
            </a:fld>
            <a:endParaRPr lang="en-US"/>
          </a:p>
        </p:txBody>
      </p:sp>
      <p:sp>
        <p:nvSpPr>
          <p:cNvPr id="5" name="Footer Placeholder 4">
            <a:extLst>
              <a:ext uri="{FF2B5EF4-FFF2-40B4-BE49-F238E27FC236}">
                <a16:creationId xmlns:a16="http://schemas.microsoft.com/office/drawing/2014/main" id="{E609A97C-DDD2-728D-5AC1-4A1CD5EDFDA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E76C9E6-692F-2583-EFE5-9002FFD07ED7}"/>
              </a:ext>
            </a:extLst>
          </p:cNvPr>
          <p:cNvSpPr>
            <a:spLocks noGrp="1"/>
          </p:cNvSpPr>
          <p:nvPr>
            <p:ph type="sldNum" sz="quarter" idx="12"/>
          </p:nvPr>
        </p:nvSpPr>
        <p:spPr/>
        <p:txBody>
          <a:bodyPr/>
          <a:lstStyle>
            <a:lvl1pPr>
              <a:defRPr/>
            </a:lvl1pPr>
          </a:lstStyle>
          <a:p>
            <a:fld id="{5B560F2E-2EEE-460C-9F9E-E9F314A65255}" type="slidenum">
              <a:rPr lang="en-US" altLang="en-US"/>
              <a:pPr/>
              <a:t>‹#›</a:t>
            </a:fld>
            <a:endParaRPr lang="en-US" altLang="en-US"/>
          </a:p>
        </p:txBody>
      </p:sp>
    </p:spTree>
    <p:extLst>
      <p:ext uri="{BB962C8B-B14F-4D97-AF65-F5344CB8AC3E}">
        <p14:creationId xmlns:p14="http://schemas.microsoft.com/office/powerpoint/2010/main" val="39179947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CC3DB8-38B9-305A-F54C-66F39C61761B}"/>
              </a:ext>
            </a:extLst>
          </p:cNvPr>
          <p:cNvSpPr>
            <a:spLocks noGrp="1"/>
          </p:cNvSpPr>
          <p:nvPr>
            <p:ph type="dt" sz="half" idx="10"/>
          </p:nvPr>
        </p:nvSpPr>
        <p:spPr/>
        <p:txBody>
          <a:bodyPr/>
          <a:lstStyle>
            <a:lvl1pPr>
              <a:defRPr/>
            </a:lvl1pPr>
          </a:lstStyle>
          <a:p>
            <a:pPr>
              <a:defRPr/>
            </a:pPr>
            <a:fld id="{38301C29-B8E8-4548-BC79-70E6D5CF49B8}" type="datetimeFigureOut">
              <a:rPr lang="en-US"/>
              <a:pPr>
                <a:defRPr/>
              </a:pPr>
              <a:t>8/26/2022</a:t>
            </a:fld>
            <a:endParaRPr lang="en-US"/>
          </a:p>
        </p:txBody>
      </p:sp>
      <p:sp>
        <p:nvSpPr>
          <p:cNvPr id="5" name="Footer Placeholder 4">
            <a:extLst>
              <a:ext uri="{FF2B5EF4-FFF2-40B4-BE49-F238E27FC236}">
                <a16:creationId xmlns:a16="http://schemas.microsoft.com/office/drawing/2014/main" id="{D4083D19-43B9-D1C8-061A-CABCB7A0790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584084A-B753-048F-61E4-F972BEFBB07A}"/>
              </a:ext>
            </a:extLst>
          </p:cNvPr>
          <p:cNvSpPr>
            <a:spLocks noGrp="1"/>
          </p:cNvSpPr>
          <p:nvPr>
            <p:ph type="sldNum" sz="quarter" idx="12"/>
          </p:nvPr>
        </p:nvSpPr>
        <p:spPr/>
        <p:txBody>
          <a:bodyPr/>
          <a:lstStyle>
            <a:lvl1pPr>
              <a:defRPr/>
            </a:lvl1pPr>
          </a:lstStyle>
          <a:p>
            <a:fld id="{8826F7FE-936E-430D-A192-F3D3FA45440F}" type="slidenum">
              <a:rPr lang="en-US" altLang="en-US"/>
              <a:pPr/>
              <a:t>‹#›</a:t>
            </a:fld>
            <a:endParaRPr lang="en-US" altLang="en-US"/>
          </a:p>
        </p:txBody>
      </p:sp>
    </p:spTree>
    <p:extLst>
      <p:ext uri="{BB962C8B-B14F-4D97-AF65-F5344CB8AC3E}">
        <p14:creationId xmlns:p14="http://schemas.microsoft.com/office/powerpoint/2010/main" val="3074691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2FF10D-108E-9193-72AC-960E0C329DAE}"/>
              </a:ext>
            </a:extLst>
          </p:cNvPr>
          <p:cNvSpPr>
            <a:spLocks noGrp="1"/>
          </p:cNvSpPr>
          <p:nvPr>
            <p:ph type="dt" sz="half" idx="10"/>
          </p:nvPr>
        </p:nvSpPr>
        <p:spPr/>
        <p:txBody>
          <a:bodyPr/>
          <a:lstStyle>
            <a:lvl1pPr>
              <a:defRPr/>
            </a:lvl1pPr>
          </a:lstStyle>
          <a:p>
            <a:pPr>
              <a:defRPr/>
            </a:pPr>
            <a:fld id="{4CE15D9C-95F5-47BF-A50C-004E52921566}" type="datetimeFigureOut">
              <a:rPr lang="en-US"/>
              <a:pPr>
                <a:defRPr/>
              </a:pPr>
              <a:t>8/26/2022</a:t>
            </a:fld>
            <a:endParaRPr lang="en-US"/>
          </a:p>
        </p:txBody>
      </p:sp>
      <p:sp>
        <p:nvSpPr>
          <p:cNvPr id="5" name="Footer Placeholder 4">
            <a:extLst>
              <a:ext uri="{FF2B5EF4-FFF2-40B4-BE49-F238E27FC236}">
                <a16:creationId xmlns:a16="http://schemas.microsoft.com/office/drawing/2014/main" id="{63B2A0BD-561F-A926-2795-296C990E344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1B98A0E-A07F-AE64-95E4-89E60A81F138}"/>
              </a:ext>
            </a:extLst>
          </p:cNvPr>
          <p:cNvSpPr>
            <a:spLocks noGrp="1"/>
          </p:cNvSpPr>
          <p:nvPr>
            <p:ph type="sldNum" sz="quarter" idx="12"/>
          </p:nvPr>
        </p:nvSpPr>
        <p:spPr/>
        <p:txBody>
          <a:bodyPr/>
          <a:lstStyle>
            <a:lvl1pPr>
              <a:defRPr/>
            </a:lvl1pPr>
          </a:lstStyle>
          <a:p>
            <a:fld id="{0196F747-D566-4786-9B92-CD045A178B2D}" type="slidenum">
              <a:rPr lang="en-US" altLang="en-US"/>
              <a:pPr/>
              <a:t>‹#›</a:t>
            </a:fld>
            <a:endParaRPr lang="en-US" altLang="en-US"/>
          </a:p>
        </p:txBody>
      </p:sp>
    </p:spTree>
    <p:extLst>
      <p:ext uri="{BB962C8B-B14F-4D97-AF65-F5344CB8AC3E}">
        <p14:creationId xmlns:p14="http://schemas.microsoft.com/office/powerpoint/2010/main" val="2702555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7B99B1-4651-7704-FC01-8235D6D673E0}"/>
              </a:ext>
            </a:extLst>
          </p:cNvPr>
          <p:cNvSpPr>
            <a:spLocks noGrp="1"/>
          </p:cNvSpPr>
          <p:nvPr>
            <p:ph type="dt" sz="half" idx="10"/>
          </p:nvPr>
        </p:nvSpPr>
        <p:spPr/>
        <p:txBody>
          <a:bodyPr/>
          <a:lstStyle>
            <a:lvl1pPr>
              <a:defRPr/>
            </a:lvl1pPr>
          </a:lstStyle>
          <a:p>
            <a:pPr>
              <a:defRPr/>
            </a:pPr>
            <a:fld id="{396869C0-6A94-409B-B255-D15DC59956A1}" type="datetimeFigureOut">
              <a:rPr lang="en-US"/>
              <a:pPr>
                <a:defRPr/>
              </a:pPr>
              <a:t>8/26/2022</a:t>
            </a:fld>
            <a:endParaRPr lang="en-US"/>
          </a:p>
        </p:txBody>
      </p:sp>
      <p:sp>
        <p:nvSpPr>
          <p:cNvPr id="5" name="Footer Placeholder 4">
            <a:extLst>
              <a:ext uri="{FF2B5EF4-FFF2-40B4-BE49-F238E27FC236}">
                <a16:creationId xmlns:a16="http://schemas.microsoft.com/office/drawing/2014/main" id="{261988E8-78F6-8D63-5384-0F8BAC5D63E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356FE82-1328-6A28-EF46-F2A1AEA96FF9}"/>
              </a:ext>
            </a:extLst>
          </p:cNvPr>
          <p:cNvSpPr>
            <a:spLocks noGrp="1"/>
          </p:cNvSpPr>
          <p:nvPr>
            <p:ph type="sldNum" sz="quarter" idx="12"/>
          </p:nvPr>
        </p:nvSpPr>
        <p:spPr/>
        <p:txBody>
          <a:bodyPr/>
          <a:lstStyle>
            <a:lvl1pPr>
              <a:defRPr/>
            </a:lvl1pPr>
          </a:lstStyle>
          <a:p>
            <a:fld id="{FBC04BCD-01E0-4383-BD0A-64FDBB2E7A03}" type="slidenum">
              <a:rPr lang="en-US" altLang="en-US"/>
              <a:pPr/>
              <a:t>‹#›</a:t>
            </a:fld>
            <a:endParaRPr lang="en-US" altLang="en-US"/>
          </a:p>
        </p:txBody>
      </p:sp>
    </p:spTree>
    <p:extLst>
      <p:ext uri="{BB962C8B-B14F-4D97-AF65-F5344CB8AC3E}">
        <p14:creationId xmlns:p14="http://schemas.microsoft.com/office/powerpoint/2010/main" val="35001904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6FA298-5B0C-6B75-D6C4-8F9A9A1ED335}"/>
              </a:ext>
            </a:extLst>
          </p:cNvPr>
          <p:cNvSpPr>
            <a:spLocks noGrp="1"/>
          </p:cNvSpPr>
          <p:nvPr>
            <p:ph type="dt" sz="half" idx="10"/>
          </p:nvPr>
        </p:nvSpPr>
        <p:spPr/>
        <p:txBody>
          <a:bodyPr/>
          <a:lstStyle>
            <a:lvl1pPr>
              <a:defRPr/>
            </a:lvl1pPr>
          </a:lstStyle>
          <a:p>
            <a:pPr>
              <a:defRPr/>
            </a:pPr>
            <a:fld id="{A2D41D75-FBA5-4C07-9A90-9405A650ABFA}" type="datetimeFigureOut">
              <a:rPr lang="en-US"/>
              <a:pPr>
                <a:defRPr/>
              </a:pPr>
              <a:t>8/26/2022</a:t>
            </a:fld>
            <a:endParaRPr lang="en-US"/>
          </a:p>
        </p:txBody>
      </p:sp>
      <p:sp>
        <p:nvSpPr>
          <p:cNvPr id="5" name="Footer Placeholder 4">
            <a:extLst>
              <a:ext uri="{FF2B5EF4-FFF2-40B4-BE49-F238E27FC236}">
                <a16:creationId xmlns:a16="http://schemas.microsoft.com/office/drawing/2014/main" id="{63CE6510-4305-9C98-40C7-73B10EE4995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4F9BEE4-32FD-34B8-DA4F-E961F68E9483}"/>
              </a:ext>
            </a:extLst>
          </p:cNvPr>
          <p:cNvSpPr>
            <a:spLocks noGrp="1"/>
          </p:cNvSpPr>
          <p:nvPr>
            <p:ph type="sldNum" sz="quarter" idx="12"/>
          </p:nvPr>
        </p:nvSpPr>
        <p:spPr/>
        <p:txBody>
          <a:bodyPr/>
          <a:lstStyle>
            <a:lvl1pPr>
              <a:defRPr/>
            </a:lvl1pPr>
          </a:lstStyle>
          <a:p>
            <a:fld id="{076DC347-21F4-4714-B274-431177FD3C31}" type="slidenum">
              <a:rPr lang="en-US" altLang="en-US"/>
              <a:pPr/>
              <a:t>‹#›</a:t>
            </a:fld>
            <a:endParaRPr lang="en-US" altLang="en-US"/>
          </a:p>
        </p:txBody>
      </p:sp>
    </p:spTree>
    <p:extLst>
      <p:ext uri="{BB962C8B-B14F-4D97-AF65-F5344CB8AC3E}">
        <p14:creationId xmlns:p14="http://schemas.microsoft.com/office/powerpoint/2010/main" val="7088516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AABF70B6-29FA-19B1-9EFD-35C8ED520970}"/>
              </a:ext>
            </a:extLst>
          </p:cNvPr>
          <p:cNvSpPr>
            <a:spLocks noGrp="1"/>
          </p:cNvSpPr>
          <p:nvPr>
            <p:ph type="dt" sz="half" idx="10"/>
          </p:nvPr>
        </p:nvSpPr>
        <p:spPr/>
        <p:txBody>
          <a:bodyPr/>
          <a:lstStyle>
            <a:lvl1pPr>
              <a:defRPr/>
            </a:lvl1pPr>
          </a:lstStyle>
          <a:p>
            <a:pPr>
              <a:defRPr/>
            </a:pPr>
            <a:fld id="{C4F6F59C-617A-433C-BCEC-13D4DD2FC319}" type="datetimeFigureOut">
              <a:rPr lang="en-US"/>
              <a:pPr>
                <a:defRPr/>
              </a:pPr>
              <a:t>8/26/2022</a:t>
            </a:fld>
            <a:endParaRPr lang="en-US"/>
          </a:p>
        </p:txBody>
      </p:sp>
      <p:sp>
        <p:nvSpPr>
          <p:cNvPr id="6" name="Footer Placeholder 4">
            <a:extLst>
              <a:ext uri="{FF2B5EF4-FFF2-40B4-BE49-F238E27FC236}">
                <a16:creationId xmlns:a16="http://schemas.microsoft.com/office/drawing/2014/main" id="{3DDD49DA-0342-98EE-6647-1A25CF05E00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5EA93D0F-8553-C52E-84DB-98CCEB5A17A4}"/>
              </a:ext>
            </a:extLst>
          </p:cNvPr>
          <p:cNvSpPr>
            <a:spLocks noGrp="1"/>
          </p:cNvSpPr>
          <p:nvPr>
            <p:ph type="sldNum" sz="quarter" idx="12"/>
          </p:nvPr>
        </p:nvSpPr>
        <p:spPr/>
        <p:txBody>
          <a:bodyPr/>
          <a:lstStyle>
            <a:lvl1pPr>
              <a:defRPr/>
            </a:lvl1pPr>
          </a:lstStyle>
          <a:p>
            <a:fld id="{25AD5745-5E96-4CEC-9668-5BEC095F548A}" type="slidenum">
              <a:rPr lang="en-US" altLang="en-US"/>
              <a:pPr/>
              <a:t>‹#›</a:t>
            </a:fld>
            <a:endParaRPr lang="en-US" altLang="en-US"/>
          </a:p>
        </p:txBody>
      </p:sp>
    </p:spTree>
    <p:extLst>
      <p:ext uri="{BB962C8B-B14F-4D97-AF65-F5344CB8AC3E}">
        <p14:creationId xmlns:p14="http://schemas.microsoft.com/office/powerpoint/2010/main" val="1814143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8BE166E4-9706-06FA-352F-DF804E8E2204}"/>
              </a:ext>
            </a:extLst>
          </p:cNvPr>
          <p:cNvSpPr>
            <a:spLocks noGrp="1"/>
          </p:cNvSpPr>
          <p:nvPr>
            <p:ph type="dt" sz="half" idx="10"/>
          </p:nvPr>
        </p:nvSpPr>
        <p:spPr/>
        <p:txBody>
          <a:bodyPr/>
          <a:lstStyle>
            <a:lvl1pPr>
              <a:defRPr/>
            </a:lvl1pPr>
          </a:lstStyle>
          <a:p>
            <a:pPr>
              <a:defRPr/>
            </a:pPr>
            <a:fld id="{F3235B11-EF8D-4125-A099-59CD68EDF316}" type="datetimeFigureOut">
              <a:rPr lang="en-US"/>
              <a:pPr>
                <a:defRPr/>
              </a:pPr>
              <a:t>8/26/2022</a:t>
            </a:fld>
            <a:endParaRPr lang="en-US"/>
          </a:p>
        </p:txBody>
      </p:sp>
      <p:sp>
        <p:nvSpPr>
          <p:cNvPr id="8" name="Footer Placeholder 4">
            <a:extLst>
              <a:ext uri="{FF2B5EF4-FFF2-40B4-BE49-F238E27FC236}">
                <a16:creationId xmlns:a16="http://schemas.microsoft.com/office/drawing/2014/main" id="{DB416DE2-1C72-610D-707D-AEB3C6776535}"/>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9A5C2D2C-3277-34A4-5E64-1B49FF643AF4}"/>
              </a:ext>
            </a:extLst>
          </p:cNvPr>
          <p:cNvSpPr>
            <a:spLocks noGrp="1"/>
          </p:cNvSpPr>
          <p:nvPr>
            <p:ph type="sldNum" sz="quarter" idx="12"/>
          </p:nvPr>
        </p:nvSpPr>
        <p:spPr/>
        <p:txBody>
          <a:bodyPr/>
          <a:lstStyle>
            <a:lvl1pPr>
              <a:defRPr/>
            </a:lvl1pPr>
          </a:lstStyle>
          <a:p>
            <a:fld id="{E3DB6E6B-40B9-4F4A-8F87-7F067BA4A3EE}" type="slidenum">
              <a:rPr lang="en-US" altLang="en-US"/>
              <a:pPr/>
              <a:t>‹#›</a:t>
            </a:fld>
            <a:endParaRPr lang="en-US" altLang="en-US"/>
          </a:p>
        </p:txBody>
      </p:sp>
    </p:spTree>
    <p:extLst>
      <p:ext uri="{BB962C8B-B14F-4D97-AF65-F5344CB8AC3E}">
        <p14:creationId xmlns:p14="http://schemas.microsoft.com/office/powerpoint/2010/main" val="26316130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C1CC01FC-6303-151A-A8B5-E1D9AB3AC7FC}"/>
              </a:ext>
            </a:extLst>
          </p:cNvPr>
          <p:cNvSpPr>
            <a:spLocks noGrp="1"/>
          </p:cNvSpPr>
          <p:nvPr>
            <p:ph type="dt" sz="half" idx="10"/>
          </p:nvPr>
        </p:nvSpPr>
        <p:spPr/>
        <p:txBody>
          <a:bodyPr/>
          <a:lstStyle>
            <a:lvl1pPr>
              <a:defRPr/>
            </a:lvl1pPr>
          </a:lstStyle>
          <a:p>
            <a:pPr>
              <a:defRPr/>
            </a:pPr>
            <a:fld id="{5652C3C9-CBD3-4996-A3A8-B76DCFB313F1}" type="datetimeFigureOut">
              <a:rPr lang="en-US"/>
              <a:pPr>
                <a:defRPr/>
              </a:pPr>
              <a:t>8/26/2022</a:t>
            </a:fld>
            <a:endParaRPr lang="en-US"/>
          </a:p>
        </p:txBody>
      </p:sp>
      <p:sp>
        <p:nvSpPr>
          <p:cNvPr id="4" name="Footer Placeholder 4">
            <a:extLst>
              <a:ext uri="{FF2B5EF4-FFF2-40B4-BE49-F238E27FC236}">
                <a16:creationId xmlns:a16="http://schemas.microsoft.com/office/drawing/2014/main" id="{6606FD3C-6BB2-4534-646C-8FCFD749E3DD}"/>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AD7A65BE-ECC9-6ED8-D1E7-EC90BAD75863}"/>
              </a:ext>
            </a:extLst>
          </p:cNvPr>
          <p:cNvSpPr>
            <a:spLocks noGrp="1"/>
          </p:cNvSpPr>
          <p:nvPr>
            <p:ph type="sldNum" sz="quarter" idx="12"/>
          </p:nvPr>
        </p:nvSpPr>
        <p:spPr/>
        <p:txBody>
          <a:bodyPr/>
          <a:lstStyle>
            <a:lvl1pPr>
              <a:defRPr/>
            </a:lvl1pPr>
          </a:lstStyle>
          <a:p>
            <a:fld id="{AC89EB58-5570-45F4-83B7-9014EC824502}" type="slidenum">
              <a:rPr lang="en-US" altLang="en-US"/>
              <a:pPr/>
              <a:t>‹#›</a:t>
            </a:fld>
            <a:endParaRPr lang="en-US" altLang="en-US"/>
          </a:p>
        </p:txBody>
      </p:sp>
    </p:spTree>
    <p:extLst>
      <p:ext uri="{BB962C8B-B14F-4D97-AF65-F5344CB8AC3E}">
        <p14:creationId xmlns:p14="http://schemas.microsoft.com/office/powerpoint/2010/main" val="36731779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C6C1063-C311-5E9D-845A-1369FB627D78}"/>
              </a:ext>
            </a:extLst>
          </p:cNvPr>
          <p:cNvSpPr>
            <a:spLocks noGrp="1"/>
          </p:cNvSpPr>
          <p:nvPr>
            <p:ph type="dt" sz="half" idx="10"/>
          </p:nvPr>
        </p:nvSpPr>
        <p:spPr/>
        <p:txBody>
          <a:bodyPr/>
          <a:lstStyle>
            <a:lvl1pPr>
              <a:defRPr/>
            </a:lvl1pPr>
          </a:lstStyle>
          <a:p>
            <a:pPr>
              <a:defRPr/>
            </a:pPr>
            <a:fld id="{F6418BB9-A43D-4BC0-9CF1-24A745D78AD6}" type="datetimeFigureOut">
              <a:rPr lang="en-US"/>
              <a:pPr>
                <a:defRPr/>
              </a:pPr>
              <a:t>8/26/2022</a:t>
            </a:fld>
            <a:endParaRPr lang="en-US"/>
          </a:p>
        </p:txBody>
      </p:sp>
      <p:sp>
        <p:nvSpPr>
          <p:cNvPr id="3" name="Footer Placeholder 4">
            <a:extLst>
              <a:ext uri="{FF2B5EF4-FFF2-40B4-BE49-F238E27FC236}">
                <a16:creationId xmlns:a16="http://schemas.microsoft.com/office/drawing/2014/main" id="{7E4775CC-0873-658F-BE54-B093A48D1F6A}"/>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39C57067-E0B4-9E06-D888-A42C41DA3FD4}"/>
              </a:ext>
            </a:extLst>
          </p:cNvPr>
          <p:cNvSpPr>
            <a:spLocks noGrp="1"/>
          </p:cNvSpPr>
          <p:nvPr>
            <p:ph type="sldNum" sz="quarter" idx="12"/>
          </p:nvPr>
        </p:nvSpPr>
        <p:spPr/>
        <p:txBody>
          <a:bodyPr/>
          <a:lstStyle>
            <a:lvl1pPr>
              <a:defRPr/>
            </a:lvl1pPr>
          </a:lstStyle>
          <a:p>
            <a:fld id="{72A76C35-1882-4792-9B3C-A2130B7131D9}" type="slidenum">
              <a:rPr lang="en-US" altLang="en-US"/>
              <a:pPr/>
              <a:t>‹#›</a:t>
            </a:fld>
            <a:endParaRPr lang="en-US" altLang="en-US"/>
          </a:p>
        </p:txBody>
      </p:sp>
    </p:spTree>
    <p:extLst>
      <p:ext uri="{BB962C8B-B14F-4D97-AF65-F5344CB8AC3E}">
        <p14:creationId xmlns:p14="http://schemas.microsoft.com/office/powerpoint/2010/main" val="29078724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545306C5-3568-D42C-AE18-51B2A4C38FF8}"/>
              </a:ext>
            </a:extLst>
          </p:cNvPr>
          <p:cNvSpPr>
            <a:spLocks noGrp="1"/>
          </p:cNvSpPr>
          <p:nvPr>
            <p:ph type="dt" sz="half" idx="10"/>
          </p:nvPr>
        </p:nvSpPr>
        <p:spPr/>
        <p:txBody>
          <a:bodyPr/>
          <a:lstStyle>
            <a:lvl1pPr>
              <a:defRPr/>
            </a:lvl1pPr>
          </a:lstStyle>
          <a:p>
            <a:pPr>
              <a:defRPr/>
            </a:pPr>
            <a:fld id="{1AF31F52-785C-4E6B-B1FA-B03820301C64}" type="datetimeFigureOut">
              <a:rPr lang="en-US"/>
              <a:pPr>
                <a:defRPr/>
              </a:pPr>
              <a:t>8/26/2022</a:t>
            </a:fld>
            <a:endParaRPr lang="en-US"/>
          </a:p>
        </p:txBody>
      </p:sp>
      <p:sp>
        <p:nvSpPr>
          <p:cNvPr id="6" name="Footer Placeholder 4">
            <a:extLst>
              <a:ext uri="{FF2B5EF4-FFF2-40B4-BE49-F238E27FC236}">
                <a16:creationId xmlns:a16="http://schemas.microsoft.com/office/drawing/2014/main" id="{47894B97-A2B2-B0BC-58E2-40F0A5F25C92}"/>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7FFB218-0642-3B2E-65BF-5976EF9B7522}"/>
              </a:ext>
            </a:extLst>
          </p:cNvPr>
          <p:cNvSpPr>
            <a:spLocks noGrp="1"/>
          </p:cNvSpPr>
          <p:nvPr>
            <p:ph type="sldNum" sz="quarter" idx="12"/>
          </p:nvPr>
        </p:nvSpPr>
        <p:spPr/>
        <p:txBody>
          <a:bodyPr/>
          <a:lstStyle>
            <a:lvl1pPr>
              <a:defRPr/>
            </a:lvl1pPr>
          </a:lstStyle>
          <a:p>
            <a:fld id="{A0711914-1711-4A32-867F-9FF60897199E}" type="slidenum">
              <a:rPr lang="en-US" altLang="en-US"/>
              <a:pPr/>
              <a:t>‹#›</a:t>
            </a:fld>
            <a:endParaRPr lang="en-US" altLang="en-US"/>
          </a:p>
        </p:txBody>
      </p:sp>
    </p:spTree>
    <p:extLst>
      <p:ext uri="{BB962C8B-B14F-4D97-AF65-F5344CB8AC3E}">
        <p14:creationId xmlns:p14="http://schemas.microsoft.com/office/powerpoint/2010/main" val="10306080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EDA8768C-D6C9-95DD-E202-00B4D4D4BF27}"/>
              </a:ext>
            </a:extLst>
          </p:cNvPr>
          <p:cNvSpPr>
            <a:spLocks noGrp="1"/>
          </p:cNvSpPr>
          <p:nvPr>
            <p:ph type="dt" sz="half" idx="10"/>
          </p:nvPr>
        </p:nvSpPr>
        <p:spPr/>
        <p:txBody>
          <a:bodyPr/>
          <a:lstStyle>
            <a:lvl1pPr>
              <a:defRPr/>
            </a:lvl1pPr>
          </a:lstStyle>
          <a:p>
            <a:pPr>
              <a:defRPr/>
            </a:pPr>
            <a:fld id="{D9B79164-B338-41AC-BD6B-1E8DE847429D}" type="datetimeFigureOut">
              <a:rPr lang="en-US"/>
              <a:pPr>
                <a:defRPr/>
              </a:pPr>
              <a:t>8/26/2022</a:t>
            </a:fld>
            <a:endParaRPr lang="en-US"/>
          </a:p>
        </p:txBody>
      </p:sp>
      <p:sp>
        <p:nvSpPr>
          <p:cNvPr id="6" name="Footer Placeholder 4">
            <a:extLst>
              <a:ext uri="{FF2B5EF4-FFF2-40B4-BE49-F238E27FC236}">
                <a16:creationId xmlns:a16="http://schemas.microsoft.com/office/drawing/2014/main" id="{EF00D0BF-335C-7ED6-26F8-60440028DC2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7235ECF-96D3-3569-62A0-9206AAA7F2FE}"/>
              </a:ext>
            </a:extLst>
          </p:cNvPr>
          <p:cNvSpPr>
            <a:spLocks noGrp="1"/>
          </p:cNvSpPr>
          <p:nvPr>
            <p:ph type="sldNum" sz="quarter" idx="12"/>
          </p:nvPr>
        </p:nvSpPr>
        <p:spPr/>
        <p:txBody>
          <a:bodyPr/>
          <a:lstStyle>
            <a:lvl1pPr>
              <a:defRPr/>
            </a:lvl1pPr>
          </a:lstStyle>
          <a:p>
            <a:fld id="{A4F2DF0A-6031-4CBF-B666-6D26508DDA61}" type="slidenum">
              <a:rPr lang="en-US" altLang="en-US"/>
              <a:pPr/>
              <a:t>‹#›</a:t>
            </a:fld>
            <a:endParaRPr lang="en-US" altLang="en-US"/>
          </a:p>
        </p:txBody>
      </p:sp>
    </p:spTree>
    <p:extLst>
      <p:ext uri="{BB962C8B-B14F-4D97-AF65-F5344CB8AC3E}">
        <p14:creationId xmlns:p14="http://schemas.microsoft.com/office/powerpoint/2010/main" val="25816391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1BE4A151-7D1C-05BB-9238-C2D84DDEF8AD}"/>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6057199D-57F6-DF8A-AEBB-55BC11041D52}"/>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71A89140-3FD6-9F1B-2549-7192829187C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C477D29E-9890-48E7-9676-B2C43D68EBF6}" type="datetimeFigureOut">
              <a:rPr lang="en-US"/>
              <a:pPr>
                <a:defRPr/>
              </a:pPr>
              <a:t>8/26/2022</a:t>
            </a:fld>
            <a:endParaRPr lang="en-US"/>
          </a:p>
        </p:txBody>
      </p:sp>
      <p:sp>
        <p:nvSpPr>
          <p:cNvPr id="5" name="Footer Placeholder 4">
            <a:extLst>
              <a:ext uri="{FF2B5EF4-FFF2-40B4-BE49-F238E27FC236}">
                <a16:creationId xmlns:a16="http://schemas.microsoft.com/office/drawing/2014/main" id="{F4D62ADD-24B6-E8AA-99D7-3FF54C747A5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CCC7FB38-2F84-E287-2C19-7ADB1F7FAF9E}"/>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25EE4CC5-DC82-4E87-B23D-98A528C1A949}"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Box 3">
            <a:extLst>
              <a:ext uri="{FF2B5EF4-FFF2-40B4-BE49-F238E27FC236}">
                <a16:creationId xmlns:a16="http://schemas.microsoft.com/office/drawing/2014/main" id="{E3A17422-3E55-58CF-4540-8CED8EDB1CF6}"/>
              </a:ext>
            </a:extLst>
          </p:cNvPr>
          <p:cNvSpPr txBox="1">
            <a:spLocks noChangeArrowheads="1"/>
          </p:cNvSpPr>
          <p:nvPr/>
        </p:nvSpPr>
        <p:spPr bwMode="auto">
          <a:xfrm>
            <a:off x="1717675" y="71438"/>
            <a:ext cx="87106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3200" b="1" i="1" u="sng">
                <a:latin typeface="Arial" panose="020B0604020202020204" pitchFamily="34" charset="0"/>
                <a:cs typeface="Arial" panose="020B0604020202020204" pitchFamily="34" charset="0"/>
              </a:rPr>
              <a:t>FIGURE S1: Alpha Diversity Plots: Faith_PD</a:t>
            </a:r>
          </a:p>
        </p:txBody>
      </p:sp>
      <p:grpSp>
        <p:nvGrpSpPr>
          <p:cNvPr id="3075" name="Group 1">
            <a:extLst>
              <a:ext uri="{FF2B5EF4-FFF2-40B4-BE49-F238E27FC236}">
                <a16:creationId xmlns:a16="http://schemas.microsoft.com/office/drawing/2014/main" id="{676B412C-D3DB-51B8-4371-AF3B652B08B9}"/>
              </a:ext>
            </a:extLst>
          </p:cNvPr>
          <p:cNvGrpSpPr>
            <a:grpSpLocks/>
          </p:cNvGrpSpPr>
          <p:nvPr/>
        </p:nvGrpSpPr>
        <p:grpSpPr bwMode="auto">
          <a:xfrm>
            <a:off x="152400" y="655638"/>
            <a:ext cx="11914188" cy="6013450"/>
            <a:chOff x="387350" y="908050"/>
            <a:chExt cx="11493500" cy="5643563"/>
          </a:xfrm>
        </p:grpSpPr>
        <p:grpSp>
          <p:nvGrpSpPr>
            <p:cNvPr id="3076" name="Group 1">
              <a:extLst>
                <a:ext uri="{FF2B5EF4-FFF2-40B4-BE49-F238E27FC236}">
                  <a16:creationId xmlns:a16="http://schemas.microsoft.com/office/drawing/2014/main" id="{9397FBAE-0BEE-20D3-0984-C9166A378CD0}"/>
                </a:ext>
              </a:extLst>
            </p:cNvPr>
            <p:cNvGrpSpPr>
              <a:grpSpLocks/>
            </p:cNvGrpSpPr>
            <p:nvPr/>
          </p:nvGrpSpPr>
          <p:grpSpPr bwMode="auto">
            <a:xfrm>
              <a:off x="387350" y="908050"/>
              <a:ext cx="11493500" cy="5643563"/>
              <a:chOff x="238377" y="766890"/>
              <a:chExt cx="11676911" cy="5833601"/>
            </a:xfrm>
          </p:grpSpPr>
          <p:grpSp>
            <p:nvGrpSpPr>
              <p:cNvPr id="3079" name="Group 23">
                <a:extLst>
                  <a:ext uri="{FF2B5EF4-FFF2-40B4-BE49-F238E27FC236}">
                    <a16:creationId xmlns:a16="http://schemas.microsoft.com/office/drawing/2014/main" id="{FB955419-E801-001E-5473-047524979821}"/>
                  </a:ext>
                </a:extLst>
              </p:cNvPr>
              <p:cNvGrpSpPr>
                <a:grpSpLocks/>
              </p:cNvGrpSpPr>
              <p:nvPr/>
            </p:nvGrpSpPr>
            <p:grpSpPr bwMode="auto">
              <a:xfrm>
                <a:off x="238377" y="766890"/>
                <a:ext cx="11676911" cy="5833601"/>
                <a:chOff x="150919" y="771389"/>
                <a:chExt cx="11789546" cy="5920328"/>
              </a:xfrm>
            </p:grpSpPr>
            <p:grpSp>
              <p:nvGrpSpPr>
                <p:cNvPr id="22" name="Group 21">
                  <a:extLst>
                    <a:ext uri="{FF2B5EF4-FFF2-40B4-BE49-F238E27FC236}">
                      <a16:creationId xmlns:a16="http://schemas.microsoft.com/office/drawing/2014/main" id="{22B9EA2A-14C6-8997-A1B1-5C9557E53C07}"/>
                    </a:ext>
                  </a:extLst>
                </p:cNvPr>
                <p:cNvGrpSpPr/>
                <p:nvPr/>
              </p:nvGrpSpPr>
              <p:grpSpPr>
                <a:xfrm>
                  <a:off x="150919" y="941033"/>
                  <a:ext cx="5797119" cy="5703402"/>
                  <a:chOff x="115408" y="941033"/>
                  <a:chExt cx="5797119" cy="5703402"/>
                </a:xfrm>
                <a:solidFill>
                  <a:schemeClr val="bg1"/>
                </a:solidFill>
              </p:grpSpPr>
              <p:pic>
                <p:nvPicPr>
                  <p:cNvPr id="19" name="Picture 18">
                    <a:extLst>
                      <a:ext uri="{FF2B5EF4-FFF2-40B4-BE49-F238E27FC236}">
                        <a16:creationId xmlns:a16="http://schemas.microsoft.com/office/drawing/2014/main" id="{7536DA48-CB46-07C8-BFF9-E4D5D7D6C5EA}"/>
                      </a:ext>
                    </a:extLst>
                  </p:cNvPr>
                  <p:cNvPicPr>
                    <a:picLocks noChangeAspect="1"/>
                  </p:cNvPicPr>
                  <p:nvPr/>
                </p:nvPicPr>
                <p:blipFill>
                  <a:blip r:embed="rId3"/>
                  <a:stretch>
                    <a:fillRect/>
                  </a:stretch>
                </p:blipFill>
                <p:spPr>
                  <a:xfrm>
                    <a:off x="115410" y="941033"/>
                    <a:ext cx="5597753" cy="2674579"/>
                  </a:xfrm>
                  <a:prstGeom prst="rect">
                    <a:avLst/>
                  </a:prstGeom>
                  <a:grpFill/>
                </p:spPr>
              </p:pic>
              <p:pic>
                <p:nvPicPr>
                  <p:cNvPr id="21" name="Picture 20">
                    <a:extLst>
                      <a:ext uri="{FF2B5EF4-FFF2-40B4-BE49-F238E27FC236}">
                        <a16:creationId xmlns:a16="http://schemas.microsoft.com/office/drawing/2014/main" id="{EFFD8097-BDF1-9311-0060-3015C5B4A864}"/>
                      </a:ext>
                    </a:extLst>
                  </p:cNvPr>
                  <p:cNvPicPr>
                    <a:picLocks noChangeAspect="1"/>
                  </p:cNvPicPr>
                  <p:nvPr/>
                </p:nvPicPr>
                <p:blipFill>
                  <a:blip r:embed="rId4"/>
                  <a:stretch>
                    <a:fillRect/>
                  </a:stretch>
                </p:blipFill>
                <p:spPr>
                  <a:xfrm>
                    <a:off x="115408" y="3662894"/>
                    <a:ext cx="5797119" cy="2981541"/>
                  </a:xfrm>
                  <a:prstGeom prst="rect">
                    <a:avLst/>
                  </a:prstGeom>
                  <a:grpFill/>
                </p:spPr>
              </p:pic>
            </p:grpSp>
            <p:sp>
              <p:nvSpPr>
                <p:cNvPr id="23" name="Rectangle 22">
                  <a:extLst>
                    <a:ext uri="{FF2B5EF4-FFF2-40B4-BE49-F238E27FC236}">
                      <a16:creationId xmlns:a16="http://schemas.microsoft.com/office/drawing/2014/main" id="{DF7413C8-1CBD-E2A5-E398-5B984E89DF4C}"/>
                    </a:ext>
                  </a:extLst>
                </p:cNvPr>
                <p:cNvSpPr/>
                <p:nvPr/>
              </p:nvSpPr>
              <p:spPr>
                <a:xfrm>
                  <a:off x="150919" y="771389"/>
                  <a:ext cx="11789546" cy="5920328"/>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pic>
            <p:nvPicPr>
              <p:cNvPr id="3080" name="Picture 5">
                <a:extLst>
                  <a:ext uri="{FF2B5EF4-FFF2-40B4-BE49-F238E27FC236}">
                    <a16:creationId xmlns:a16="http://schemas.microsoft.com/office/drawing/2014/main" id="{3F0F6F57-67F2-9CE6-F63E-F2E9299A95D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847209" y="1803958"/>
                <a:ext cx="576720" cy="327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1" name="Picture 5">
                <a:extLst>
                  <a:ext uri="{FF2B5EF4-FFF2-40B4-BE49-F238E27FC236}">
                    <a16:creationId xmlns:a16="http://schemas.microsoft.com/office/drawing/2014/main" id="{203C53EF-3880-6D8F-B78C-CE7BB6ACD649}"/>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820124" y="3616037"/>
                <a:ext cx="630888" cy="785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077" name="Picture 7">
              <a:extLst>
                <a:ext uri="{FF2B5EF4-FFF2-40B4-BE49-F238E27FC236}">
                  <a16:creationId xmlns:a16="http://schemas.microsoft.com/office/drawing/2014/main" id="{D28B61D8-95A5-7938-7FA8-84D562D24963}"/>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935663" y="3530600"/>
              <a:ext cx="5767387" cy="297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Picture 3">
              <a:extLst>
                <a:ext uri="{FF2B5EF4-FFF2-40B4-BE49-F238E27FC236}">
                  <a16:creationId xmlns:a16="http://schemas.microsoft.com/office/drawing/2014/main" id="{404F5B20-49BC-BC91-68C1-E86ADD5DDE1F}"/>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845175" y="949325"/>
              <a:ext cx="5842000" cy="258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ontent Placeholder 2">
            <a:extLst>
              <a:ext uri="{FF2B5EF4-FFF2-40B4-BE49-F238E27FC236}">
                <a16:creationId xmlns:a16="http://schemas.microsoft.com/office/drawing/2014/main" id="{04069212-76E1-9710-89BD-C27A67D750B7}"/>
              </a:ext>
            </a:extLst>
          </p:cNvPr>
          <p:cNvSpPr>
            <a:spLocks noGrp="1"/>
          </p:cNvSpPr>
          <p:nvPr>
            <p:ph idx="1"/>
          </p:nvPr>
        </p:nvSpPr>
        <p:spPr>
          <a:xfrm>
            <a:off x="838200" y="1825625"/>
            <a:ext cx="10515600" cy="2867025"/>
          </a:xfrm>
        </p:spPr>
        <p:txBody>
          <a:bodyPr rtlCol="0">
            <a:normAutofit lnSpcReduction="10000"/>
          </a:bodyPr>
          <a:lstStyle/>
          <a:p>
            <a:pPr marL="0" indent="0" algn="just" eaLnBrk="1" fontAlgn="auto" hangingPunct="1">
              <a:spcAft>
                <a:spcPts val="0"/>
              </a:spcAft>
              <a:buFont typeface="Arial" panose="020B0604020202020204" pitchFamily="34" charset="0"/>
              <a:buNone/>
              <a:defRPr/>
            </a:pPr>
            <a:r>
              <a:rPr lang="en-US" altLang="en-US" sz="3000" dirty="0">
                <a:latin typeface="Arial" panose="020B0604020202020204" pitchFamily="34" charset="0"/>
                <a:cs typeface="Arial" panose="020B0604020202020204" pitchFamily="34" charset="0"/>
              </a:rPr>
              <a:t>Bar plot showing the taxonomy for the whole community. 201 taxa identified from all group of samples with their relative frequencies. Legend is showing the 30 most abundant taxa from the top of the bar graph. Among the most abundant taxa and pertinent to mention due to its relation to following results are one species of </a:t>
            </a:r>
            <a:r>
              <a:rPr lang="en-US" altLang="en-US" sz="3000" i="1" dirty="0" err="1">
                <a:latin typeface="Arial" panose="020B0604020202020204" pitchFamily="34" charset="0"/>
                <a:cs typeface="Arial" panose="020B0604020202020204" pitchFamily="34" charset="0"/>
              </a:rPr>
              <a:t>Prevotella</a:t>
            </a:r>
            <a:r>
              <a:rPr lang="en-US" altLang="en-US" sz="3000" dirty="0">
                <a:latin typeface="Arial" panose="020B0604020202020204" pitchFamily="34" charset="0"/>
                <a:cs typeface="Arial" panose="020B0604020202020204" pitchFamily="34" charset="0"/>
              </a:rPr>
              <a:t>, </a:t>
            </a:r>
            <a:r>
              <a:rPr lang="en-US" altLang="en-US" sz="3000" i="1" dirty="0" err="1">
                <a:latin typeface="Arial" panose="020B0604020202020204" pitchFamily="34" charset="0"/>
                <a:cs typeface="Arial" panose="020B0604020202020204" pitchFamily="34" charset="0"/>
              </a:rPr>
              <a:t>Dorea</a:t>
            </a:r>
            <a:r>
              <a:rPr lang="en-US" altLang="en-US" sz="3000" dirty="0">
                <a:latin typeface="Arial" panose="020B0604020202020204" pitchFamily="34" charset="0"/>
                <a:cs typeface="Arial" panose="020B0604020202020204" pitchFamily="34" charset="0"/>
              </a:rPr>
              <a:t>, </a:t>
            </a:r>
            <a:r>
              <a:rPr lang="en-US" altLang="en-US" sz="3000" i="1" dirty="0">
                <a:latin typeface="Arial" panose="020B0604020202020204" pitchFamily="34" charset="0"/>
                <a:cs typeface="Arial" panose="020B0604020202020204" pitchFamily="34" charset="0"/>
              </a:rPr>
              <a:t>Bifidobacterium </a:t>
            </a:r>
            <a:r>
              <a:rPr lang="en-US" altLang="en-US" sz="3000" i="1" dirty="0" err="1">
                <a:latin typeface="Arial" panose="020B0604020202020204" pitchFamily="34" charset="0"/>
                <a:cs typeface="Arial" panose="020B0604020202020204" pitchFamily="34" charset="0"/>
              </a:rPr>
              <a:t>adolescentis</a:t>
            </a:r>
            <a:r>
              <a:rPr lang="en-US" altLang="en-US" sz="3000" dirty="0">
                <a:latin typeface="Arial" panose="020B0604020202020204" pitchFamily="34" charset="0"/>
                <a:cs typeface="Arial" panose="020B0604020202020204" pitchFamily="34" charset="0"/>
              </a:rPr>
              <a:t> and </a:t>
            </a:r>
            <a:r>
              <a:rPr lang="en-US" altLang="en-US" sz="3000" i="1" dirty="0" err="1">
                <a:latin typeface="Arial" panose="020B0604020202020204" pitchFamily="34" charset="0"/>
                <a:cs typeface="Arial" panose="020B0604020202020204" pitchFamily="34" charset="0"/>
              </a:rPr>
              <a:t>Lachnospira</a:t>
            </a:r>
            <a:r>
              <a:rPr lang="en-US" altLang="en-US" sz="3000" dirty="0">
                <a:latin typeface="Arial" panose="020B0604020202020204" pitchFamily="34" charset="0"/>
                <a:cs typeface="Arial" panose="020B0604020202020204" pitchFamily="34" charset="0"/>
              </a:rPr>
              <a:t>. </a:t>
            </a:r>
          </a:p>
          <a:p>
            <a:pPr eaLnBrk="1" fontAlgn="auto" hangingPunct="1">
              <a:spcAft>
                <a:spcPts val="0"/>
              </a:spcAft>
              <a:defRPr/>
            </a:pPr>
            <a:endParaRPr lang="en-US" altLang="en-US" dirty="0">
              <a:latin typeface="Arial" panose="020B0604020202020204" pitchFamily="34" charset="0"/>
              <a:cs typeface="Arial" panose="020B0604020202020204" pitchFamily="34" charset="0"/>
            </a:endParaRPr>
          </a:p>
        </p:txBody>
      </p:sp>
      <p:sp>
        <p:nvSpPr>
          <p:cNvPr id="13315" name="Rectangle 16">
            <a:extLst>
              <a:ext uri="{FF2B5EF4-FFF2-40B4-BE49-F238E27FC236}">
                <a16:creationId xmlns:a16="http://schemas.microsoft.com/office/drawing/2014/main" id="{1FF82BED-5B56-E99F-2F59-7D9F5E7A2CBE}"/>
              </a:ext>
            </a:extLst>
          </p:cNvPr>
          <p:cNvSpPr>
            <a:spLocks noChangeArrowheads="1"/>
          </p:cNvSpPr>
          <p:nvPr/>
        </p:nvSpPr>
        <p:spPr bwMode="auto">
          <a:xfrm>
            <a:off x="1138238" y="593725"/>
            <a:ext cx="100552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3200" b="1" i="1" u="sng">
                <a:latin typeface="Arial" panose="020B0604020202020204" pitchFamily="34" charset="0"/>
                <a:cs typeface="Arial" panose="020B0604020202020204" pitchFamily="34" charset="0"/>
              </a:rPr>
              <a:t>FIGURE S5: Taxonomy Bar Blot Whole Community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5">
            <a:extLst>
              <a:ext uri="{FF2B5EF4-FFF2-40B4-BE49-F238E27FC236}">
                <a16:creationId xmlns:a16="http://schemas.microsoft.com/office/drawing/2014/main" id="{5D197D27-36D3-8335-E7C7-2BF160E3C01C}"/>
              </a:ext>
            </a:extLst>
          </p:cNvPr>
          <p:cNvSpPr>
            <a:spLocks noChangeArrowheads="1"/>
          </p:cNvSpPr>
          <p:nvPr/>
        </p:nvSpPr>
        <p:spPr bwMode="auto">
          <a:xfrm>
            <a:off x="1284288" y="0"/>
            <a:ext cx="99409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3200" b="1" i="1" u="sng">
                <a:latin typeface="Arial" panose="020B0604020202020204" pitchFamily="34" charset="0"/>
                <a:cs typeface="Arial" panose="020B0604020202020204" pitchFamily="34" charset="0"/>
              </a:rPr>
              <a:t>Figure S6: 16S </a:t>
            </a:r>
            <a:r>
              <a:rPr lang="en-US" altLang="en-US" sz="3200" b="1" i="1" u="sng">
                <a:latin typeface="Arial" panose="020B0604020202020204" pitchFamily="34" charset="0"/>
                <a:ea typeface="MS PGothic" panose="020B0600070205080204" pitchFamily="34" charset="-128"/>
                <a:cs typeface="Arial" panose="020B0604020202020204" pitchFamily="34" charset="0"/>
              </a:rPr>
              <a:t>rRNA</a:t>
            </a:r>
            <a:r>
              <a:rPr lang="en-US" altLang="en-US" sz="3200" b="1" i="1" u="sng">
                <a:latin typeface="Arial" panose="020B0604020202020204" pitchFamily="34" charset="0"/>
                <a:cs typeface="Arial" panose="020B0604020202020204" pitchFamily="34" charset="0"/>
              </a:rPr>
              <a:t> </a:t>
            </a:r>
            <a:r>
              <a:rPr lang="en-US" altLang="en-US" sz="3200" b="1" i="1" u="sng">
                <a:latin typeface="Arial" panose="020B0604020202020204" pitchFamily="34" charset="0"/>
                <a:cs typeface="Calibri" panose="020F0502020204030204" pitchFamily="34" charset="0"/>
              </a:rPr>
              <a:t>Regression Lines for Groups</a:t>
            </a:r>
            <a:endParaRPr lang="en-US" altLang="en-US" sz="3200" b="1" i="1" u="sng">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A7B9928F-703A-0837-3AE6-4C5E445987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9939" y="543818"/>
            <a:ext cx="11225213" cy="6314182"/>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5">
            <a:extLst>
              <a:ext uri="{FF2B5EF4-FFF2-40B4-BE49-F238E27FC236}">
                <a16:creationId xmlns:a16="http://schemas.microsoft.com/office/drawing/2014/main" id="{309383D6-2429-B05E-758D-3AE62050A814}"/>
              </a:ext>
            </a:extLst>
          </p:cNvPr>
          <p:cNvSpPr>
            <a:spLocks noChangeArrowheads="1"/>
          </p:cNvSpPr>
          <p:nvPr/>
        </p:nvSpPr>
        <p:spPr bwMode="auto">
          <a:xfrm>
            <a:off x="1162050" y="301625"/>
            <a:ext cx="993933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3200" b="1" i="1" u="sng">
                <a:latin typeface="Arial" panose="020B0604020202020204" pitchFamily="34" charset="0"/>
                <a:cs typeface="Arial" panose="020B0604020202020204" pitchFamily="34" charset="0"/>
              </a:rPr>
              <a:t>Figure S6: 16S </a:t>
            </a:r>
            <a:r>
              <a:rPr lang="en-US" altLang="en-US" sz="3200" b="1" i="1" u="sng">
                <a:latin typeface="Arial" panose="020B0604020202020204" pitchFamily="34" charset="0"/>
                <a:ea typeface="MS PGothic" panose="020B0600070205080204" pitchFamily="34" charset="-128"/>
                <a:cs typeface="Arial" panose="020B0604020202020204" pitchFamily="34" charset="0"/>
              </a:rPr>
              <a:t>rRNA</a:t>
            </a:r>
            <a:r>
              <a:rPr lang="en-US" altLang="en-US" sz="3200" b="1" i="1" u="sng">
                <a:latin typeface="Arial" panose="020B0604020202020204" pitchFamily="34" charset="0"/>
                <a:cs typeface="Arial" panose="020B0604020202020204" pitchFamily="34" charset="0"/>
              </a:rPr>
              <a:t> </a:t>
            </a:r>
            <a:r>
              <a:rPr lang="en-US" altLang="en-US" sz="3200" b="1" i="1" u="sng">
                <a:latin typeface="Arial" panose="020B0604020202020204" pitchFamily="34" charset="0"/>
                <a:cs typeface="Calibri" panose="020F0502020204030204" pitchFamily="34" charset="0"/>
              </a:rPr>
              <a:t>Regression Lines for Groups</a:t>
            </a:r>
            <a:endParaRPr lang="en-US" altLang="en-US" sz="3200" b="1" i="1" u="sng">
              <a:latin typeface="Arial" panose="020B0604020202020204" pitchFamily="34" charset="0"/>
              <a:cs typeface="Arial" panose="020B0604020202020204" pitchFamily="34" charset="0"/>
            </a:endParaRPr>
          </a:p>
        </p:txBody>
      </p:sp>
      <p:sp>
        <p:nvSpPr>
          <p:cNvPr id="15363" name="TextBox 1">
            <a:extLst>
              <a:ext uri="{FF2B5EF4-FFF2-40B4-BE49-F238E27FC236}">
                <a16:creationId xmlns:a16="http://schemas.microsoft.com/office/drawing/2014/main" id="{DD7D3B23-2F11-F639-4861-BDE9B26FFB9A}"/>
              </a:ext>
            </a:extLst>
          </p:cNvPr>
          <p:cNvSpPr txBox="1">
            <a:spLocks noChangeArrowheads="1"/>
          </p:cNvSpPr>
          <p:nvPr/>
        </p:nvSpPr>
        <p:spPr bwMode="auto">
          <a:xfrm>
            <a:off x="1087438" y="1706563"/>
            <a:ext cx="9377362"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 typeface="Arial" panose="020B0604020202020204" pitchFamily="34" charset="0"/>
              <a:buNone/>
            </a:pPr>
            <a:r>
              <a:rPr lang="en-US" altLang="en-US" dirty="0">
                <a:latin typeface="Arial" panose="020B0604020202020204" pitchFamily="34" charset="0"/>
                <a:cs typeface="Arial" panose="020B0604020202020204" pitchFamily="34" charset="0"/>
              </a:rPr>
              <a:t>To assess whether significant differences were due to relative abundance at 0h, features were subjected to analysis of covariance with fermentation time as the covariate and tested for equality of slopes between groups (p&lt;0.05) (one-way ANCOVA). Regression lines corresponds to (A) </a:t>
            </a:r>
            <a:r>
              <a:rPr lang="en-US" altLang="en-US" i="1" dirty="0" err="1">
                <a:latin typeface="Arial" panose="020B0604020202020204" pitchFamily="34" charset="0"/>
                <a:cs typeface="Arial" panose="020B0604020202020204" pitchFamily="34" charset="0"/>
              </a:rPr>
              <a:t>Dorea</a:t>
            </a:r>
            <a:r>
              <a:rPr lang="en-US" altLang="en-US" dirty="0">
                <a:latin typeface="Arial" panose="020B0604020202020204" pitchFamily="34" charset="0"/>
                <a:cs typeface="Arial" panose="020B0604020202020204" pitchFamily="34" charset="0"/>
              </a:rPr>
              <a:t>, (B), </a:t>
            </a:r>
            <a:r>
              <a:rPr lang="en-US" altLang="en-US" i="1" dirty="0" err="1">
                <a:latin typeface="Arial" panose="020B0604020202020204" pitchFamily="34" charset="0"/>
                <a:cs typeface="Arial" panose="020B0604020202020204" pitchFamily="34" charset="0"/>
              </a:rPr>
              <a:t>Lachnospira</a:t>
            </a:r>
            <a:r>
              <a:rPr lang="en-US" altLang="en-US" dirty="0">
                <a:latin typeface="Arial" panose="020B0604020202020204" pitchFamily="34" charset="0"/>
                <a:cs typeface="Arial" panose="020B0604020202020204" pitchFamily="34" charset="0"/>
              </a:rPr>
              <a:t> (C) </a:t>
            </a:r>
            <a:r>
              <a:rPr lang="en-US" altLang="en-US" i="1" dirty="0">
                <a:latin typeface="Arial" panose="020B0604020202020204" pitchFamily="34" charset="0"/>
                <a:cs typeface="Arial" panose="020B0604020202020204" pitchFamily="34" charset="0"/>
              </a:rPr>
              <a:t>Bacteroides fragilis</a:t>
            </a:r>
            <a:r>
              <a:rPr lang="en-US" altLang="en-US" dirty="0">
                <a:latin typeface="Arial" panose="020B0604020202020204" pitchFamily="34" charset="0"/>
                <a:cs typeface="Arial" panose="020B0604020202020204" pitchFamily="34" charset="0"/>
              </a:rPr>
              <a:t>, (D) </a:t>
            </a:r>
            <a:r>
              <a:rPr lang="en-US" altLang="en-US" i="1" dirty="0">
                <a:latin typeface="Arial" panose="020B0604020202020204" pitchFamily="34" charset="0"/>
                <a:cs typeface="Arial" panose="020B0604020202020204" pitchFamily="34" charset="0"/>
              </a:rPr>
              <a:t>A. </a:t>
            </a:r>
            <a:r>
              <a:rPr lang="en-US" altLang="en-US" i="1" dirty="0" err="1">
                <a:latin typeface="Arial" panose="020B0604020202020204" pitchFamily="34" charset="0"/>
                <a:cs typeface="Arial" panose="020B0604020202020204" pitchFamily="34" charset="0"/>
              </a:rPr>
              <a:t>muciniphila</a:t>
            </a:r>
            <a:r>
              <a:rPr lang="en-US" altLang="en-US" i="1" dirty="0">
                <a:latin typeface="Arial" panose="020B0604020202020204" pitchFamily="34" charset="0"/>
                <a:cs typeface="Arial" panose="020B0604020202020204" pitchFamily="34" charset="0"/>
              </a:rPr>
              <a:t>, </a:t>
            </a:r>
            <a:r>
              <a:rPr lang="en-US" altLang="en-US" dirty="0">
                <a:latin typeface="Arial" panose="020B0604020202020204" pitchFamily="34" charset="0"/>
                <a:cs typeface="Arial" panose="020B0604020202020204" pitchFamily="34" charset="0"/>
              </a:rPr>
              <a:t>(E)  </a:t>
            </a:r>
            <a:r>
              <a:rPr lang="en-US" altLang="en-US" i="1" dirty="0">
                <a:latin typeface="Arial" panose="020B0604020202020204" pitchFamily="34" charset="0"/>
                <a:cs typeface="Arial" panose="020B0604020202020204" pitchFamily="34" charset="0"/>
              </a:rPr>
              <a:t>Bifidobacterium </a:t>
            </a:r>
            <a:r>
              <a:rPr lang="en-US" altLang="en-US" i="1" dirty="0" err="1">
                <a:latin typeface="Arial" panose="020B0604020202020204" pitchFamily="34" charset="0"/>
                <a:cs typeface="Arial" panose="020B0604020202020204" pitchFamily="34" charset="0"/>
              </a:rPr>
              <a:t>adolescentis</a:t>
            </a:r>
            <a:r>
              <a:rPr lang="en-US" altLang="en-US" dirty="0">
                <a:latin typeface="Arial" panose="020B0604020202020204" pitchFamily="34" charset="0"/>
                <a:cs typeface="Arial" panose="020B0604020202020204" pitchFamily="34" charset="0"/>
              </a:rPr>
              <a:t>, (F) </a:t>
            </a:r>
            <a:r>
              <a:rPr lang="en-US" altLang="en-US" i="1" dirty="0">
                <a:latin typeface="Arial" panose="020B0604020202020204" pitchFamily="34" charset="0"/>
                <a:cs typeface="Arial" panose="020B0604020202020204" pitchFamily="34" charset="0"/>
              </a:rPr>
              <a:t>Betaproteobacteria</a:t>
            </a:r>
            <a:r>
              <a:rPr lang="en-US" altLang="en-US" dirty="0">
                <a:latin typeface="Arial" panose="020B0604020202020204" pitchFamily="34" charset="0"/>
                <a:cs typeface="Arial" panose="020B0604020202020204" pitchFamily="34" charset="0"/>
              </a:rPr>
              <a:t>, (G) Enterobacteriaceae, (H) </a:t>
            </a:r>
            <a:r>
              <a:rPr lang="en-US" altLang="en-US" i="1" dirty="0">
                <a:latin typeface="Arial" panose="020B0604020202020204" pitchFamily="34" charset="0"/>
                <a:cs typeface="Arial" panose="020B0604020202020204" pitchFamily="34" charset="0"/>
              </a:rPr>
              <a:t>Bacteroides </a:t>
            </a:r>
            <a:r>
              <a:rPr lang="en-US" altLang="en-US" i="1" dirty="0" err="1">
                <a:latin typeface="Arial" panose="020B0604020202020204" pitchFamily="34" charset="0"/>
                <a:cs typeface="Arial" panose="020B0604020202020204" pitchFamily="34" charset="0"/>
              </a:rPr>
              <a:t>eggerthii</a:t>
            </a:r>
            <a:r>
              <a:rPr lang="en-US" altLang="en-US" dirty="0">
                <a:latin typeface="Arial" panose="020B0604020202020204" pitchFamily="34" charset="0"/>
                <a:cs typeface="Arial" panose="020B0604020202020204" pitchFamily="34" charset="0"/>
              </a:rPr>
              <a:t>, (I) </a:t>
            </a:r>
            <a:r>
              <a:rPr lang="en-US" altLang="en-US" i="1" dirty="0" err="1">
                <a:latin typeface="Arial" panose="020B0604020202020204" pitchFamily="34" charset="0"/>
                <a:cs typeface="Arial" panose="020B0604020202020204" pitchFamily="34" charset="0"/>
              </a:rPr>
              <a:t>Ruminococcus</a:t>
            </a:r>
            <a:r>
              <a:rPr lang="en-US" altLang="en-US" i="1" dirty="0">
                <a:latin typeface="Arial" panose="020B0604020202020204" pitchFamily="34" charset="0"/>
                <a:cs typeface="Arial" panose="020B0604020202020204" pitchFamily="34" charset="0"/>
              </a:rPr>
              <a:t> </a:t>
            </a:r>
            <a:r>
              <a:rPr lang="en-US" altLang="en-US" i="1" dirty="0" err="1">
                <a:latin typeface="Arial" panose="020B0604020202020204" pitchFamily="34" charset="0"/>
                <a:cs typeface="Arial" panose="020B0604020202020204" pitchFamily="34" charset="0"/>
              </a:rPr>
              <a:t>bromii</a:t>
            </a:r>
            <a:r>
              <a:rPr lang="en-US" altLang="en-US" dirty="0">
                <a:latin typeface="Arial" panose="020B0604020202020204" pitchFamily="34" charset="0"/>
                <a:cs typeface="Arial" panose="020B0604020202020204" pitchFamily="34" charset="0"/>
              </a:rPr>
              <a:t>, (J) </a:t>
            </a:r>
            <a:r>
              <a:rPr lang="en-US" altLang="en-US" i="1" dirty="0" err="1">
                <a:latin typeface="Arial" panose="020B0604020202020204" pitchFamily="34" charset="0"/>
                <a:cs typeface="Arial" panose="020B0604020202020204" pitchFamily="34" charset="0"/>
              </a:rPr>
              <a:t>Prevotella</a:t>
            </a:r>
            <a:r>
              <a:rPr lang="en-US" altLang="en-US" dirty="0">
                <a:latin typeface="Arial" panose="020B0604020202020204" pitchFamily="34" charset="0"/>
                <a:cs typeface="Arial" panose="020B0604020202020204" pitchFamily="34" charset="0"/>
              </a:rPr>
              <a:t>, and (K) </a:t>
            </a:r>
            <a:r>
              <a:rPr lang="en-US" altLang="en-US" i="1" dirty="0" err="1">
                <a:latin typeface="Arial" panose="020B0604020202020204" pitchFamily="34" charset="0"/>
                <a:cs typeface="Arial" panose="020B0604020202020204" pitchFamily="34" charset="0"/>
              </a:rPr>
              <a:t>Slackia</a:t>
            </a:r>
            <a:r>
              <a:rPr lang="en-US" altLang="en-US" dirty="0">
                <a:latin typeface="Arial" panose="020B0604020202020204" pitchFamily="34" charset="0"/>
                <a:cs typeface="Arial" panose="020B0604020202020204" pitchFamily="34" charset="0"/>
              </a:rPr>
              <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7">
            <a:extLst>
              <a:ext uri="{FF2B5EF4-FFF2-40B4-BE49-F238E27FC236}">
                <a16:creationId xmlns:a16="http://schemas.microsoft.com/office/drawing/2014/main" id="{055CF0BA-5586-39D4-5497-CE1BB7F60EB2}"/>
              </a:ext>
            </a:extLst>
          </p:cNvPr>
          <p:cNvSpPr txBox="1">
            <a:spLocks noGrp="1" noChangeArrowheads="1"/>
          </p:cNvSpPr>
          <p:nvPr>
            <p:ph type="title"/>
          </p:nvPr>
        </p:nvSpPr>
        <p:spPr bwMode="auto">
          <a:xfrm>
            <a:off x="838200" y="766296"/>
            <a:ext cx="765632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b="1" i="1" u="sng" dirty="0">
                <a:latin typeface="Arial" panose="020B0604020202020204" pitchFamily="34" charset="0"/>
                <a:cs typeface="Arial" panose="020B0604020202020204" pitchFamily="34" charset="0"/>
              </a:rPr>
              <a:t>Table S1. Taxa Linear Mixed Model Analysis</a:t>
            </a:r>
          </a:p>
        </p:txBody>
      </p:sp>
    </p:spTree>
    <p:extLst>
      <p:ext uri="{BB962C8B-B14F-4D97-AF65-F5344CB8AC3E}">
        <p14:creationId xmlns:p14="http://schemas.microsoft.com/office/powerpoint/2010/main" val="18066431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E719F568-8A94-AD0C-CBC1-7B3C579AD948}"/>
              </a:ext>
            </a:extLst>
          </p:cNvPr>
          <p:cNvGraphicFramePr>
            <a:graphicFrameLocks noGrp="1"/>
          </p:cNvGraphicFramePr>
          <p:nvPr/>
        </p:nvGraphicFramePr>
        <p:xfrm>
          <a:off x="758825" y="63500"/>
          <a:ext cx="10780713" cy="6699508"/>
        </p:xfrm>
        <a:graphic>
          <a:graphicData uri="http://schemas.openxmlformats.org/drawingml/2006/table">
            <a:tbl>
              <a:tblPr>
                <a:tableStyleId>{8EC20E35-A176-4012-BC5E-935CFFF8708E}</a:tableStyleId>
              </a:tblPr>
              <a:tblGrid>
                <a:gridCol w="1402146">
                  <a:extLst>
                    <a:ext uri="{9D8B030D-6E8A-4147-A177-3AD203B41FA5}">
                      <a16:colId xmlns:a16="http://schemas.microsoft.com/office/drawing/2014/main" val="2567883663"/>
                    </a:ext>
                  </a:extLst>
                </a:gridCol>
                <a:gridCol w="2328587">
                  <a:extLst>
                    <a:ext uri="{9D8B030D-6E8A-4147-A177-3AD203B41FA5}">
                      <a16:colId xmlns:a16="http://schemas.microsoft.com/office/drawing/2014/main" val="3167797151"/>
                    </a:ext>
                  </a:extLst>
                </a:gridCol>
                <a:gridCol w="1380735">
                  <a:extLst>
                    <a:ext uri="{9D8B030D-6E8A-4147-A177-3AD203B41FA5}">
                      <a16:colId xmlns:a16="http://schemas.microsoft.com/office/drawing/2014/main" val="1310946408"/>
                    </a:ext>
                  </a:extLst>
                </a:gridCol>
                <a:gridCol w="1476747">
                  <a:extLst>
                    <a:ext uri="{9D8B030D-6E8A-4147-A177-3AD203B41FA5}">
                      <a16:colId xmlns:a16="http://schemas.microsoft.com/office/drawing/2014/main" val="572551592"/>
                    </a:ext>
                  </a:extLst>
                </a:gridCol>
                <a:gridCol w="1485891">
                  <a:extLst>
                    <a:ext uri="{9D8B030D-6E8A-4147-A177-3AD203B41FA5}">
                      <a16:colId xmlns:a16="http://schemas.microsoft.com/office/drawing/2014/main" val="2501682899"/>
                    </a:ext>
                  </a:extLst>
                </a:gridCol>
                <a:gridCol w="1545326">
                  <a:extLst>
                    <a:ext uri="{9D8B030D-6E8A-4147-A177-3AD203B41FA5}">
                      <a16:colId xmlns:a16="http://schemas.microsoft.com/office/drawing/2014/main" val="3335466119"/>
                    </a:ext>
                  </a:extLst>
                </a:gridCol>
                <a:gridCol w="1161281">
                  <a:extLst>
                    <a:ext uri="{9D8B030D-6E8A-4147-A177-3AD203B41FA5}">
                      <a16:colId xmlns:a16="http://schemas.microsoft.com/office/drawing/2014/main" val="1161218182"/>
                    </a:ext>
                  </a:extLst>
                </a:gridCol>
              </a:tblGrid>
              <a:tr h="155464">
                <a:tc>
                  <a:txBody>
                    <a:bodyPr/>
                    <a:lstStyle/>
                    <a:p>
                      <a:pPr algn="l" fontAlgn="b"/>
                      <a:r>
                        <a:rPr lang="en-US" sz="800" b="1" u="none" strike="noStrike" dirty="0">
                          <a:effectLst/>
                          <a:latin typeface="Arial" panose="020B0604020202020204" pitchFamily="34" charset="0"/>
                          <a:cs typeface="Arial" panose="020B0604020202020204" pitchFamily="34" charset="0"/>
                        </a:rPr>
                        <a:t>Taxa</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rtl="0" fontAlgn="b"/>
                      <a:r>
                        <a:rPr lang="en-US" sz="800" b="1" u="none" strike="noStrike" dirty="0">
                          <a:effectLst/>
                          <a:latin typeface="Arial" panose="020B0604020202020204" pitchFamily="34" charset="0"/>
                          <a:cs typeface="Arial" panose="020B0604020202020204" pitchFamily="34" charset="0"/>
                        </a:rPr>
                        <a:t>3-way interaction </a:t>
                      </a:r>
                      <a:r>
                        <a:rPr lang="en-US" sz="800" b="1" u="none" strike="noStrike" dirty="0" err="1">
                          <a:effectLst/>
                          <a:latin typeface="Arial" panose="020B0604020202020204" pitchFamily="34" charset="0"/>
                          <a:cs typeface="Arial" panose="020B0604020202020204" pitchFamily="34" charset="0"/>
                        </a:rPr>
                        <a:t>Diet:StudyDay:Time</a:t>
                      </a:r>
                      <a:r>
                        <a:rPr lang="en-US" sz="800" b="1" u="none" strike="noStrike" dirty="0">
                          <a:effectLst/>
                          <a:latin typeface="Arial" panose="020B0604020202020204" pitchFamily="34" charset="0"/>
                          <a:cs typeface="Arial" panose="020B0604020202020204" pitchFamily="34" charset="0"/>
                        </a:rPr>
                        <a:t>  p values</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b="1" u="none" strike="noStrike" dirty="0">
                          <a:effectLst/>
                          <a:latin typeface="Arial" panose="020B0604020202020204" pitchFamily="34" charset="0"/>
                          <a:cs typeface="Arial" panose="020B0604020202020204" pitchFamily="34" charset="0"/>
                        </a:rPr>
                        <a:t>Day0 </a:t>
                      </a:r>
                      <a:r>
                        <a:rPr lang="en-US" sz="800" b="1" u="none" strike="noStrike" dirty="0" err="1">
                          <a:effectLst/>
                          <a:latin typeface="Arial" panose="020B0604020202020204" pitchFamily="34" charset="0"/>
                          <a:cs typeface="Arial" panose="020B0604020202020204" pitchFamily="34" charset="0"/>
                        </a:rPr>
                        <a:t>Diet:Time</a:t>
                      </a:r>
                      <a:r>
                        <a:rPr lang="en-US" sz="800" b="1" u="none" strike="noStrike" dirty="0">
                          <a:effectLst/>
                          <a:latin typeface="Arial" panose="020B0604020202020204" pitchFamily="34" charset="0"/>
                          <a:cs typeface="Arial" panose="020B0604020202020204" pitchFamily="34" charset="0"/>
                        </a:rPr>
                        <a:t> p values</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b="1" u="none" strike="noStrike" dirty="0">
                          <a:effectLst/>
                          <a:latin typeface="Arial" panose="020B0604020202020204" pitchFamily="34" charset="0"/>
                          <a:cs typeface="Arial" panose="020B0604020202020204" pitchFamily="34" charset="0"/>
                        </a:rPr>
                        <a:t>Day21 </a:t>
                      </a:r>
                      <a:r>
                        <a:rPr lang="en-US" sz="800" b="1" u="none" strike="noStrike" dirty="0" err="1">
                          <a:effectLst/>
                          <a:latin typeface="Arial" panose="020B0604020202020204" pitchFamily="34" charset="0"/>
                          <a:cs typeface="Arial" panose="020B0604020202020204" pitchFamily="34" charset="0"/>
                        </a:rPr>
                        <a:t>Diet:Time</a:t>
                      </a:r>
                      <a:r>
                        <a:rPr lang="en-US" sz="800" b="1" u="none" strike="noStrike" dirty="0">
                          <a:effectLst/>
                          <a:latin typeface="Arial" panose="020B0604020202020204" pitchFamily="34" charset="0"/>
                          <a:cs typeface="Arial" panose="020B0604020202020204" pitchFamily="34" charset="0"/>
                        </a:rPr>
                        <a:t> p values</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3973844589"/>
                  </a:ext>
                </a:extLst>
              </a:tr>
              <a:tr h="125842">
                <a:tc>
                  <a:txBody>
                    <a:bodyPr/>
                    <a:lstStyle/>
                    <a:p>
                      <a:pPr algn="l" fontAlgn="b"/>
                      <a:r>
                        <a:rPr lang="en-US" sz="800" u="none" strike="noStrike">
                          <a:effectLst/>
                          <a:latin typeface="Arial" panose="020B0604020202020204" pitchFamily="34" charset="0"/>
                          <a:cs typeface="Arial" panose="020B0604020202020204" pitchFamily="34" charset="0"/>
                        </a:rPr>
                        <a:t>Prevotella</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4.80E-11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6.10E-09</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6.18E-02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7.83E-02</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2.00E-16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a:effectLst/>
                          <a:latin typeface="Arial" panose="020B0604020202020204" pitchFamily="34" charset="0"/>
                          <a:cs typeface="Arial" panose="020B0604020202020204" pitchFamily="34" charset="0"/>
                        </a:rPr>
                        <a:t>5.72E-16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202993650"/>
                  </a:ext>
                </a:extLst>
              </a:tr>
              <a:tr h="125842">
                <a:tc>
                  <a:txBody>
                    <a:bodyPr/>
                    <a:lstStyle/>
                    <a:p>
                      <a:pPr algn="l" fontAlgn="b"/>
                      <a:r>
                        <a:rPr lang="en-US" sz="800" u="none" strike="noStrike">
                          <a:effectLst/>
                          <a:latin typeface="Arial" panose="020B0604020202020204" pitchFamily="34" charset="0"/>
                          <a:cs typeface="Arial" panose="020B0604020202020204" pitchFamily="34" charset="0"/>
                        </a:rPr>
                        <a:t>Clostridium_hathewayi</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6.66E-10</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4.23E-08</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2.20E-16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8.17E-16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4.18E-01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a:effectLst/>
                          <a:latin typeface="Arial" panose="020B0604020202020204" pitchFamily="34" charset="0"/>
                          <a:cs typeface="Arial" panose="020B0604020202020204" pitchFamily="34" charset="0"/>
                        </a:rPr>
                        <a:t>4.63E-01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1822789084"/>
                  </a:ext>
                </a:extLst>
              </a:tr>
              <a:tr h="125842">
                <a:tc>
                  <a:txBody>
                    <a:bodyPr/>
                    <a:lstStyle/>
                    <a:p>
                      <a:pPr algn="l" fontAlgn="b"/>
                      <a:r>
                        <a:rPr lang="en-US" sz="800" u="none" strike="noStrike">
                          <a:effectLst/>
                          <a:latin typeface="Arial" panose="020B0604020202020204" pitchFamily="34" charset="0"/>
                          <a:cs typeface="Arial" panose="020B0604020202020204" pitchFamily="34" charset="0"/>
                        </a:rPr>
                        <a:t>Succiniclasticum</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4.71E-09</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1.99E-07</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2.20E-16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8.17E-16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2.20E-16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a:effectLst/>
                          <a:latin typeface="Arial" panose="020B0604020202020204" pitchFamily="34" charset="0"/>
                          <a:cs typeface="Arial" panose="020B0604020202020204" pitchFamily="34" charset="0"/>
                        </a:rPr>
                        <a:t>5.72E-16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1578971167"/>
                  </a:ext>
                </a:extLst>
              </a:tr>
              <a:tr h="125842">
                <a:tc>
                  <a:txBody>
                    <a:bodyPr/>
                    <a:lstStyle/>
                    <a:p>
                      <a:pPr algn="l" fontAlgn="b"/>
                      <a:r>
                        <a:rPr lang="en-US" sz="800" u="none" strike="noStrike">
                          <a:effectLst/>
                          <a:latin typeface="Arial" panose="020B0604020202020204" pitchFamily="34" charset="0"/>
                          <a:cs typeface="Arial" panose="020B0604020202020204" pitchFamily="34" charset="0"/>
                        </a:rPr>
                        <a:t>Lachnospira</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9.36E-09</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2.97E-07</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1.02E-03</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1.66E-03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8.62E-16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a:effectLst/>
                          <a:latin typeface="Arial" panose="020B0604020202020204" pitchFamily="34" charset="0"/>
                          <a:cs typeface="Arial" panose="020B0604020202020204" pitchFamily="34" charset="0"/>
                        </a:rPr>
                        <a:t>1.95E-15</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366189312"/>
                  </a:ext>
                </a:extLst>
              </a:tr>
              <a:tr h="125842">
                <a:tc>
                  <a:txBody>
                    <a:bodyPr/>
                    <a:lstStyle/>
                    <a:p>
                      <a:pPr algn="l" fontAlgn="b"/>
                      <a:r>
                        <a:rPr lang="en-US" sz="800" u="none" strike="noStrike">
                          <a:effectLst/>
                          <a:latin typeface="Arial" panose="020B0604020202020204" pitchFamily="34" charset="0"/>
                          <a:cs typeface="Arial" panose="020B0604020202020204" pitchFamily="34" charset="0"/>
                        </a:rPr>
                        <a:t>Prevotella_stercorea</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8.59E-08</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2.18E-06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2.20E-16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8.17E-16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2.20E-16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a:effectLst/>
                          <a:latin typeface="Arial" panose="020B0604020202020204" pitchFamily="34" charset="0"/>
                          <a:cs typeface="Arial" panose="020B0604020202020204" pitchFamily="34" charset="0"/>
                        </a:rPr>
                        <a:t>5.72E-16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3604786032"/>
                  </a:ext>
                </a:extLst>
              </a:tr>
              <a:tr h="125842">
                <a:tc>
                  <a:txBody>
                    <a:bodyPr/>
                    <a:lstStyle/>
                    <a:p>
                      <a:pPr algn="l" fontAlgn="b"/>
                      <a:r>
                        <a:rPr lang="en-US" sz="800" u="none" strike="noStrike">
                          <a:effectLst/>
                          <a:latin typeface="Arial" panose="020B0604020202020204" pitchFamily="34" charset="0"/>
                          <a:cs typeface="Arial" panose="020B0604020202020204" pitchFamily="34" charset="0"/>
                        </a:rPr>
                        <a:t>Lactobacillus_ruminis</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1.65E-07</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3.49E-06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2.20E-16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8.17E-16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2.20E-16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a:effectLst/>
                          <a:latin typeface="Arial" panose="020B0604020202020204" pitchFamily="34" charset="0"/>
                          <a:cs typeface="Arial" panose="020B0604020202020204" pitchFamily="34" charset="0"/>
                        </a:rPr>
                        <a:t>5.72E-16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357837197"/>
                  </a:ext>
                </a:extLst>
              </a:tr>
              <a:tr h="125842">
                <a:tc>
                  <a:txBody>
                    <a:bodyPr/>
                    <a:lstStyle/>
                    <a:p>
                      <a:pPr algn="l" fontAlgn="b"/>
                      <a:r>
                        <a:rPr lang="en-US" sz="800" u="none" strike="noStrike">
                          <a:effectLst/>
                          <a:latin typeface="Arial" panose="020B0604020202020204" pitchFamily="34" charset="0"/>
                          <a:cs typeface="Arial" panose="020B0604020202020204" pitchFamily="34" charset="0"/>
                        </a:rPr>
                        <a:t>Erysipelotrichaceae</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4.69E-07</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8.51E-06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2.20E-16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8.17E-16</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4.58E-03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a:effectLst/>
                          <a:latin typeface="Arial" panose="020B0604020202020204" pitchFamily="34" charset="0"/>
                          <a:cs typeface="Arial" panose="020B0604020202020204" pitchFamily="34" charset="0"/>
                        </a:rPr>
                        <a:t>5.96E-03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411376071"/>
                  </a:ext>
                </a:extLst>
              </a:tr>
              <a:tr h="125842">
                <a:tc>
                  <a:txBody>
                    <a:bodyPr/>
                    <a:lstStyle/>
                    <a:p>
                      <a:pPr algn="l" fontAlgn="b"/>
                      <a:r>
                        <a:rPr lang="en-US" sz="800" u="none" strike="noStrike">
                          <a:effectLst/>
                          <a:latin typeface="Arial" panose="020B0604020202020204" pitchFamily="34" charset="0"/>
                          <a:cs typeface="Arial" panose="020B0604020202020204" pitchFamily="34" charset="0"/>
                        </a:rPr>
                        <a:t>Bacteroides_fragilis</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7.62E-07</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1.21E-05</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2.69E-01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2.97E-01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2.20E-16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a:effectLst/>
                          <a:latin typeface="Arial" panose="020B0604020202020204" pitchFamily="34" charset="0"/>
                          <a:cs typeface="Arial" panose="020B0604020202020204" pitchFamily="34" charset="0"/>
                        </a:rPr>
                        <a:t>5.72E-16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270080093"/>
                  </a:ext>
                </a:extLst>
              </a:tr>
              <a:tr h="125842">
                <a:tc>
                  <a:txBody>
                    <a:bodyPr/>
                    <a:lstStyle/>
                    <a:p>
                      <a:pPr algn="l" fontAlgn="b"/>
                      <a:r>
                        <a:rPr lang="en-US" sz="800" u="none" strike="noStrike">
                          <a:effectLst/>
                          <a:latin typeface="Arial" panose="020B0604020202020204" pitchFamily="34" charset="0"/>
                          <a:cs typeface="Arial" panose="020B0604020202020204" pitchFamily="34" charset="0"/>
                        </a:rPr>
                        <a:t>Acidaminococcus</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1.12E-06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1.58E-05</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2.20E-16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8.17E-16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2.20E-16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a:effectLst/>
                          <a:latin typeface="Arial" panose="020B0604020202020204" pitchFamily="34" charset="0"/>
                          <a:cs typeface="Arial" panose="020B0604020202020204" pitchFamily="34" charset="0"/>
                        </a:rPr>
                        <a:t>5.72E-16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3631204174"/>
                  </a:ext>
                </a:extLst>
              </a:tr>
              <a:tr h="125842">
                <a:tc>
                  <a:txBody>
                    <a:bodyPr/>
                    <a:lstStyle/>
                    <a:p>
                      <a:pPr algn="l" fontAlgn="b"/>
                      <a:r>
                        <a:rPr lang="en-US" sz="800" u="none" strike="noStrike" dirty="0">
                          <a:effectLst/>
                          <a:latin typeface="Arial" panose="020B0604020202020204" pitchFamily="34" charset="0"/>
                          <a:cs typeface="Arial" panose="020B0604020202020204" pitchFamily="34" charset="0"/>
                        </a:rPr>
                        <a:t>Dialister</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1.27E-06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1.61E-05</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2.20E-16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8.17E-16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2.20E-16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a:effectLst/>
                          <a:latin typeface="Arial" panose="020B0604020202020204" pitchFamily="34" charset="0"/>
                          <a:cs typeface="Arial" panose="020B0604020202020204" pitchFamily="34" charset="0"/>
                        </a:rPr>
                        <a:t>5.72E-16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620825274"/>
                  </a:ext>
                </a:extLst>
              </a:tr>
              <a:tr h="125842">
                <a:tc>
                  <a:txBody>
                    <a:bodyPr/>
                    <a:lstStyle/>
                    <a:p>
                      <a:pPr algn="l" fontAlgn="b"/>
                      <a:r>
                        <a:rPr lang="en-US" sz="800" u="none" strike="noStrike">
                          <a:effectLst/>
                          <a:latin typeface="Arial" panose="020B0604020202020204" pitchFamily="34" charset="0"/>
                          <a:cs typeface="Arial" panose="020B0604020202020204" pitchFamily="34" charset="0"/>
                        </a:rPr>
                        <a:t>Dorea</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2.32E-06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2.68E-05</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1.67E-03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2.34E-03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2.20E-16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a:effectLst/>
                          <a:latin typeface="Arial" panose="020B0604020202020204" pitchFamily="34" charset="0"/>
                          <a:cs typeface="Arial" panose="020B0604020202020204" pitchFamily="34" charset="0"/>
                        </a:rPr>
                        <a:t>5.72E-16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3714134781"/>
                  </a:ext>
                </a:extLst>
              </a:tr>
              <a:tr h="125842">
                <a:tc>
                  <a:txBody>
                    <a:bodyPr/>
                    <a:lstStyle/>
                    <a:p>
                      <a:pPr algn="l" fontAlgn="b"/>
                      <a:r>
                        <a:rPr lang="en-US" sz="800" u="none" strike="noStrike">
                          <a:effectLst/>
                          <a:latin typeface="Arial" panose="020B0604020202020204" pitchFamily="34" charset="0"/>
                          <a:cs typeface="Arial" panose="020B0604020202020204" pitchFamily="34" charset="0"/>
                        </a:rPr>
                        <a:t>Desulfovibrionaceae</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2.59E-06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2.74E-05</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2.20E-16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8.17E-16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1.14E-06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a:effectLst/>
                          <a:latin typeface="Arial" panose="020B0604020202020204" pitchFamily="34" charset="0"/>
                          <a:cs typeface="Arial" panose="020B0604020202020204" pitchFamily="34" charset="0"/>
                        </a:rPr>
                        <a:t>1.85E-06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3274263584"/>
                  </a:ext>
                </a:extLst>
              </a:tr>
              <a:tr h="125842">
                <a:tc>
                  <a:txBody>
                    <a:bodyPr/>
                    <a:lstStyle/>
                    <a:p>
                      <a:pPr algn="l" fontAlgn="b"/>
                      <a:r>
                        <a:rPr lang="en-US" sz="800" u="none" strike="noStrike">
                          <a:effectLst/>
                          <a:latin typeface="Arial" panose="020B0604020202020204" pitchFamily="34" charset="0"/>
                          <a:cs typeface="Arial" panose="020B0604020202020204" pitchFamily="34" charset="0"/>
                        </a:rPr>
                        <a:t>Lachnobacterium</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5.03E-06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4.91E-05</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3.04E-13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9.87E-13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1.60E-06</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a:effectLst/>
                          <a:latin typeface="Arial" panose="020B0604020202020204" pitchFamily="34" charset="0"/>
                          <a:cs typeface="Arial" panose="020B0604020202020204" pitchFamily="34" charset="0"/>
                        </a:rPr>
                        <a:t>2.45E-06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143035277"/>
                  </a:ext>
                </a:extLst>
              </a:tr>
              <a:tr h="125842">
                <a:tc>
                  <a:txBody>
                    <a:bodyPr/>
                    <a:lstStyle/>
                    <a:p>
                      <a:pPr algn="l" fontAlgn="b"/>
                      <a:r>
                        <a:rPr lang="en-US" sz="800" u="none" strike="noStrike" dirty="0">
                          <a:effectLst/>
                          <a:latin typeface="Arial" panose="020B0604020202020204" pitchFamily="34" charset="0"/>
                          <a:cs typeface="Arial" panose="020B0604020202020204" pitchFamily="34" charset="0"/>
                        </a:rPr>
                        <a:t>Desulfovibrio</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1.29E-05</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1.10E-04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8.67E-01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8.84E-01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2.20E-16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a:effectLst/>
                          <a:latin typeface="Arial" panose="020B0604020202020204" pitchFamily="34" charset="0"/>
                          <a:cs typeface="Arial" panose="020B0604020202020204" pitchFamily="34" charset="0"/>
                        </a:rPr>
                        <a:t>5.72E-16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2033271526"/>
                  </a:ext>
                </a:extLst>
              </a:tr>
              <a:tr h="125842">
                <a:tc>
                  <a:txBody>
                    <a:bodyPr/>
                    <a:lstStyle/>
                    <a:p>
                      <a:pPr algn="l" fontAlgn="b"/>
                      <a:r>
                        <a:rPr lang="en-US" sz="800" u="none" strike="noStrike" dirty="0" err="1">
                          <a:effectLst/>
                          <a:latin typeface="Arial" panose="020B0604020202020204" pitchFamily="34" charset="0"/>
                          <a:cs typeface="Arial" panose="020B0604020202020204" pitchFamily="34" charset="0"/>
                        </a:rPr>
                        <a:t>Haemophilus_parainfluenzae</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1.30E-05</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1.10E-04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1.90E-01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2.15E-01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2.07E-14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a:effectLst/>
                          <a:latin typeface="Arial" panose="020B0604020202020204" pitchFamily="34" charset="0"/>
                          <a:cs typeface="Arial" panose="020B0604020202020204" pitchFamily="34" charset="0"/>
                        </a:rPr>
                        <a:t>4.48E-14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185877785"/>
                  </a:ext>
                </a:extLst>
              </a:tr>
              <a:tr h="125842">
                <a:tc>
                  <a:txBody>
                    <a:bodyPr/>
                    <a:lstStyle/>
                    <a:p>
                      <a:pPr algn="l" fontAlgn="b"/>
                      <a:r>
                        <a:rPr lang="en-US" sz="800" u="none" strike="noStrike">
                          <a:effectLst/>
                          <a:latin typeface="Arial" panose="020B0604020202020204" pitchFamily="34" charset="0"/>
                          <a:cs typeface="Arial" panose="020B0604020202020204" pitchFamily="34" charset="0"/>
                        </a:rPr>
                        <a:t>Butyricimonas</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2.69E-05</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2.14E-04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1.67E-01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1.92E-01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3.27E-16</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a:effectLst/>
                          <a:latin typeface="Arial" panose="020B0604020202020204" pitchFamily="34" charset="0"/>
                          <a:cs typeface="Arial" panose="020B0604020202020204" pitchFamily="34" charset="0"/>
                        </a:rPr>
                        <a:t>7.73E-16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20378774"/>
                  </a:ext>
                </a:extLst>
              </a:tr>
              <a:tr h="125842">
                <a:tc>
                  <a:txBody>
                    <a:bodyPr/>
                    <a:lstStyle/>
                    <a:p>
                      <a:pPr algn="l" fontAlgn="b"/>
                      <a:r>
                        <a:rPr lang="en-US" sz="800" u="none" strike="noStrike">
                          <a:effectLst/>
                          <a:latin typeface="Arial" panose="020B0604020202020204" pitchFamily="34" charset="0"/>
                          <a:cs typeface="Arial" panose="020B0604020202020204" pitchFamily="34" charset="0"/>
                        </a:rPr>
                        <a:t>Slackia</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3.12E-05</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2.33E-04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8.66E-06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1.67E-05</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2.20E-16</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a:effectLst/>
                          <a:latin typeface="Arial" panose="020B0604020202020204" pitchFamily="34" charset="0"/>
                          <a:cs typeface="Arial" panose="020B0604020202020204" pitchFamily="34" charset="0"/>
                        </a:rPr>
                        <a:t>5.72E-16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3616006525"/>
                  </a:ext>
                </a:extLst>
              </a:tr>
              <a:tr h="125842">
                <a:tc>
                  <a:txBody>
                    <a:bodyPr/>
                    <a:lstStyle/>
                    <a:p>
                      <a:pPr algn="l" fontAlgn="b"/>
                      <a:r>
                        <a:rPr lang="en-US" sz="800" u="none" strike="noStrike">
                          <a:effectLst/>
                          <a:latin typeface="Arial" panose="020B0604020202020204" pitchFamily="34" charset="0"/>
                          <a:cs typeface="Arial" panose="020B0604020202020204" pitchFamily="34" charset="0"/>
                        </a:rPr>
                        <a:t>Catenibacterium</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7.15E-05</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5.04E-04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2.20E-16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8.17E-16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1.57E-12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a:effectLst/>
                          <a:latin typeface="Arial" panose="020B0604020202020204" pitchFamily="34" charset="0"/>
                          <a:cs typeface="Arial" panose="020B0604020202020204" pitchFamily="34" charset="0"/>
                        </a:rPr>
                        <a:t>3.26E-12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1896104165"/>
                  </a:ext>
                </a:extLst>
              </a:tr>
              <a:tr h="125842">
                <a:tc>
                  <a:txBody>
                    <a:bodyPr/>
                    <a:lstStyle/>
                    <a:p>
                      <a:pPr algn="l" fontAlgn="b"/>
                      <a:r>
                        <a:rPr lang="en-US" sz="800" u="none" strike="noStrike">
                          <a:effectLst/>
                          <a:latin typeface="Arial" panose="020B0604020202020204" pitchFamily="34" charset="0"/>
                          <a:cs typeface="Arial" panose="020B0604020202020204" pitchFamily="34" charset="0"/>
                        </a:rPr>
                        <a:t>Roseburia_faecis</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8.35E-05</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5.58E-04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7.98E-07</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1.73E-06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2.20E-16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a:effectLst/>
                          <a:latin typeface="Arial" panose="020B0604020202020204" pitchFamily="34" charset="0"/>
                          <a:cs typeface="Arial" panose="020B0604020202020204" pitchFamily="34" charset="0"/>
                        </a:rPr>
                        <a:t>5.72E-16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3634081783"/>
                  </a:ext>
                </a:extLst>
              </a:tr>
              <a:tr h="125842">
                <a:tc>
                  <a:txBody>
                    <a:bodyPr/>
                    <a:lstStyle/>
                    <a:p>
                      <a:pPr algn="l" fontAlgn="b"/>
                      <a:r>
                        <a:rPr lang="en-US" sz="800" u="none" strike="noStrike">
                          <a:effectLst/>
                          <a:latin typeface="Arial" panose="020B0604020202020204" pitchFamily="34" charset="0"/>
                          <a:cs typeface="Arial" panose="020B0604020202020204" pitchFamily="34" charset="0"/>
                        </a:rPr>
                        <a:t>Bilophila</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1.29E-04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8.16E-04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2.34E-06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4.86E-06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8.19E-02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a:effectLst/>
                          <a:latin typeface="Arial" panose="020B0604020202020204" pitchFamily="34" charset="0"/>
                          <a:cs typeface="Arial" panose="020B0604020202020204" pitchFamily="34" charset="0"/>
                        </a:rPr>
                        <a:t>9.47E-02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2363026811"/>
                  </a:ext>
                </a:extLst>
              </a:tr>
              <a:tr h="125842">
                <a:tc>
                  <a:txBody>
                    <a:bodyPr/>
                    <a:lstStyle/>
                    <a:p>
                      <a:pPr algn="l" fontAlgn="b"/>
                      <a:r>
                        <a:rPr lang="en-US" sz="800" u="none" strike="noStrike">
                          <a:effectLst/>
                          <a:latin typeface="Arial" panose="020B0604020202020204" pitchFamily="34" charset="0"/>
                          <a:cs typeface="Arial" panose="020B0604020202020204" pitchFamily="34" charset="0"/>
                        </a:rPr>
                        <a:t>Akkermansia_muciniphila</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1.52E-04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9.21E-04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6.60E-02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8.17E-02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2.20E-16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a:effectLst/>
                          <a:latin typeface="Arial" panose="020B0604020202020204" pitchFamily="34" charset="0"/>
                          <a:cs typeface="Arial" panose="020B0604020202020204" pitchFamily="34" charset="0"/>
                        </a:rPr>
                        <a:t>5.72E-16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1930197353"/>
                  </a:ext>
                </a:extLst>
              </a:tr>
              <a:tr h="125842">
                <a:tc>
                  <a:txBody>
                    <a:bodyPr/>
                    <a:lstStyle/>
                    <a:p>
                      <a:pPr algn="l" fontAlgn="b"/>
                      <a:r>
                        <a:rPr lang="en-US" sz="800" u="none" strike="noStrike">
                          <a:effectLst/>
                          <a:latin typeface="Arial" panose="020B0604020202020204" pitchFamily="34" charset="0"/>
                          <a:cs typeface="Arial" panose="020B0604020202020204" pitchFamily="34" charset="0"/>
                        </a:rPr>
                        <a:t>g__Oscillospira</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2.15E-04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1.19E-03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4.77E-02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6.36E-02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2.27E-04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a:effectLst/>
                          <a:latin typeface="Arial" panose="020B0604020202020204" pitchFamily="34" charset="0"/>
                          <a:cs typeface="Arial" panose="020B0604020202020204" pitchFamily="34" charset="0"/>
                        </a:rPr>
                        <a:t>3.28E-04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1735014808"/>
                  </a:ext>
                </a:extLst>
              </a:tr>
              <a:tr h="125842">
                <a:tc>
                  <a:txBody>
                    <a:bodyPr/>
                    <a:lstStyle/>
                    <a:p>
                      <a:pPr algn="l" fontAlgn="b"/>
                      <a:r>
                        <a:rPr lang="en-US" sz="800" u="none" strike="noStrike">
                          <a:effectLst/>
                          <a:latin typeface="Arial" panose="020B0604020202020204" pitchFamily="34" charset="0"/>
                          <a:cs typeface="Arial" panose="020B0604020202020204" pitchFamily="34" charset="0"/>
                        </a:rPr>
                        <a:t>Ruminococcus_albus</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2.13E-04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1.19E-03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5.43E-02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7.06E-02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1.33E-06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a:effectLst/>
                          <a:latin typeface="Arial" panose="020B0604020202020204" pitchFamily="34" charset="0"/>
                          <a:cs typeface="Arial" panose="020B0604020202020204" pitchFamily="34" charset="0"/>
                        </a:rPr>
                        <a:t>2.09E-06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3533757182"/>
                  </a:ext>
                </a:extLst>
              </a:tr>
              <a:tr h="125842">
                <a:tc>
                  <a:txBody>
                    <a:bodyPr/>
                    <a:lstStyle/>
                    <a:p>
                      <a:pPr algn="l" fontAlgn="b"/>
                      <a:r>
                        <a:rPr lang="en-US" sz="800" u="none" strike="noStrike">
                          <a:effectLst/>
                          <a:latin typeface="Arial" panose="020B0604020202020204" pitchFamily="34" charset="0"/>
                          <a:cs typeface="Arial" panose="020B0604020202020204" pitchFamily="34" charset="0"/>
                        </a:rPr>
                        <a:t>Oscillospira_guilliermondii</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2.61E-04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1.38E-03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2.85E-01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3.09E-01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2.20E-16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a:effectLst/>
                          <a:latin typeface="Arial" panose="020B0604020202020204" pitchFamily="34" charset="0"/>
                          <a:cs typeface="Arial" panose="020B0604020202020204" pitchFamily="34" charset="0"/>
                        </a:rPr>
                        <a:t>5.72E-16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4067983861"/>
                  </a:ext>
                </a:extLst>
              </a:tr>
              <a:tr h="125842">
                <a:tc>
                  <a:txBody>
                    <a:bodyPr/>
                    <a:lstStyle/>
                    <a:p>
                      <a:pPr algn="l" fontAlgn="b"/>
                      <a:r>
                        <a:rPr lang="en-US" sz="800" u="none" strike="noStrike">
                          <a:effectLst/>
                          <a:latin typeface="Arial" panose="020B0604020202020204" pitchFamily="34" charset="0"/>
                          <a:cs typeface="Arial" panose="020B0604020202020204" pitchFamily="34" charset="0"/>
                        </a:rPr>
                        <a:t>Megamonas</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3.49E-04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1.71E-03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2.21E-05</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3.96E-05</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2.56E-08</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a:effectLst/>
                          <a:latin typeface="Arial" panose="020B0604020202020204" pitchFamily="34" charset="0"/>
                          <a:cs typeface="Arial" panose="020B0604020202020204" pitchFamily="34" charset="0"/>
                        </a:rPr>
                        <a:t>4.59E-08</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384492267"/>
                  </a:ext>
                </a:extLst>
              </a:tr>
              <a:tr h="125842">
                <a:tc>
                  <a:txBody>
                    <a:bodyPr/>
                    <a:lstStyle/>
                    <a:p>
                      <a:pPr algn="l" fontAlgn="b"/>
                      <a:r>
                        <a:rPr lang="en-US" sz="800" u="none" strike="noStrike">
                          <a:effectLst/>
                          <a:latin typeface="Arial" panose="020B0604020202020204" pitchFamily="34" charset="0"/>
                          <a:cs typeface="Arial" panose="020B0604020202020204" pitchFamily="34" charset="0"/>
                        </a:rPr>
                        <a:t>Betaproteobacteria</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3.46E-04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1.71E-03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2.20E-16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8.17E-16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2.20E-16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a:effectLst/>
                          <a:latin typeface="Arial" panose="020B0604020202020204" pitchFamily="34" charset="0"/>
                          <a:cs typeface="Arial" panose="020B0604020202020204" pitchFamily="34" charset="0"/>
                        </a:rPr>
                        <a:t>5.72E-16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687311437"/>
                  </a:ext>
                </a:extLst>
              </a:tr>
              <a:tr h="125842">
                <a:tc>
                  <a:txBody>
                    <a:bodyPr/>
                    <a:lstStyle/>
                    <a:p>
                      <a:pPr algn="l" fontAlgn="b"/>
                      <a:r>
                        <a:rPr lang="en-US" sz="800" u="none" strike="noStrike">
                          <a:effectLst/>
                          <a:latin typeface="Arial" panose="020B0604020202020204" pitchFamily="34" charset="0"/>
                          <a:cs typeface="Arial" panose="020B0604020202020204" pitchFamily="34" charset="0"/>
                        </a:rPr>
                        <a:t>Faecalibacterium_prausnitzii</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4.22E-04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1.99E-03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3.89E-11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1.12E-10</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4.56E-01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a:effectLst/>
                          <a:latin typeface="Arial" panose="020B0604020202020204" pitchFamily="34" charset="0"/>
                          <a:cs typeface="Arial" panose="020B0604020202020204" pitchFamily="34" charset="0"/>
                        </a:rPr>
                        <a:t>4.94E-01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564009673"/>
                  </a:ext>
                </a:extLst>
              </a:tr>
              <a:tr h="125842">
                <a:tc>
                  <a:txBody>
                    <a:bodyPr/>
                    <a:lstStyle/>
                    <a:p>
                      <a:pPr algn="l" fontAlgn="b"/>
                      <a:r>
                        <a:rPr lang="en-US" sz="800" u="none" strike="noStrike">
                          <a:effectLst/>
                          <a:latin typeface="Arial" panose="020B0604020202020204" pitchFamily="34" charset="0"/>
                          <a:cs typeface="Arial" panose="020B0604020202020204" pitchFamily="34" charset="0"/>
                        </a:rPr>
                        <a:t>Streptococcus</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4.43E-04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2.01E-03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1.19E-03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1.88E-03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5.84E-11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a:effectLst/>
                          <a:latin typeface="Arial" panose="020B0604020202020204" pitchFamily="34" charset="0"/>
                          <a:cs typeface="Arial" panose="020B0604020202020204" pitchFamily="34" charset="0"/>
                        </a:rPr>
                        <a:t>1.17E-10</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1874646478"/>
                  </a:ext>
                </a:extLst>
              </a:tr>
              <a:tr h="125842">
                <a:tc>
                  <a:txBody>
                    <a:bodyPr/>
                    <a:lstStyle/>
                    <a:p>
                      <a:pPr algn="l" fontAlgn="b"/>
                      <a:r>
                        <a:rPr lang="en-US" sz="800" u="none" strike="noStrike">
                          <a:effectLst/>
                          <a:latin typeface="Arial" panose="020B0604020202020204" pitchFamily="34" charset="0"/>
                          <a:cs typeface="Arial" panose="020B0604020202020204" pitchFamily="34" charset="0"/>
                        </a:rPr>
                        <a:t>Veillonella_parvula</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5.37E-04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2.35E-03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4.90E-06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9.80E-06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2.20E-16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a:effectLst/>
                          <a:latin typeface="Arial" panose="020B0604020202020204" pitchFamily="34" charset="0"/>
                          <a:cs typeface="Arial" panose="020B0604020202020204" pitchFamily="34" charset="0"/>
                        </a:rPr>
                        <a:t>5.72E-16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2362232495"/>
                  </a:ext>
                </a:extLst>
              </a:tr>
              <a:tr h="125842">
                <a:tc>
                  <a:txBody>
                    <a:bodyPr/>
                    <a:lstStyle/>
                    <a:p>
                      <a:pPr algn="l" fontAlgn="b"/>
                      <a:r>
                        <a:rPr lang="en-US" sz="800" u="none" strike="noStrike">
                          <a:effectLst/>
                          <a:latin typeface="Arial" panose="020B0604020202020204" pitchFamily="34" charset="0"/>
                          <a:cs typeface="Arial" panose="020B0604020202020204" pitchFamily="34" charset="0"/>
                        </a:rPr>
                        <a:t>SMB53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6.53E-04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2.67E-03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1.55E-10</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4.04E-10</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9.34E-03</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a:effectLst/>
                          <a:latin typeface="Arial" panose="020B0604020202020204" pitchFamily="34" charset="0"/>
                          <a:cs typeface="Arial" panose="020B0604020202020204" pitchFamily="34" charset="0"/>
                        </a:rPr>
                        <a:t>1.16E-02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3966554373"/>
                  </a:ext>
                </a:extLst>
              </a:tr>
              <a:tr h="125842">
                <a:tc>
                  <a:txBody>
                    <a:bodyPr/>
                    <a:lstStyle/>
                    <a:p>
                      <a:pPr algn="l" fontAlgn="b"/>
                      <a:r>
                        <a:rPr lang="en-US" sz="800" u="none" strike="noStrike">
                          <a:effectLst/>
                          <a:latin typeface="Arial" panose="020B0604020202020204" pitchFamily="34" charset="0"/>
                          <a:cs typeface="Arial" panose="020B0604020202020204" pitchFamily="34" charset="0"/>
                        </a:rPr>
                        <a:t>Dehalobacteriaceae</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6.45E-04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2.67E-03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2.20E-16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8.17E-16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3.17E-16</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a:effectLst/>
                          <a:latin typeface="Arial" panose="020B0604020202020204" pitchFamily="34" charset="0"/>
                          <a:cs typeface="Arial" panose="020B0604020202020204" pitchFamily="34" charset="0"/>
                        </a:rPr>
                        <a:t>7.73E-16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3129732029"/>
                  </a:ext>
                </a:extLst>
              </a:tr>
              <a:tr h="125842">
                <a:tc>
                  <a:txBody>
                    <a:bodyPr/>
                    <a:lstStyle/>
                    <a:p>
                      <a:pPr algn="l" fontAlgn="b"/>
                      <a:r>
                        <a:rPr lang="en-US" sz="800" u="none" strike="noStrike">
                          <a:effectLst/>
                          <a:latin typeface="Arial" panose="020B0604020202020204" pitchFamily="34" charset="0"/>
                          <a:cs typeface="Arial" panose="020B0604020202020204" pitchFamily="34" charset="0"/>
                        </a:rPr>
                        <a:t>Bacteroides_eggerthii</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6.86E-04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2.72E-03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2.78E-05</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4.82E-05</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2.20E-16</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a:effectLst/>
                          <a:latin typeface="Arial" panose="020B0604020202020204" pitchFamily="34" charset="0"/>
                          <a:cs typeface="Arial" panose="020B0604020202020204" pitchFamily="34" charset="0"/>
                        </a:rPr>
                        <a:t>5.72E-16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2786034940"/>
                  </a:ext>
                </a:extLst>
              </a:tr>
              <a:tr h="125842">
                <a:tc>
                  <a:txBody>
                    <a:bodyPr/>
                    <a:lstStyle/>
                    <a:p>
                      <a:pPr algn="l" fontAlgn="b"/>
                      <a:r>
                        <a:rPr lang="en-US" sz="800" u="none" strike="noStrike">
                          <a:effectLst/>
                          <a:latin typeface="Arial" panose="020B0604020202020204" pitchFamily="34" charset="0"/>
                          <a:cs typeface="Arial" panose="020B0604020202020204" pitchFamily="34" charset="0"/>
                        </a:rPr>
                        <a:t>SHA_98</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9.11E-04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3.51E-03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1.66E-03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2.34E-03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1.27E-07</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a:effectLst/>
                          <a:latin typeface="Arial" panose="020B0604020202020204" pitchFamily="34" charset="0"/>
                          <a:cs typeface="Arial" panose="020B0604020202020204" pitchFamily="34" charset="0"/>
                        </a:rPr>
                        <a:t>2.20E-07</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3240350357"/>
                  </a:ext>
                </a:extLst>
              </a:tr>
              <a:tr h="125842">
                <a:tc>
                  <a:txBody>
                    <a:bodyPr/>
                    <a:lstStyle/>
                    <a:p>
                      <a:pPr algn="l" fontAlgn="b"/>
                      <a:r>
                        <a:rPr lang="en-US" sz="800" u="none" strike="noStrike">
                          <a:effectLst/>
                          <a:latin typeface="Arial" panose="020B0604020202020204" pitchFamily="34" charset="0"/>
                          <a:cs typeface="Arial" panose="020B0604020202020204" pitchFamily="34" charset="0"/>
                        </a:rPr>
                        <a:t>Ruminococcus_bromii</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9.44E-04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3.53E-03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9.14E-13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2.80E-12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2.20E-16</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a:effectLst/>
                          <a:latin typeface="Arial" panose="020B0604020202020204" pitchFamily="34" charset="0"/>
                          <a:cs typeface="Arial" panose="020B0604020202020204" pitchFamily="34" charset="0"/>
                        </a:rPr>
                        <a:t>5.72E-16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261904970"/>
                  </a:ext>
                </a:extLst>
              </a:tr>
              <a:tr h="125842">
                <a:tc>
                  <a:txBody>
                    <a:bodyPr/>
                    <a:lstStyle/>
                    <a:p>
                      <a:pPr algn="l" fontAlgn="b"/>
                      <a:r>
                        <a:rPr lang="en-US" sz="800" u="none" strike="noStrike">
                          <a:effectLst/>
                          <a:latin typeface="Arial" panose="020B0604020202020204" pitchFamily="34" charset="0"/>
                          <a:cs typeface="Arial" panose="020B0604020202020204" pitchFamily="34" charset="0"/>
                        </a:rPr>
                        <a:t>Ruminococcaceae</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1.06E-03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3.85E-03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1.30E-01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1.57E-01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2.62E-04</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a:effectLst/>
                          <a:latin typeface="Arial" panose="020B0604020202020204" pitchFamily="34" charset="0"/>
                          <a:cs typeface="Arial" panose="020B0604020202020204" pitchFamily="34" charset="0"/>
                        </a:rPr>
                        <a:t>3.68E-04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714723896"/>
                  </a:ext>
                </a:extLst>
              </a:tr>
              <a:tr h="125842">
                <a:tc>
                  <a:txBody>
                    <a:bodyPr/>
                    <a:lstStyle/>
                    <a:p>
                      <a:pPr algn="l" fontAlgn="b"/>
                      <a:r>
                        <a:rPr lang="en-US" sz="800" u="none" strike="noStrike">
                          <a:effectLst/>
                          <a:latin typeface="Arial" panose="020B0604020202020204" pitchFamily="34" charset="0"/>
                          <a:cs typeface="Arial" panose="020B0604020202020204" pitchFamily="34" charset="0"/>
                        </a:rPr>
                        <a:t>ML615J_28</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1.30E-03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4.59E-03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1.51E-03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2.24E-03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7.10E-02</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a:effectLst/>
                          <a:latin typeface="Arial" panose="020B0604020202020204" pitchFamily="34" charset="0"/>
                          <a:cs typeface="Arial" panose="020B0604020202020204" pitchFamily="34" charset="0"/>
                        </a:rPr>
                        <a:t>8.40E-02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2076466993"/>
                  </a:ext>
                </a:extLst>
              </a:tr>
              <a:tr h="125842">
                <a:tc>
                  <a:txBody>
                    <a:bodyPr/>
                    <a:lstStyle/>
                    <a:p>
                      <a:pPr algn="l" fontAlgn="b"/>
                      <a:r>
                        <a:rPr lang="en-US" sz="800" u="none" strike="noStrike">
                          <a:effectLst/>
                          <a:latin typeface="Arial" panose="020B0604020202020204" pitchFamily="34" charset="0"/>
                          <a:cs typeface="Arial" panose="020B0604020202020204" pitchFamily="34" charset="0"/>
                        </a:rPr>
                        <a:t>Christensenellaceae</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1.41E-03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4.84E-03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2.48E-10</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6.14E-10</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6.04E-01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a:effectLst/>
                          <a:latin typeface="Arial" panose="020B0604020202020204" pitchFamily="34" charset="0"/>
                          <a:cs typeface="Arial" panose="020B0604020202020204" pitchFamily="34" charset="0"/>
                        </a:rPr>
                        <a:t>6.28E-01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289438228"/>
                  </a:ext>
                </a:extLst>
              </a:tr>
              <a:tr h="125842">
                <a:tc>
                  <a:txBody>
                    <a:bodyPr/>
                    <a:lstStyle/>
                    <a:p>
                      <a:pPr algn="l" fontAlgn="b"/>
                      <a:r>
                        <a:rPr lang="en-US" sz="800" u="none" strike="noStrike">
                          <a:effectLst/>
                          <a:latin typeface="Arial" panose="020B0604020202020204" pitchFamily="34" charset="0"/>
                          <a:cs typeface="Arial" panose="020B0604020202020204" pitchFamily="34" charset="0"/>
                        </a:rPr>
                        <a:t>Rothia_mucilaginosa</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2.49E-03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8.32E-03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2.20E-16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8.17E-16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9.41E-01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a:effectLst/>
                          <a:latin typeface="Arial" panose="020B0604020202020204" pitchFamily="34" charset="0"/>
                          <a:cs typeface="Arial" panose="020B0604020202020204" pitchFamily="34" charset="0"/>
                        </a:rPr>
                        <a:t>9.41E-01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2956934545"/>
                  </a:ext>
                </a:extLst>
              </a:tr>
              <a:tr h="125842">
                <a:tc>
                  <a:txBody>
                    <a:bodyPr/>
                    <a:lstStyle/>
                    <a:p>
                      <a:pPr algn="l" fontAlgn="b"/>
                      <a:r>
                        <a:rPr lang="en-US" sz="800" u="none" strike="noStrike">
                          <a:effectLst/>
                          <a:latin typeface="Arial" panose="020B0604020202020204" pitchFamily="34" charset="0"/>
                          <a:cs typeface="Arial" panose="020B0604020202020204" pitchFamily="34" charset="0"/>
                        </a:rPr>
                        <a:t>RF32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2.60E-03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8.47E-03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9.25E-14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3.21E-13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2.20E-16</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a:effectLst/>
                          <a:latin typeface="Arial" panose="020B0604020202020204" pitchFamily="34" charset="0"/>
                          <a:cs typeface="Arial" panose="020B0604020202020204" pitchFamily="34" charset="0"/>
                        </a:rPr>
                        <a:t>5.72E-16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2162309155"/>
                  </a:ext>
                </a:extLst>
              </a:tr>
              <a:tr h="125842">
                <a:tc>
                  <a:txBody>
                    <a:bodyPr/>
                    <a:lstStyle/>
                    <a:p>
                      <a:pPr algn="l" fontAlgn="b"/>
                      <a:r>
                        <a:rPr lang="en-US" sz="800" u="none" strike="noStrike">
                          <a:effectLst/>
                          <a:latin typeface="Arial" panose="020B0604020202020204" pitchFamily="34" charset="0"/>
                          <a:cs typeface="Arial" panose="020B0604020202020204" pitchFamily="34" charset="0"/>
                        </a:rPr>
                        <a:t>g__Roseburia</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2.89E-03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9.18E-03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9.97E-01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9.97E-01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2.57E-07</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a:effectLst/>
                          <a:latin typeface="Arial" panose="020B0604020202020204" pitchFamily="34" charset="0"/>
                          <a:cs typeface="Arial" panose="020B0604020202020204" pitchFamily="34" charset="0"/>
                        </a:rPr>
                        <a:t>4.30E-07</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4179100561"/>
                  </a:ext>
                </a:extLst>
              </a:tr>
              <a:tr h="125842">
                <a:tc>
                  <a:txBody>
                    <a:bodyPr/>
                    <a:lstStyle/>
                    <a:p>
                      <a:pPr algn="l" fontAlgn="b"/>
                      <a:r>
                        <a:rPr lang="en-US" sz="800" u="none" strike="noStrike">
                          <a:effectLst/>
                          <a:latin typeface="Arial" panose="020B0604020202020204" pitchFamily="34" charset="0"/>
                          <a:cs typeface="Arial" panose="020B0604020202020204" pitchFamily="34" charset="0"/>
                        </a:rPr>
                        <a:t>Clostridium</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4.10E-03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1.22E-02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9.09E-05</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1.53E-04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2.20E-16</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a:effectLst/>
                          <a:latin typeface="Arial" panose="020B0604020202020204" pitchFamily="34" charset="0"/>
                          <a:cs typeface="Arial" panose="020B0604020202020204" pitchFamily="34" charset="0"/>
                        </a:rPr>
                        <a:t>5.72E-16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2323776047"/>
                  </a:ext>
                </a:extLst>
              </a:tr>
              <a:tr h="125842">
                <a:tc>
                  <a:txBody>
                    <a:bodyPr/>
                    <a:lstStyle/>
                    <a:p>
                      <a:pPr algn="l" fontAlgn="b"/>
                      <a:r>
                        <a:rPr lang="en-US" sz="800" u="none" strike="noStrike">
                          <a:effectLst/>
                          <a:latin typeface="Arial" panose="020B0604020202020204" pitchFamily="34" charset="0"/>
                          <a:cs typeface="Arial" panose="020B0604020202020204" pitchFamily="34" charset="0"/>
                        </a:rPr>
                        <a:t>g__Ruminococcus</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4.14E-03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1.22E-02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4.19E-03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5.73E-03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1.31E-01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a:effectLst/>
                          <a:latin typeface="Arial" panose="020B0604020202020204" pitchFamily="34" charset="0"/>
                          <a:cs typeface="Arial" panose="020B0604020202020204" pitchFamily="34" charset="0"/>
                        </a:rPr>
                        <a:t>1.48E-01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3495772620"/>
                  </a:ext>
                </a:extLst>
              </a:tr>
              <a:tr h="125842">
                <a:tc>
                  <a:txBody>
                    <a:bodyPr/>
                    <a:lstStyle/>
                    <a:p>
                      <a:pPr algn="l" fontAlgn="b"/>
                      <a:r>
                        <a:rPr lang="en-US" sz="800" u="none" strike="noStrike">
                          <a:effectLst/>
                          <a:latin typeface="Arial" panose="020B0604020202020204" pitchFamily="34" charset="0"/>
                          <a:cs typeface="Arial" panose="020B0604020202020204" pitchFamily="34" charset="0"/>
                        </a:rPr>
                        <a:t>Phascolarctobacterium</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4.11E-03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1.22E-02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1.62E-05</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3.01E-05</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5.01E-02</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a:effectLst/>
                          <a:latin typeface="Arial" panose="020B0604020202020204" pitchFamily="34" charset="0"/>
                          <a:cs typeface="Arial" panose="020B0604020202020204" pitchFamily="34" charset="0"/>
                        </a:rPr>
                        <a:t>6.06E-02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2340051959"/>
                  </a:ext>
                </a:extLst>
              </a:tr>
              <a:tr h="125842">
                <a:tc>
                  <a:txBody>
                    <a:bodyPr/>
                    <a:lstStyle/>
                    <a:p>
                      <a:pPr algn="l" fontAlgn="b"/>
                      <a:r>
                        <a:rPr lang="en-US" sz="800" u="none" strike="noStrike">
                          <a:effectLst/>
                          <a:latin typeface="Arial" panose="020B0604020202020204" pitchFamily="34" charset="0"/>
                          <a:cs typeface="Arial" panose="020B0604020202020204" pitchFamily="34" charset="0"/>
                        </a:rPr>
                        <a:t>Bifidobacterium_adolescentis</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5.26E-03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1.52E-02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4.01E-01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4.26E-01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6.73E-11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a:effectLst/>
                          <a:latin typeface="Arial" panose="020B0604020202020204" pitchFamily="34" charset="0"/>
                          <a:cs typeface="Arial" panose="020B0604020202020204" pitchFamily="34" charset="0"/>
                        </a:rPr>
                        <a:t>1.30E-10</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3860579768"/>
                  </a:ext>
                </a:extLst>
              </a:tr>
              <a:tr h="125842">
                <a:tc>
                  <a:txBody>
                    <a:bodyPr/>
                    <a:lstStyle/>
                    <a:p>
                      <a:pPr algn="l" fontAlgn="b"/>
                      <a:r>
                        <a:rPr lang="en-US" sz="800" u="none" strike="noStrike">
                          <a:effectLst/>
                          <a:latin typeface="Arial" panose="020B0604020202020204" pitchFamily="34" charset="0"/>
                          <a:cs typeface="Arial" panose="020B0604020202020204" pitchFamily="34" charset="0"/>
                        </a:rPr>
                        <a:t>f__Ruminococcaceae</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5.63E-03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1.59E-02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7.80E-08</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1.76E-07</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1.10E-04</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a:effectLst/>
                          <a:latin typeface="Arial" panose="020B0604020202020204" pitchFamily="34" charset="0"/>
                          <a:cs typeface="Arial" panose="020B0604020202020204" pitchFamily="34" charset="0"/>
                        </a:rPr>
                        <a:t>1.63E-04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93558274"/>
                  </a:ext>
                </a:extLst>
              </a:tr>
              <a:tr h="125842">
                <a:tc>
                  <a:txBody>
                    <a:bodyPr/>
                    <a:lstStyle/>
                    <a:p>
                      <a:pPr algn="l" fontAlgn="b"/>
                      <a:r>
                        <a:rPr lang="en-US" sz="800" u="none" strike="noStrike">
                          <a:effectLst/>
                          <a:latin typeface="Arial" panose="020B0604020202020204" pitchFamily="34" charset="0"/>
                          <a:cs typeface="Arial" panose="020B0604020202020204" pitchFamily="34" charset="0"/>
                        </a:rPr>
                        <a:t>Clostridiales</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6.38E-03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1.76E-02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7.94E-10</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1.88E-09</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7.29E-01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a:effectLst/>
                          <a:latin typeface="Arial" panose="020B0604020202020204" pitchFamily="34" charset="0"/>
                          <a:cs typeface="Arial" panose="020B0604020202020204" pitchFamily="34" charset="0"/>
                        </a:rPr>
                        <a:t>7.43E-01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147394210"/>
                  </a:ext>
                </a:extLst>
              </a:tr>
              <a:tr h="125842">
                <a:tc>
                  <a:txBody>
                    <a:bodyPr/>
                    <a:lstStyle/>
                    <a:p>
                      <a:pPr algn="l" fontAlgn="b"/>
                      <a:r>
                        <a:rPr lang="en-US" sz="800" u="none" strike="noStrike">
                          <a:effectLst/>
                          <a:latin typeface="Arial" panose="020B0604020202020204" pitchFamily="34" charset="0"/>
                          <a:cs typeface="Arial" panose="020B0604020202020204" pitchFamily="34" charset="0"/>
                        </a:rPr>
                        <a:t>Veillonella_dispar</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7.73E-03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2.09E-02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2.20E-16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8.17E-16</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2.20E-16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a:effectLst/>
                          <a:latin typeface="Arial" panose="020B0604020202020204" pitchFamily="34" charset="0"/>
                          <a:cs typeface="Arial" panose="020B0604020202020204" pitchFamily="34" charset="0"/>
                        </a:rPr>
                        <a:t>5.72E-16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137809533"/>
                  </a:ext>
                </a:extLst>
              </a:tr>
              <a:tr h="125842">
                <a:tc>
                  <a:txBody>
                    <a:bodyPr/>
                    <a:lstStyle/>
                    <a:p>
                      <a:pPr algn="l" fontAlgn="b"/>
                      <a:r>
                        <a:rPr lang="en-US" sz="800" u="none" strike="noStrike">
                          <a:effectLst/>
                          <a:latin typeface="Arial" panose="020B0604020202020204" pitchFamily="34" charset="0"/>
                          <a:cs typeface="Arial" panose="020B0604020202020204" pitchFamily="34" charset="0"/>
                        </a:rPr>
                        <a:t>Megasphaera</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1.03E-02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2.72E-02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1.02E-10</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2.79E-10</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8.89E-09</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a:effectLst/>
                          <a:latin typeface="Arial" panose="020B0604020202020204" pitchFamily="34" charset="0"/>
                          <a:cs typeface="Arial" panose="020B0604020202020204" pitchFamily="34" charset="0"/>
                        </a:rPr>
                        <a:t>1.65E-08</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673809519"/>
                  </a:ext>
                </a:extLst>
              </a:tr>
              <a:tr h="125842">
                <a:tc>
                  <a:txBody>
                    <a:bodyPr/>
                    <a:lstStyle/>
                    <a:p>
                      <a:pPr algn="l" fontAlgn="b"/>
                      <a:r>
                        <a:rPr lang="en-US" sz="800" u="none" strike="noStrike">
                          <a:effectLst/>
                          <a:latin typeface="Arial" panose="020B0604020202020204" pitchFamily="34" charset="0"/>
                          <a:cs typeface="Arial" panose="020B0604020202020204" pitchFamily="34" charset="0"/>
                        </a:rPr>
                        <a:t>Alistipes_indistinctus</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1.14E-02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2.89E-02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1.44E-03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2.20E-03</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4.84E-01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a:effectLst/>
                          <a:latin typeface="Arial" panose="020B0604020202020204" pitchFamily="34" charset="0"/>
                          <a:cs typeface="Arial" panose="020B0604020202020204" pitchFamily="34" charset="0"/>
                        </a:rPr>
                        <a:t>5.13E-01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2118095985"/>
                  </a:ext>
                </a:extLst>
              </a:tr>
              <a:tr h="125842">
                <a:tc>
                  <a:txBody>
                    <a:bodyPr/>
                    <a:lstStyle/>
                    <a:p>
                      <a:pPr algn="l" fontAlgn="b"/>
                      <a:r>
                        <a:rPr lang="en-US" sz="800" u="none" strike="noStrike">
                          <a:effectLst/>
                          <a:latin typeface="Arial" panose="020B0604020202020204" pitchFamily="34" charset="0"/>
                          <a:cs typeface="Arial" panose="020B0604020202020204" pitchFamily="34" charset="0"/>
                        </a:rPr>
                        <a:t>Enterobacteriaceae</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1.12E-02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2.89E-02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2.20E-16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8.17E-16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3.87E-04</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a:effectLst/>
                          <a:latin typeface="Arial" panose="020B0604020202020204" pitchFamily="34" charset="0"/>
                          <a:cs typeface="Arial" panose="020B0604020202020204" pitchFamily="34" charset="0"/>
                        </a:rPr>
                        <a:t>5.30E-04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1759285114"/>
                  </a:ext>
                </a:extLst>
              </a:tr>
              <a:tr h="125842">
                <a:tc>
                  <a:txBody>
                    <a:bodyPr/>
                    <a:lstStyle/>
                    <a:p>
                      <a:pPr algn="l" fontAlgn="b"/>
                      <a:r>
                        <a:rPr lang="en-US" sz="800" u="none" strike="noStrike">
                          <a:effectLst/>
                          <a:latin typeface="Arial" panose="020B0604020202020204" pitchFamily="34" charset="0"/>
                          <a:cs typeface="Arial" panose="020B0604020202020204" pitchFamily="34" charset="0"/>
                        </a:rPr>
                        <a:t>Oribacterium</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1.26E-02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3.13E-02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6.09E-01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6.33E-01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3.05E-03</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a:effectLst/>
                          <a:latin typeface="Arial" panose="020B0604020202020204" pitchFamily="34" charset="0"/>
                          <a:cs typeface="Arial" panose="020B0604020202020204" pitchFamily="34" charset="0"/>
                        </a:rPr>
                        <a:t>4.07E-03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3260276122"/>
                  </a:ext>
                </a:extLst>
              </a:tr>
              <a:tr h="125842">
                <a:tc>
                  <a:txBody>
                    <a:bodyPr/>
                    <a:lstStyle/>
                    <a:p>
                      <a:pPr algn="l" fontAlgn="b"/>
                      <a:r>
                        <a:rPr lang="en-US" sz="800" u="none" strike="noStrike">
                          <a:effectLst/>
                          <a:latin typeface="Arial" panose="020B0604020202020204" pitchFamily="34" charset="0"/>
                          <a:cs typeface="Arial" panose="020B0604020202020204" pitchFamily="34" charset="0"/>
                        </a:rPr>
                        <a:t>Parabacteroides</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1.93E-02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4.72E-02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1.39E-01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a:effectLst/>
                          <a:latin typeface="Arial" panose="020B0604020202020204" pitchFamily="34" charset="0"/>
                          <a:cs typeface="Arial" panose="020B0604020202020204" pitchFamily="34" charset="0"/>
                        </a:rPr>
                        <a:t>1.64E-01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8.22E-03</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3927" marR="3927" marT="3927" marB="0" anchor="b"/>
                </a:tc>
                <a:tc>
                  <a:txBody>
                    <a:bodyPr/>
                    <a:lstStyle/>
                    <a:p>
                      <a:pPr algn="r" fontAlgn="b"/>
                      <a:r>
                        <a:rPr lang="en-US" sz="800" u="none" strike="noStrike" dirty="0">
                          <a:effectLst/>
                          <a:latin typeface="Arial" panose="020B0604020202020204" pitchFamily="34" charset="0"/>
                          <a:cs typeface="Arial" panose="020B0604020202020204" pitchFamily="34" charset="0"/>
                        </a:rPr>
                        <a:t>1.04E-02</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3927" marR="3927" marT="3927" marB="0" anchor="b"/>
                </a:tc>
                <a:extLst>
                  <a:ext uri="{0D108BD9-81ED-4DB2-BD59-A6C34878D82A}">
                    <a16:rowId xmlns:a16="http://schemas.microsoft.com/office/drawing/2014/main" val="2234259590"/>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617EBEE7-BD5D-E5A6-1169-00EE35860F1F}"/>
              </a:ext>
            </a:extLst>
          </p:cNvPr>
          <p:cNvGraphicFramePr>
            <a:graphicFrameLocks noGrp="1"/>
          </p:cNvGraphicFramePr>
          <p:nvPr>
            <p:extLst>
              <p:ext uri="{D42A27DB-BD31-4B8C-83A1-F6EECF244321}">
                <p14:modId xmlns:p14="http://schemas.microsoft.com/office/powerpoint/2010/main" val="919488400"/>
              </p:ext>
            </p:extLst>
          </p:nvPr>
        </p:nvGraphicFramePr>
        <p:xfrm>
          <a:off x="749300" y="311150"/>
          <a:ext cx="10580689" cy="6400723"/>
        </p:xfrm>
        <a:graphic>
          <a:graphicData uri="http://schemas.openxmlformats.org/drawingml/2006/table">
            <a:tbl>
              <a:tblPr>
                <a:tableStyleId>{9D7B26C5-4107-4FEC-AEDC-1716B250A1EF}</a:tableStyleId>
              </a:tblPr>
              <a:tblGrid>
                <a:gridCol w="1940092">
                  <a:extLst>
                    <a:ext uri="{9D8B030D-6E8A-4147-A177-3AD203B41FA5}">
                      <a16:colId xmlns:a16="http://schemas.microsoft.com/office/drawing/2014/main" val="2076199683"/>
                    </a:ext>
                  </a:extLst>
                </a:gridCol>
                <a:gridCol w="634721">
                  <a:extLst>
                    <a:ext uri="{9D8B030D-6E8A-4147-A177-3AD203B41FA5}">
                      <a16:colId xmlns:a16="http://schemas.microsoft.com/office/drawing/2014/main" val="4009324803"/>
                    </a:ext>
                  </a:extLst>
                </a:gridCol>
                <a:gridCol w="1571835">
                  <a:extLst>
                    <a:ext uri="{9D8B030D-6E8A-4147-A177-3AD203B41FA5}">
                      <a16:colId xmlns:a16="http://schemas.microsoft.com/office/drawing/2014/main" val="2535070514"/>
                    </a:ext>
                  </a:extLst>
                </a:gridCol>
                <a:gridCol w="634721">
                  <a:extLst>
                    <a:ext uri="{9D8B030D-6E8A-4147-A177-3AD203B41FA5}">
                      <a16:colId xmlns:a16="http://schemas.microsoft.com/office/drawing/2014/main" val="4237451285"/>
                    </a:ext>
                  </a:extLst>
                </a:gridCol>
                <a:gridCol w="1508963">
                  <a:extLst>
                    <a:ext uri="{9D8B030D-6E8A-4147-A177-3AD203B41FA5}">
                      <a16:colId xmlns:a16="http://schemas.microsoft.com/office/drawing/2014/main" val="1844364536"/>
                    </a:ext>
                  </a:extLst>
                </a:gridCol>
                <a:gridCol w="634721">
                  <a:extLst>
                    <a:ext uri="{9D8B030D-6E8A-4147-A177-3AD203B41FA5}">
                      <a16:colId xmlns:a16="http://schemas.microsoft.com/office/drawing/2014/main" val="1590408003"/>
                    </a:ext>
                  </a:extLst>
                </a:gridCol>
                <a:gridCol w="1499978">
                  <a:extLst>
                    <a:ext uri="{9D8B030D-6E8A-4147-A177-3AD203B41FA5}">
                      <a16:colId xmlns:a16="http://schemas.microsoft.com/office/drawing/2014/main" val="2992320820"/>
                    </a:ext>
                  </a:extLst>
                </a:gridCol>
                <a:gridCol w="634721">
                  <a:extLst>
                    <a:ext uri="{9D8B030D-6E8A-4147-A177-3AD203B41FA5}">
                      <a16:colId xmlns:a16="http://schemas.microsoft.com/office/drawing/2014/main" val="1566393620"/>
                    </a:ext>
                  </a:extLst>
                </a:gridCol>
                <a:gridCol w="1520937">
                  <a:extLst>
                    <a:ext uri="{9D8B030D-6E8A-4147-A177-3AD203B41FA5}">
                      <a16:colId xmlns:a16="http://schemas.microsoft.com/office/drawing/2014/main" val="3664004514"/>
                    </a:ext>
                  </a:extLst>
                </a:gridCol>
              </a:tblGrid>
              <a:tr h="127823">
                <a:tc>
                  <a:txBody>
                    <a:bodyPr/>
                    <a:lstStyle/>
                    <a:p>
                      <a:pPr algn="l" fontAlgn="b"/>
                      <a:r>
                        <a:rPr lang="en-US" sz="800" b="1" i="1" u="none" strike="noStrike" dirty="0">
                          <a:effectLst/>
                          <a:latin typeface="Arial" panose="020B0604020202020204" pitchFamily="34" charset="0"/>
                          <a:cs typeface="Arial" panose="020B0604020202020204" pitchFamily="34" charset="0"/>
                        </a:rPr>
                        <a:t>Lachnospira</a:t>
                      </a:r>
                      <a:endParaRPr lang="en-US" sz="800" b="1" i="1"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0h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a:effectLst/>
                          <a:latin typeface="Arial" panose="020B0604020202020204" pitchFamily="34" charset="0"/>
                          <a:cs typeface="Arial" panose="020B0604020202020204" pitchFamily="34" charset="0"/>
                        </a:rPr>
                        <a:t>5h</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a:effectLst/>
                          <a:latin typeface="Arial" panose="020B0604020202020204" pitchFamily="34" charset="0"/>
                          <a:cs typeface="Arial" panose="020B0604020202020204" pitchFamily="34" charset="0"/>
                        </a:rPr>
                        <a:t>Adjusted p values (BH)</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a:effectLst/>
                          <a:latin typeface="Arial" panose="020B0604020202020204" pitchFamily="34" charset="0"/>
                          <a:cs typeface="Arial" panose="020B0604020202020204" pitchFamily="34" charset="0"/>
                        </a:rPr>
                        <a:t>10h</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24h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extLst>
                  <a:ext uri="{0D108BD9-81ED-4DB2-BD59-A6C34878D82A}">
                    <a16:rowId xmlns:a16="http://schemas.microsoft.com/office/drawing/2014/main" val="3871852751"/>
                  </a:ext>
                </a:extLst>
              </a:tr>
              <a:tr h="127823">
                <a:tc>
                  <a:txBody>
                    <a:bodyPr/>
                    <a:lstStyle/>
                    <a:p>
                      <a:pPr algn="l" rtl="0" fontAlgn="b"/>
                      <a:r>
                        <a:rPr lang="en-US" sz="800" u="none" strike="noStrike" dirty="0">
                          <a:effectLst/>
                          <a:latin typeface="Arial" panose="020B0604020202020204" pitchFamily="34" charset="0"/>
                          <a:cs typeface="Arial" panose="020B0604020202020204" pitchFamily="34" charset="0"/>
                        </a:rPr>
                        <a:t>HAB21-HAB0   </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3.27E-02</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7.73E-02</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1.56E-01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1.56E-01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8.88E-03</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8.88E-03**</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3.48E-01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r" fontAlgn="b"/>
                      <a:r>
                        <a:rPr lang="en-US" sz="800" u="none" strike="noStrike">
                          <a:effectLst/>
                          <a:latin typeface="Arial" panose="020B0604020202020204" pitchFamily="34" charset="0"/>
                          <a:cs typeface="Arial" panose="020B0604020202020204" pitchFamily="34" charset="0"/>
                        </a:rPr>
                        <a:t>4.17E-01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extLst>
                  <a:ext uri="{0D108BD9-81ED-4DB2-BD59-A6C34878D82A}">
                    <a16:rowId xmlns:a16="http://schemas.microsoft.com/office/drawing/2014/main" val="540026421"/>
                  </a:ext>
                </a:extLst>
              </a:tr>
              <a:tr h="127823">
                <a:tc>
                  <a:txBody>
                    <a:bodyPr/>
                    <a:lstStyle/>
                    <a:p>
                      <a:pPr algn="l" rtl="0" fontAlgn="b"/>
                      <a:r>
                        <a:rPr lang="en-US" sz="800" u="none" strike="noStrike" dirty="0">
                          <a:effectLst/>
                          <a:latin typeface="Arial" panose="020B0604020202020204" pitchFamily="34" charset="0"/>
                          <a:cs typeface="Arial" panose="020B0604020202020204" pitchFamily="34" charset="0"/>
                        </a:rPr>
                        <a:t>MRE0-HAB0  </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8.28E-01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8.81E-01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2.48E-03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4.97E-03^^</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7.96E-05</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1.59E-04^^^</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1.26E-02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r" fontAlgn="b"/>
                      <a:r>
                        <a:rPr lang="en-US" sz="800" b="1" u="none" strike="noStrike" dirty="0">
                          <a:solidFill>
                            <a:schemeClr val="tx1"/>
                          </a:solidFill>
                          <a:effectLst/>
                          <a:latin typeface="Arial" panose="020B0604020202020204" pitchFamily="34" charset="0"/>
                          <a:cs typeface="Arial" panose="020B0604020202020204" pitchFamily="34" charset="0"/>
                        </a:rPr>
                        <a:t>3.79E-02^</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extLst>
                  <a:ext uri="{0D108BD9-81ED-4DB2-BD59-A6C34878D82A}">
                    <a16:rowId xmlns:a16="http://schemas.microsoft.com/office/drawing/2014/main" val="672030416"/>
                  </a:ext>
                </a:extLst>
              </a:tr>
              <a:tr h="127823">
                <a:tc>
                  <a:txBody>
                    <a:bodyPr/>
                    <a:lstStyle/>
                    <a:p>
                      <a:pPr algn="l" rtl="0" fontAlgn="b"/>
                      <a:r>
                        <a:rPr lang="en-US" sz="800" u="none" strike="noStrike" dirty="0">
                          <a:effectLst/>
                          <a:latin typeface="Arial" panose="020B0604020202020204" pitchFamily="34" charset="0"/>
                          <a:cs typeface="Arial" panose="020B0604020202020204" pitchFamily="34" charset="0"/>
                        </a:rPr>
                        <a:t>MRE21-HAB21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8.81E-01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8.81E-01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1.26E-03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3.79E-03^^</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9.40E-06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2.82E-05^^^</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6.96E-02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r" fontAlgn="b"/>
                      <a:r>
                        <a:rPr lang="en-US" sz="800" u="none" strike="noStrike" dirty="0">
                          <a:effectLst/>
                          <a:latin typeface="Arial" panose="020B0604020202020204" pitchFamily="34" charset="0"/>
                          <a:cs typeface="Arial" panose="020B0604020202020204" pitchFamily="34" charset="0"/>
                        </a:rPr>
                        <a:t>1.39E-01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extLst>
                  <a:ext uri="{0D108BD9-81ED-4DB2-BD59-A6C34878D82A}">
                    <a16:rowId xmlns:a16="http://schemas.microsoft.com/office/drawing/2014/main" val="1430864053"/>
                  </a:ext>
                </a:extLst>
              </a:tr>
              <a:tr h="127823">
                <a:tc>
                  <a:txBody>
                    <a:bodyPr/>
                    <a:lstStyle/>
                    <a:p>
                      <a:pPr algn="l" rtl="0" fontAlgn="b"/>
                      <a:r>
                        <a:rPr lang="en-US" sz="800" u="none" strike="noStrike" dirty="0">
                          <a:effectLst/>
                          <a:latin typeface="Arial" panose="020B0604020202020204" pitchFamily="34" charset="0"/>
                          <a:cs typeface="Arial" panose="020B0604020202020204" pitchFamily="34" charset="0"/>
                        </a:rPr>
                        <a:t>MRE21-MRE0</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3.86E-02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7.73E-02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6.98E-05</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4.19E-04***</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8.00E-07</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4.80E-06***</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2.89E-03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r" fontAlgn="b"/>
                      <a:r>
                        <a:rPr lang="en-US" sz="800" b="1" u="none" strike="noStrike" dirty="0">
                          <a:solidFill>
                            <a:schemeClr val="tx1"/>
                          </a:solidFill>
                          <a:effectLst/>
                          <a:latin typeface="Arial" panose="020B0604020202020204" pitchFamily="34" charset="0"/>
                          <a:cs typeface="Arial" panose="020B0604020202020204" pitchFamily="34" charset="0"/>
                        </a:rPr>
                        <a:t>1.73E-02*</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extLst>
                  <a:ext uri="{0D108BD9-81ED-4DB2-BD59-A6C34878D82A}">
                    <a16:rowId xmlns:a16="http://schemas.microsoft.com/office/drawing/2014/main" val="3266854120"/>
                  </a:ext>
                </a:extLst>
              </a:tr>
              <a:tr h="73863">
                <a:tc>
                  <a:txBody>
                    <a:bodyPr/>
                    <a:lstStyle/>
                    <a:p>
                      <a:pPr algn="l" fontAlgn="b"/>
                      <a:r>
                        <a:rPr lang="en-US" sz="800" b="1" i="1" u="none" strike="noStrike" dirty="0" err="1">
                          <a:effectLst/>
                          <a:latin typeface="Arial" panose="020B0604020202020204" pitchFamily="34" charset="0"/>
                          <a:cs typeface="Arial" panose="020B0604020202020204" pitchFamily="34" charset="0"/>
                        </a:rPr>
                        <a:t>Bacteroides_fragilis</a:t>
                      </a:r>
                      <a:endParaRPr lang="en-US" sz="800" b="1" i="1"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0h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a:effectLst/>
                          <a:latin typeface="Arial" panose="020B0604020202020204" pitchFamily="34" charset="0"/>
                          <a:cs typeface="Arial" panose="020B0604020202020204" pitchFamily="34" charset="0"/>
                        </a:rPr>
                        <a:t>5h</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10h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24h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extLst>
                  <a:ext uri="{0D108BD9-81ED-4DB2-BD59-A6C34878D82A}">
                    <a16:rowId xmlns:a16="http://schemas.microsoft.com/office/drawing/2014/main" val="1457684037"/>
                  </a:ext>
                </a:extLst>
              </a:tr>
              <a:tr h="127823">
                <a:tc>
                  <a:txBody>
                    <a:bodyPr/>
                    <a:lstStyle/>
                    <a:p>
                      <a:pPr algn="l" rtl="0" fontAlgn="b"/>
                      <a:r>
                        <a:rPr lang="en-US" sz="800" u="none" strike="noStrike" dirty="0">
                          <a:effectLst/>
                          <a:latin typeface="Arial" panose="020B0604020202020204" pitchFamily="34" charset="0"/>
                          <a:cs typeface="Arial" panose="020B0604020202020204" pitchFamily="34" charset="0"/>
                        </a:rPr>
                        <a:t>HAB21-HAB0   </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9.90E-01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9.99E-01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1.18E-04</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3.55E-04***</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7.65E-04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2.30E-03**</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1.21E-03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r" fontAlgn="b"/>
                      <a:r>
                        <a:rPr lang="en-US" sz="800" b="1" u="none" strike="noStrike" dirty="0">
                          <a:solidFill>
                            <a:schemeClr val="tx1"/>
                          </a:solidFill>
                          <a:effectLst/>
                          <a:latin typeface="Arial" panose="020B0604020202020204" pitchFamily="34" charset="0"/>
                          <a:cs typeface="Arial" panose="020B0604020202020204" pitchFamily="34" charset="0"/>
                        </a:rPr>
                        <a:t>7.25E-03**</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extLst>
                  <a:ext uri="{0D108BD9-81ED-4DB2-BD59-A6C34878D82A}">
                    <a16:rowId xmlns:a16="http://schemas.microsoft.com/office/drawing/2014/main" val="1401601914"/>
                  </a:ext>
                </a:extLst>
              </a:tr>
              <a:tr h="127823">
                <a:tc>
                  <a:txBody>
                    <a:bodyPr/>
                    <a:lstStyle/>
                    <a:p>
                      <a:pPr algn="l" rtl="0" fontAlgn="b"/>
                      <a:r>
                        <a:rPr lang="en-US" sz="800" u="none" strike="noStrike" dirty="0">
                          <a:effectLst/>
                          <a:latin typeface="Arial" panose="020B0604020202020204" pitchFamily="34" charset="0"/>
                          <a:cs typeface="Arial" panose="020B0604020202020204" pitchFamily="34" charset="0"/>
                        </a:rPr>
                        <a:t>MRE0-HAB0  </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9.73E-01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9.99E-01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8.52E-02</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1.02E-01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2.11E-01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2.54E-01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3.70E-02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r" fontAlgn="b"/>
                      <a:r>
                        <a:rPr lang="en-US" sz="800" u="none" strike="noStrike" dirty="0">
                          <a:effectLst/>
                          <a:latin typeface="Arial" panose="020B0604020202020204" pitchFamily="34" charset="0"/>
                          <a:cs typeface="Arial" panose="020B0604020202020204" pitchFamily="34" charset="0"/>
                        </a:rPr>
                        <a:t>7.40E-02</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extLst>
                  <a:ext uri="{0D108BD9-81ED-4DB2-BD59-A6C34878D82A}">
                    <a16:rowId xmlns:a16="http://schemas.microsoft.com/office/drawing/2014/main" val="244651950"/>
                  </a:ext>
                </a:extLst>
              </a:tr>
              <a:tr h="127823">
                <a:tc>
                  <a:txBody>
                    <a:bodyPr/>
                    <a:lstStyle/>
                    <a:p>
                      <a:pPr algn="l" rtl="0" fontAlgn="b"/>
                      <a:r>
                        <a:rPr lang="en-US" sz="800" u="none" strike="noStrike" dirty="0">
                          <a:effectLst/>
                          <a:latin typeface="Arial" panose="020B0604020202020204" pitchFamily="34" charset="0"/>
                          <a:cs typeface="Arial" panose="020B0604020202020204" pitchFamily="34" charset="0"/>
                        </a:rPr>
                        <a:t>MRE21-HAB21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1.57E-01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4.70E-01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2.79E-05</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1.67E-04^^^</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4.67E-04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2.30E-03^^</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2.72E-03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r" fontAlgn="b"/>
                      <a:r>
                        <a:rPr lang="en-US" sz="800" b="1" u="none" strike="noStrike" dirty="0">
                          <a:solidFill>
                            <a:schemeClr val="tx1"/>
                          </a:solidFill>
                          <a:effectLst/>
                          <a:latin typeface="Arial" panose="020B0604020202020204" pitchFamily="34" charset="0"/>
                          <a:cs typeface="Arial" panose="020B0604020202020204" pitchFamily="34" charset="0"/>
                        </a:rPr>
                        <a:t>8.15E-03^^</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extLst>
                  <a:ext uri="{0D108BD9-81ED-4DB2-BD59-A6C34878D82A}">
                    <a16:rowId xmlns:a16="http://schemas.microsoft.com/office/drawing/2014/main" val="327225156"/>
                  </a:ext>
                </a:extLst>
              </a:tr>
              <a:tr h="127823">
                <a:tc>
                  <a:txBody>
                    <a:bodyPr/>
                    <a:lstStyle/>
                    <a:p>
                      <a:pPr algn="l" rtl="0" fontAlgn="b"/>
                      <a:r>
                        <a:rPr lang="en-US" sz="800" u="none" strike="noStrike" dirty="0">
                          <a:effectLst/>
                          <a:latin typeface="Arial" panose="020B0604020202020204" pitchFamily="34" charset="0"/>
                          <a:cs typeface="Arial" panose="020B0604020202020204" pitchFamily="34" charset="0"/>
                        </a:rPr>
                        <a:t>MRE21-MRE0</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1.33E-01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4.70E-01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6.77E-03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1.02E-02**</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1.07E-01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1.61E-01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1.02E-01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r" fontAlgn="b"/>
                      <a:r>
                        <a:rPr lang="en-US" sz="800" u="none" strike="noStrike" dirty="0">
                          <a:effectLst/>
                          <a:latin typeface="Arial" panose="020B0604020202020204" pitchFamily="34" charset="0"/>
                          <a:cs typeface="Arial" panose="020B0604020202020204" pitchFamily="34" charset="0"/>
                        </a:rPr>
                        <a:t>1.23E-01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extLst>
                  <a:ext uri="{0D108BD9-81ED-4DB2-BD59-A6C34878D82A}">
                    <a16:rowId xmlns:a16="http://schemas.microsoft.com/office/drawing/2014/main" val="2356003857"/>
                  </a:ext>
                </a:extLst>
              </a:tr>
              <a:tr h="127823">
                <a:tc>
                  <a:txBody>
                    <a:bodyPr/>
                    <a:lstStyle/>
                    <a:p>
                      <a:pPr algn="l" fontAlgn="b"/>
                      <a:r>
                        <a:rPr lang="en-US" sz="800" b="1" i="1" u="none" strike="noStrike" dirty="0" err="1">
                          <a:effectLst/>
                          <a:latin typeface="Arial" panose="020B0604020202020204" pitchFamily="34" charset="0"/>
                          <a:cs typeface="Arial" panose="020B0604020202020204" pitchFamily="34" charset="0"/>
                        </a:rPr>
                        <a:t>Dorea</a:t>
                      </a:r>
                      <a:endParaRPr lang="en-US" sz="800" b="1" i="1"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a:effectLst/>
                          <a:latin typeface="Arial" panose="020B0604020202020204" pitchFamily="34" charset="0"/>
                          <a:cs typeface="Arial" panose="020B0604020202020204" pitchFamily="34" charset="0"/>
                        </a:rPr>
                        <a:t>0h</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5h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a:effectLst/>
                          <a:latin typeface="Arial" panose="020B0604020202020204" pitchFamily="34" charset="0"/>
                          <a:cs typeface="Arial" panose="020B0604020202020204" pitchFamily="34" charset="0"/>
                        </a:rPr>
                        <a:t>10h</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a:effectLst/>
                          <a:latin typeface="Arial" panose="020B0604020202020204" pitchFamily="34" charset="0"/>
                          <a:cs typeface="Arial" panose="020B0604020202020204" pitchFamily="34" charset="0"/>
                        </a:rPr>
                        <a:t>Adjusted p values (BH)</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a:effectLst/>
                          <a:latin typeface="Arial" panose="020B0604020202020204" pitchFamily="34" charset="0"/>
                          <a:cs typeface="Arial" panose="020B0604020202020204" pitchFamily="34" charset="0"/>
                        </a:rPr>
                        <a:t>24h</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extLst>
                  <a:ext uri="{0D108BD9-81ED-4DB2-BD59-A6C34878D82A}">
                    <a16:rowId xmlns:a16="http://schemas.microsoft.com/office/drawing/2014/main" val="1477265881"/>
                  </a:ext>
                </a:extLst>
              </a:tr>
              <a:tr h="127823">
                <a:tc>
                  <a:txBody>
                    <a:bodyPr/>
                    <a:lstStyle/>
                    <a:p>
                      <a:pPr algn="l" rtl="0" fontAlgn="b"/>
                      <a:r>
                        <a:rPr lang="en-US" sz="800" u="none" strike="noStrike" dirty="0">
                          <a:effectLst/>
                          <a:latin typeface="Arial" panose="020B0604020202020204" pitchFamily="34" charset="0"/>
                          <a:cs typeface="Arial" panose="020B0604020202020204" pitchFamily="34" charset="0"/>
                        </a:rPr>
                        <a:t>HAB21-HAB0   </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8.27E-01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9.93E-01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6.15E-01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6.90E-01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4.50E-02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6.75E-02</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1.00E+00</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r" fontAlgn="b"/>
                      <a:r>
                        <a:rPr lang="en-US" sz="800" u="none" strike="noStrike" dirty="0">
                          <a:effectLst/>
                          <a:latin typeface="Arial" panose="020B0604020202020204" pitchFamily="34" charset="0"/>
                          <a:cs typeface="Arial" panose="020B0604020202020204" pitchFamily="34" charset="0"/>
                        </a:rPr>
                        <a:t>1.00E+00</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extLst>
                  <a:ext uri="{0D108BD9-81ED-4DB2-BD59-A6C34878D82A}">
                    <a16:rowId xmlns:a16="http://schemas.microsoft.com/office/drawing/2014/main" val="1228968706"/>
                  </a:ext>
                </a:extLst>
              </a:tr>
              <a:tr h="127823">
                <a:tc>
                  <a:txBody>
                    <a:bodyPr/>
                    <a:lstStyle/>
                    <a:p>
                      <a:pPr algn="l" rtl="0" fontAlgn="b"/>
                      <a:r>
                        <a:rPr lang="en-US" sz="800" u="none" strike="noStrike" dirty="0">
                          <a:effectLst/>
                          <a:latin typeface="Arial" panose="020B0604020202020204" pitchFamily="34" charset="0"/>
                          <a:cs typeface="Arial" panose="020B0604020202020204" pitchFamily="34" charset="0"/>
                        </a:rPr>
                        <a:t>MRE0-HAB0  </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9.92E-01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9.93E-01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6.90E-01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6.90E-01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2.79E-01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3.35E-01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1.19E-01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r" fontAlgn="b"/>
                      <a:r>
                        <a:rPr lang="en-US" sz="800" u="none" strike="noStrike">
                          <a:effectLst/>
                          <a:latin typeface="Arial" panose="020B0604020202020204" pitchFamily="34" charset="0"/>
                          <a:cs typeface="Arial" panose="020B0604020202020204" pitchFamily="34" charset="0"/>
                        </a:rPr>
                        <a:t>1.47E-01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extLst>
                  <a:ext uri="{0D108BD9-81ED-4DB2-BD59-A6C34878D82A}">
                    <a16:rowId xmlns:a16="http://schemas.microsoft.com/office/drawing/2014/main" val="1324207517"/>
                  </a:ext>
                </a:extLst>
              </a:tr>
              <a:tr h="127823">
                <a:tc>
                  <a:txBody>
                    <a:bodyPr/>
                    <a:lstStyle/>
                    <a:p>
                      <a:pPr algn="l" rtl="0" fontAlgn="b"/>
                      <a:r>
                        <a:rPr lang="en-US" sz="800" u="none" strike="noStrike" dirty="0">
                          <a:effectLst/>
                          <a:latin typeface="Arial" panose="020B0604020202020204" pitchFamily="34" charset="0"/>
                          <a:cs typeface="Arial" panose="020B0604020202020204" pitchFamily="34" charset="0"/>
                        </a:rPr>
                        <a:t>MRE21-HAB21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6.85E-01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9.93E-01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1.48E-03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2.96E-03^^</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1.00E-06</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2.00E-06^^^</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1.01E-02</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r" fontAlgn="b"/>
                      <a:r>
                        <a:rPr lang="en-US" sz="800" b="1" u="none" strike="noStrike" dirty="0">
                          <a:solidFill>
                            <a:schemeClr val="tx1"/>
                          </a:solidFill>
                          <a:effectLst/>
                          <a:latin typeface="Arial" panose="020B0604020202020204" pitchFamily="34" charset="0"/>
                          <a:cs typeface="Arial" panose="020B0604020202020204" pitchFamily="34" charset="0"/>
                        </a:rPr>
                        <a:t>2.07E-02^</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extLst>
                  <a:ext uri="{0D108BD9-81ED-4DB2-BD59-A6C34878D82A}">
                    <a16:rowId xmlns:a16="http://schemas.microsoft.com/office/drawing/2014/main" val="1072660802"/>
                  </a:ext>
                </a:extLst>
              </a:tr>
              <a:tr h="127823">
                <a:tc>
                  <a:txBody>
                    <a:bodyPr/>
                    <a:lstStyle/>
                    <a:p>
                      <a:pPr algn="l" rtl="0" fontAlgn="b"/>
                      <a:r>
                        <a:rPr lang="en-US" sz="800" u="none" strike="noStrike" dirty="0">
                          <a:effectLst/>
                          <a:latin typeface="Arial" panose="020B0604020202020204" pitchFamily="34" charset="0"/>
                          <a:cs typeface="Arial" panose="020B0604020202020204" pitchFamily="34" charset="0"/>
                        </a:rPr>
                        <a:t>MRE21-MRE0</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9.44E-01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9.93E-01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1.48E-04</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8.87E-04***</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5.00E-07</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1.50E-06***</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5.42E-04</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r" fontAlgn="b"/>
                      <a:r>
                        <a:rPr lang="en-US" sz="800" b="1" u="none" strike="noStrike" dirty="0">
                          <a:solidFill>
                            <a:schemeClr val="tx1"/>
                          </a:solidFill>
                          <a:effectLst/>
                          <a:latin typeface="Arial" panose="020B0604020202020204" pitchFamily="34" charset="0"/>
                          <a:cs typeface="Arial" panose="020B0604020202020204" pitchFamily="34" charset="0"/>
                        </a:rPr>
                        <a:t>3.25E-03**</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extLst>
                  <a:ext uri="{0D108BD9-81ED-4DB2-BD59-A6C34878D82A}">
                    <a16:rowId xmlns:a16="http://schemas.microsoft.com/office/drawing/2014/main" val="3922490470"/>
                  </a:ext>
                </a:extLst>
              </a:tr>
              <a:tr h="127823">
                <a:tc>
                  <a:txBody>
                    <a:bodyPr/>
                    <a:lstStyle/>
                    <a:p>
                      <a:pPr algn="l" fontAlgn="b"/>
                      <a:r>
                        <a:rPr lang="en-US" sz="800" b="1" i="1" u="none" strike="noStrike" dirty="0" err="1">
                          <a:effectLst/>
                          <a:latin typeface="Arial" panose="020B0604020202020204" pitchFamily="34" charset="0"/>
                          <a:cs typeface="Arial" panose="020B0604020202020204" pitchFamily="34" charset="0"/>
                        </a:rPr>
                        <a:t>Slackia</a:t>
                      </a:r>
                      <a:endParaRPr lang="en-US" sz="800" b="1" i="1"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a:effectLst/>
                          <a:latin typeface="Arial" panose="020B0604020202020204" pitchFamily="34" charset="0"/>
                          <a:cs typeface="Arial" panose="020B0604020202020204" pitchFamily="34" charset="0"/>
                        </a:rPr>
                        <a:t>0h</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5h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10h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24h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extLst>
                  <a:ext uri="{0D108BD9-81ED-4DB2-BD59-A6C34878D82A}">
                    <a16:rowId xmlns:a16="http://schemas.microsoft.com/office/drawing/2014/main" val="1803595545"/>
                  </a:ext>
                </a:extLst>
              </a:tr>
              <a:tr h="68479">
                <a:tc>
                  <a:txBody>
                    <a:bodyPr/>
                    <a:lstStyle/>
                    <a:p>
                      <a:pPr algn="l" rtl="0" fontAlgn="b"/>
                      <a:r>
                        <a:rPr lang="en-US" sz="800" u="none" strike="noStrike" dirty="0">
                          <a:effectLst/>
                          <a:latin typeface="Arial" panose="020B0604020202020204" pitchFamily="34" charset="0"/>
                          <a:cs typeface="Arial" panose="020B0604020202020204" pitchFamily="34" charset="0"/>
                        </a:rPr>
                        <a:t>HAB21-HAB0   </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9.21E-01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9.21E-01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7.13E-04</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1.43E-03***</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5.67E-04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1.70E-03**</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9.88E-01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r" fontAlgn="b"/>
                      <a:r>
                        <a:rPr lang="en-US" sz="800" u="none" strike="noStrike" dirty="0">
                          <a:effectLst/>
                          <a:latin typeface="Arial" panose="020B0604020202020204" pitchFamily="34" charset="0"/>
                          <a:cs typeface="Arial" panose="020B0604020202020204" pitchFamily="34" charset="0"/>
                        </a:rPr>
                        <a:t>9.88E-01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extLst>
                  <a:ext uri="{0D108BD9-81ED-4DB2-BD59-A6C34878D82A}">
                    <a16:rowId xmlns:a16="http://schemas.microsoft.com/office/drawing/2014/main" val="266344164"/>
                  </a:ext>
                </a:extLst>
              </a:tr>
              <a:tr h="127823">
                <a:tc>
                  <a:txBody>
                    <a:bodyPr/>
                    <a:lstStyle/>
                    <a:p>
                      <a:pPr algn="l" rtl="0" fontAlgn="b"/>
                      <a:r>
                        <a:rPr lang="en-US" sz="800" u="none" strike="noStrike">
                          <a:effectLst/>
                          <a:latin typeface="Arial" panose="020B0604020202020204" pitchFamily="34" charset="0"/>
                          <a:cs typeface="Arial" panose="020B0604020202020204" pitchFamily="34" charset="0"/>
                        </a:rPr>
                        <a:t>MRE0-HAB0  </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3.72E-04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1.12E-03^^^</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2.17E-01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2.60E-01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6.80E-02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6.80E-02</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5.71E-02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r" fontAlgn="b"/>
                      <a:r>
                        <a:rPr lang="en-US" sz="800" u="none" strike="noStrike">
                          <a:effectLst/>
                          <a:latin typeface="Arial" panose="020B0604020202020204" pitchFamily="34" charset="0"/>
                          <a:cs typeface="Arial" panose="020B0604020202020204" pitchFamily="34" charset="0"/>
                        </a:rPr>
                        <a:t>1.71E-01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extLst>
                  <a:ext uri="{0D108BD9-81ED-4DB2-BD59-A6C34878D82A}">
                    <a16:rowId xmlns:a16="http://schemas.microsoft.com/office/drawing/2014/main" val="830176889"/>
                  </a:ext>
                </a:extLst>
              </a:tr>
              <a:tr h="127823">
                <a:tc>
                  <a:txBody>
                    <a:bodyPr/>
                    <a:lstStyle/>
                    <a:p>
                      <a:pPr algn="l" rtl="0" fontAlgn="b"/>
                      <a:r>
                        <a:rPr lang="en-US" sz="800" u="none" strike="noStrike">
                          <a:effectLst/>
                          <a:latin typeface="Arial" panose="020B0604020202020204" pitchFamily="34" charset="0"/>
                          <a:cs typeface="Arial" panose="020B0604020202020204" pitchFamily="34" charset="0"/>
                        </a:rPr>
                        <a:t>MRE21-HAB21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5.95E-04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1.19E-03^^^</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2.17E-05</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1.30E-04^^^</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3.03E-05</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1.82E-04^^^</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4.90E-01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r" fontAlgn="b"/>
                      <a:r>
                        <a:rPr lang="en-US" sz="800" u="none" strike="noStrike">
                          <a:effectLst/>
                          <a:latin typeface="Arial" panose="020B0604020202020204" pitchFamily="34" charset="0"/>
                          <a:cs typeface="Arial" panose="020B0604020202020204" pitchFamily="34" charset="0"/>
                        </a:rPr>
                        <a:t>7.36E-01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extLst>
                  <a:ext uri="{0D108BD9-81ED-4DB2-BD59-A6C34878D82A}">
                    <a16:rowId xmlns:a16="http://schemas.microsoft.com/office/drawing/2014/main" val="3890327998"/>
                  </a:ext>
                </a:extLst>
              </a:tr>
              <a:tr h="127823">
                <a:tc>
                  <a:txBody>
                    <a:bodyPr/>
                    <a:lstStyle/>
                    <a:p>
                      <a:pPr algn="l" rtl="0" fontAlgn="b"/>
                      <a:r>
                        <a:rPr lang="en-US" sz="800" u="none" strike="noStrike">
                          <a:effectLst/>
                          <a:latin typeface="Arial" panose="020B0604020202020204" pitchFamily="34" charset="0"/>
                          <a:cs typeface="Arial" panose="020B0604020202020204" pitchFamily="34" charset="0"/>
                        </a:rPr>
                        <a:t>MRE21-MRE0</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6.96E-01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8.35E-01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2.60E-01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2.60E-01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9.00E-04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1.80E-03**</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1.17E-02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r" fontAlgn="b"/>
                      <a:r>
                        <a:rPr lang="en-US" sz="800" u="none" strike="noStrike" dirty="0">
                          <a:effectLst/>
                          <a:latin typeface="Arial" panose="020B0604020202020204" pitchFamily="34" charset="0"/>
                          <a:cs typeface="Arial" panose="020B0604020202020204" pitchFamily="34" charset="0"/>
                        </a:rPr>
                        <a:t>7.00E-02</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extLst>
                  <a:ext uri="{0D108BD9-81ED-4DB2-BD59-A6C34878D82A}">
                    <a16:rowId xmlns:a16="http://schemas.microsoft.com/office/drawing/2014/main" val="1321628434"/>
                  </a:ext>
                </a:extLst>
              </a:tr>
              <a:tr h="127823">
                <a:tc>
                  <a:txBody>
                    <a:bodyPr/>
                    <a:lstStyle/>
                    <a:p>
                      <a:pPr algn="l" fontAlgn="b"/>
                      <a:r>
                        <a:rPr lang="en-US" sz="800" b="1" i="1" u="none" strike="noStrike" dirty="0" err="1">
                          <a:effectLst/>
                          <a:latin typeface="Arial" panose="020B0604020202020204" pitchFamily="34" charset="0"/>
                          <a:cs typeface="Arial" panose="020B0604020202020204" pitchFamily="34" charset="0"/>
                        </a:rPr>
                        <a:t>Akkermansia_muciniphila</a:t>
                      </a:r>
                      <a:endParaRPr lang="en-US" sz="800" b="1" i="1"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a:effectLst/>
                          <a:latin typeface="Arial" panose="020B0604020202020204" pitchFamily="34" charset="0"/>
                          <a:cs typeface="Arial" panose="020B0604020202020204" pitchFamily="34" charset="0"/>
                        </a:rPr>
                        <a:t>0h</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a:effectLst/>
                          <a:latin typeface="Arial" panose="020B0604020202020204" pitchFamily="34" charset="0"/>
                          <a:cs typeface="Arial" panose="020B0604020202020204" pitchFamily="34" charset="0"/>
                        </a:rPr>
                        <a:t>5h</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10h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a:effectLst/>
                          <a:latin typeface="Arial" panose="020B0604020202020204" pitchFamily="34" charset="0"/>
                          <a:cs typeface="Arial" panose="020B0604020202020204" pitchFamily="34" charset="0"/>
                        </a:rPr>
                        <a:t>24h</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extLst>
                  <a:ext uri="{0D108BD9-81ED-4DB2-BD59-A6C34878D82A}">
                    <a16:rowId xmlns:a16="http://schemas.microsoft.com/office/drawing/2014/main" val="2739389119"/>
                  </a:ext>
                </a:extLst>
              </a:tr>
              <a:tr h="127823">
                <a:tc>
                  <a:txBody>
                    <a:bodyPr/>
                    <a:lstStyle/>
                    <a:p>
                      <a:pPr algn="l" rtl="0" fontAlgn="b"/>
                      <a:r>
                        <a:rPr lang="en-US" sz="800" u="none" strike="noStrike" dirty="0">
                          <a:effectLst/>
                          <a:latin typeface="Arial" panose="020B0604020202020204" pitchFamily="34" charset="0"/>
                          <a:cs typeface="Arial" panose="020B0604020202020204" pitchFamily="34" charset="0"/>
                        </a:rPr>
                        <a:t>HAB21-HAB0   </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5.44E-02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6.53E-02</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3.66E-03</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7.15E-03**</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8.09E-01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8.09E-01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6.30E-02</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r" fontAlgn="b"/>
                      <a:r>
                        <a:rPr lang="en-US" sz="800" u="none" strike="noStrike" dirty="0">
                          <a:effectLst/>
                          <a:latin typeface="Arial" panose="020B0604020202020204" pitchFamily="34" charset="0"/>
                          <a:cs typeface="Arial" panose="020B0604020202020204" pitchFamily="34" charset="0"/>
                        </a:rPr>
                        <a:t>7.56E-02</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extLst>
                  <a:ext uri="{0D108BD9-81ED-4DB2-BD59-A6C34878D82A}">
                    <a16:rowId xmlns:a16="http://schemas.microsoft.com/office/drawing/2014/main" val="2460421688"/>
                  </a:ext>
                </a:extLst>
              </a:tr>
              <a:tr h="127823">
                <a:tc>
                  <a:txBody>
                    <a:bodyPr/>
                    <a:lstStyle/>
                    <a:p>
                      <a:pPr algn="l" rtl="0" fontAlgn="b"/>
                      <a:r>
                        <a:rPr lang="en-US" sz="800" u="none" strike="noStrike" dirty="0">
                          <a:effectLst/>
                          <a:latin typeface="Arial" panose="020B0604020202020204" pitchFamily="34" charset="0"/>
                          <a:cs typeface="Arial" panose="020B0604020202020204" pitchFamily="34" charset="0"/>
                        </a:rPr>
                        <a:t>MRE0-HAB0  </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4.10E-01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4.10E-01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9.96E-01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9.96E-01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1.44E-02</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2.88E-02^</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3.53E-01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r" fontAlgn="b"/>
                      <a:r>
                        <a:rPr lang="en-US" sz="800" u="none" strike="noStrike">
                          <a:effectLst/>
                          <a:latin typeface="Arial" panose="020B0604020202020204" pitchFamily="34" charset="0"/>
                          <a:cs typeface="Arial" panose="020B0604020202020204" pitchFamily="34" charset="0"/>
                        </a:rPr>
                        <a:t>3.53E-01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extLst>
                  <a:ext uri="{0D108BD9-81ED-4DB2-BD59-A6C34878D82A}">
                    <a16:rowId xmlns:a16="http://schemas.microsoft.com/office/drawing/2014/main" val="597430972"/>
                  </a:ext>
                </a:extLst>
              </a:tr>
              <a:tr h="127823">
                <a:tc>
                  <a:txBody>
                    <a:bodyPr/>
                    <a:lstStyle/>
                    <a:p>
                      <a:pPr algn="l" rtl="0" fontAlgn="b"/>
                      <a:r>
                        <a:rPr lang="en-US" sz="800" u="none" strike="noStrike" dirty="0">
                          <a:effectLst/>
                          <a:latin typeface="Arial" panose="020B0604020202020204" pitchFamily="34" charset="0"/>
                          <a:cs typeface="Arial" panose="020B0604020202020204" pitchFamily="34" charset="0"/>
                        </a:rPr>
                        <a:t>MRE21-HAB21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8.48E-04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1.70E-03^^</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2.35E-02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2.82E-02^</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1.64E-01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1.97E-01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2.51E-02</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r" fontAlgn="b"/>
                      <a:r>
                        <a:rPr lang="en-US" sz="800" b="1" u="none" strike="noStrike" dirty="0">
                          <a:solidFill>
                            <a:schemeClr val="tx1"/>
                          </a:solidFill>
                          <a:effectLst/>
                          <a:latin typeface="Arial" panose="020B0604020202020204" pitchFamily="34" charset="0"/>
                          <a:cs typeface="Arial" panose="020B0604020202020204" pitchFamily="34" charset="0"/>
                        </a:rPr>
                        <a:t>3.76E-02^</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extLst>
                  <a:ext uri="{0D108BD9-81ED-4DB2-BD59-A6C34878D82A}">
                    <a16:rowId xmlns:a16="http://schemas.microsoft.com/office/drawing/2014/main" val="3377903549"/>
                  </a:ext>
                </a:extLst>
              </a:tr>
              <a:tr h="127823">
                <a:tc>
                  <a:txBody>
                    <a:bodyPr/>
                    <a:lstStyle/>
                    <a:p>
                      <a:pPr algn="l" rtl="0" fontAlgn="b"/>
                      <a:r>
                        <a:rPr lang="en-US" sz="800" u="none" strike="noStrike" dirty="0">
                          <a:effectLst/>
                          <a:latin typeface="Arial" panose="020B0604020202020204" pitchFamily="34" charset="0"/>
                          <a:cs typeface="Arial" panose="020B0604020202020204" pitchFamily="34" charset="0"/>
                        </a:rPr>
                        <a:t>MRE21-MRE0</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1.60E-05</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9.60E-05***</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1.08E-04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3.25E-04***</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3.64E-04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2.18E-03**</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1.30E-04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r" fontAlgn="b"/>
                      <a:r>
                        <a:rPr lang="en-US" sz="800" b="1" u="none" strike="noStrike" dirty="0">
                          <a:solidFill>
                            <a:schemeClr val="tx1"/>
                          </a:solidFill>
                          <a:effectLst/>
                          <a:latin typeface="Arial" panose="020B0604020202020204" pitchFamily="34" charset="0"/>
                          <a:cs typeface="Arial" panose="020B0604020202020204" pitchFamily="34" charset="0"/>
                        </a:rPr>
                        <a:t>7.79E-04***</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extLst>
                  <a:ext uri="{0D108BD9-81ED-4DB2-BD59-A6C34878D82A}">
                    <a16:rowId xmlns:a16="http://schemas.microsoft.com/office/drawing/2014/main" val="2777344652"/>
                  </a:ext>
                </a:extLst>
              </a:tr>
              <a:tr h="127823">
                <a:tc>
                  <a:txBody>
                    <a:bodyPr/>
                    <a:lstStyle/>
                    <a:p>
                      <a:pPr algn="l" fontAlgn="b"/>
                      <a:r>
                        <a:rPr lang="en-US" sz="800" b="1" i="1" u="none" strike="noStrike" dirty="0" err="1">
                          <a:effectLst/>
                          <a:latin typeface="Arial" panose="020B0604020202020204" pitchFamily="34" charset="0"/>
                          <a:cs typeface="Arial" panose="020B0604020202020204" pitchFamily="34" charset="0"/>
                        </a:rPr>
                        <a:t>Betaproteobacteria</a:t>
                      </a:r>
                      <a:endParaRPr lang="en-US" sz="800" b="1" i="1"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a:effectLst/>
                          <a:latin typeface="Arial" panose="020B0604020202020204" pitchFamily="34" charset="0"/>
                          <a:cs typeface="Arial" panose="020B0604020202020204" pitchFamily="34" charset="0"/>
                        </a:rPr>
                        <a:t>0h</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a:effectLst/>
                          <a:latin typeface="Arial" panose="020B0604020202020204" pitchFamily="34" charset="0"/>
                          <a:cs typeface="Arial" panose="020B0604020202020204" pitchFamily="34" charset="0"/>
                        </a:rPr>
                        <a:t>5h</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a:effectLst/>
                          <a:latin typeface="Arial" panose="020B0604020202020204" pitchFamily="34" charset="0"/>
                          <a:cs typeface="Arial" panose="020B0604020202020204" pitchFamily="34" charset="0"/>
                        </a:rPr>
                        <a:t>Adjusted p values (BH)</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a:effectLst/>
                          <a:latin typeface="Arial" panose="020B0604020202020204" pitchFamily="34" charset="0"/>
                          <a:cs typeface="Arial" panose="020B0604020202020204" pitchFamily="34" charset="0"/>
                        </a:rPr>
                        <a:t>10h</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24h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extLst>
                  <a:ext uri="{0D108BD9-81ED-4DB2-BD59-A6C34878D82A}">
                    <a16:rowId xmlns:a16="http://schemas.microsoft.com/office/drawing/2014/main" val="1832839760"/>
                  </a:ext>
                </a:extLst>
              </a:tr>
              <a:tr h="127823">
                <a:tc>
                  <a:txBody>
                    <a:bodyPr/>
                    <a:lstStyle/>
                    <a:p>
                      <a:pPr algn="l" rtl="0" fontAlgn="b"/>
                      <a:r>
                        <a:rPr lang="en-US" sz="800" u="none" strike="noStrike" dirty="0">
                          <a:effectLst/>
                          <a:latin typeface="Arial" panose="020B0604020202020204" pitchFamily="34" charset="0"/>
                          <a:cs typeface="Arial" panose="020B0604020202020204" pitchFamily="34" charset="0"/>
                        </a:rPr>
                        <a:t>HAB21-HAB0   </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1.00E+00</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1.00E+00</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1.00E+00</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1.00E+00</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1.00E+00</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1.00E+00</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1.00E+00</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r" fontAlgn="b"/>
                      <a:r>
                        <a:rPr lang="en-US" sz="800" u="none" strike="noStrike">
                          <a:effectLst/>
                          <a:latin typeface="Arial" panose="020B0604020202020204" pitchFamily="34" charset="0"/>
                          <a:cs typeface="Arial" panose="020B0604020202020204" pitchFamily="34" charset="0"/>
                        </a:rPr>
                        <a:t>1.00E+00</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extLst>
                  <a:ext uri="{0D108BD9-81ED-4DB2-BD59-A6C34878D82A}">
                    <a16:rowId xmlns:a16="http://schemas.microsoft.com/office/drawing/2014/main" val="575054087"/>
                  </a:ext>
                </a:extLst>
              </a:tr>
              <a:tr h="126178">
                <a:tc>
                  <a:txBody>
                    <a:bodyPr/>
                    <a:lstStyle/>
                    <a:p>
                      <a:pPr algn="l" rtl="0" fontAlgn="b"/>
                      <a:r>
                        <a:rPr lang="en-US" sz="800" u="none" strike="noStrike" dirty="0">
                          <a:effectLst/>
                          <a:latin typeface="Arial" panose="020B0604020202020204" pitchFamily="34" charset="0"/>
                          <a:cs typeface="Arial" panose="020B0604020202020204" pitchFamily="34" charset="0"/>
                        </a:rPr>
                        <a:t>MRE0-HAB0  </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1.70E-06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2.55E-06^^^</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3.32E-05</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4.98E-05^^^</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1.20E-06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1.80E-06^^^</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9.00E-06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r" fontAlgn="b"/>
                      <a:r>
                        <a:rPr lang="en-US" sz="800" b="1" u="none" strike="noStrike" dirty="0">
                          <a:solidFill>
                            <a:schemeClr val="tx1"/>
                          </a:solidFill>
                          <a:effectLst/>
                          <a:latin typeface="Arial" panose="020B0604020202020204" pitchFamily="34" charset="0"/>
                          <a:cs typeface="Arial" panose="020B0604020202020204" pitchFamily="34" charset="0"/>
                        </a:rPr>
                        <a:t>1.35E-05^^^</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extLst>
                  <a:ext uri="{0D108BD9-81ED-4DB2-BD59-A6C34878D82A}">
                    <a16:rowId xmlns:a16="http://schemas.microsoft.com/office/drawing/2014/main" val="850875701"/>
                  </a:ext>
                </a:extLst>
              </a:tr>
              <a:tr h="127823">
                <a:tc>
                  <a:txBody>
                    <a:bodyPr/>
                    <a:lstStyle/>
                    <a:p>
                      <a:pPr algn="l" rtl="0" fontAlgn="b"/>
                      <a:r>
                        <a:rPr lang="en-US" sz="800" u="none" strike="noStrike" dirty="0">
                          <a:effectLst/>
                          <a:latin typeface="Arial" panose="020B0604020202020204" pitchFamily="34" charset="0"/>
                          <a:cs typeface="Arial" panose="020B0604020202020204" pitchFamily="34" charset="0"/>
                        </a:rPr>
                        <a:t>MRE21-HAB21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0.00E+00</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0.00E+00</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3.00E-07</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9.00E-07^^^</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0.00E+00</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0.00E+00</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1.00E-07</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r" fontAlgn="b"/>
                      <a:r>
                        <a:rPr lang="en-US" sz="800" b="1" u="none" strike="noStrike" dirty="0">
                          <a:solidFill>
                            <a:schemeClr val="tx1"/>
                          </a:solidFill>
                          <a:effectLst/>
                          <a:latin typeface="Arial" panose="020B0604020202020204" pitchFamily="34" charset="0"/>
                          <a:cs typeface="Arial" panose="020B0604020202020204" pitchFamily="34" charset="0"/>
                        </a:rPr>
                        <a:t>3.00E-07^^^</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extLst>
                  <a:ext uri="{0D108BD9-81ED-4DB2-BD59-A6C34878D82A}">
                    <a16:rowId xmlns:a16="http://schemas.microsoft.com/office/drawing/2014/main" val="2855593751"/>
                  </a:ext>
                </a:extLst>
              </a:tr>
              <a:tr h="127823">
                <a:tc>
                  <a:txBody>
                    <a:bodyPr/>
                    <a:lstStyle/>
                    <a:p>
                      <a:pPr algn="l" rtl="0" fontAlgn="b"/>
                      <a:r>
                        <a:rPr lang="en-US" sz="800" u="none" strike="noStrike" dirty="0">
                          <a:effectLst/>
                          <a:latin typeface="Arial" panose="020B0604020202020204" pitchFamily="34" charset="0"/>
                          <a:cs typeface="Arial" panose="020B0604020202020204" pitchFamily="34" charset="0"/>
                        </a:rPr>
                        <a:t>MRE21-MRE0</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6.29E-05</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7.55E-05***</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1.23E-04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1.47E-04***</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1.02E-05</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1.22E-05***</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1.37E-04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r" fontAlgn="b"/>
                      <a:r>
                        <a:rPr lang="en-US" sz="800" b="1" u="none" strike="noStrike" dirty="0">
                          <a:solidFill>
                            <a:schemeClr val="tx1"/>
                          </a:solidFill>
                          <a:effectLst/>
                          <a:latin typeface="Arial" panose="020B0604020202020204" pitchFamily="34" charset="0"/>
                          <a:cs typeface="Arial" panose="020B0604020202020204" pitchFamily="34" charset="0"/>
                        </a:rPr>
                        <a:t>1.64E-04***</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extLst>
                  <a:ext uri="{0D108BD9-81ED-4DB2-BD59-A6C34878D82A}">
                    <a16:rowId xmlns:a16="http://schemas.microsoft.com/office/drawing/2014/main" val="3346288678"/>
                  </a:ext>
                </a:extLst>
              </a:tr>
              <a:tr h="127823">
                <a:tc>
                  <a:txBody>
                    <a:bodyPr/>
                    <a:lstStyle/>
                    <a:p>
                      <a:pPr algn="l" fontAlgn="b"/>
                      <a:r>
                        <a:rPr lang="en-US" sz="800" b="1" i="1" u="none" strike="noStrike" dirty="0" err="1">
                          <a:effectLst/>
                          <a:latin typeface="Arial" panose="020B0604020202020204" pitchFamily="34" charset="0"/>
                          <a:cs typeface="Arial" panose="020B0604020202020204" pitchFamily="34" charset="0"/>
                        </a:rPr>
                        <a:t>Bacteroides_eggerthii</a:t>
                      </a:r>
                      <a:endParaRPr lang="en-US" sz="800" b="1" i="1"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0h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5h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a:effectLst/>
                          <a:latin typeface="Arial" panose="020B0604020202020204" pitchFamily="34" charset="0"/>
                          <a:cs typeface="Arial" panose="020B0604020202020204" pitchFamily="34" charset="0"/>
                        </a:rPr>
                        <a:t>10h</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24h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extLst>
                  <a:ext uri="{0D108BD9-81ED-4DB2-BD59-A6C34878D82A}">
                    <a16:rowId xmlns:a16="http://schemas.microsoft.com/office/drawing/2014/main" val="2813358583"/>
                  </a:ext>
                </a:extLst>
              </a:tr>
              <a:tr h="127823">
                <a:tc>
                  <a:txBody>
                    <a:bodyPr/>
                    <a:lstStyle/>
                    <a:p>
                      <a:pPr algn="l" rtl="0" fontAlgn="b"/>
                      <a:r>
                        <a:rPr lang="en-US" sz="800" u="none" strike="noStrike" dirty="0">
                          <a:effectLst/>
                          <a:latin typeface="Arial" panose="020B0604020202020204" pitchFamily="34" charset="0"/>
                          <a:cs typeface="Arial" panose="020B0604020202020204" pitchFamily="34" charset="0"/>
                        </a:rPr>
                        <a:t>HAB21-HAB0   </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4.91E-04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7.36E-04***</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2.21E-02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3.32E-02*</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4.03E-03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6.05E-03**</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2.42E-02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r" fontAlgn="b"/>
                      <a:r>
                        <a:rPr lang="en-US" sz="800" b="1" u="none" strike="noStrike" dirty="0">
                          <a:solidFill>
                            <a:schemeClr val="tx1"/>
                          </a:solidFill>
                          <a:effectLst/>
                          <a:latin typeface="Arial" panose="020B0604020202020204" pitchFamily="34" charset="0"/>
                          <a:cs typeface="Arial" panose="020B0604020202020204" pitchFamily="34" charset="0"/>
                        </a:rPr>
                        <a:t>3.64E-02*</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extLst>
                  <a:ext uri="{0D108BD9-81ED-4DB2-BD59-A6C34878D82A}">
                    <a16:rowId xmlns:a16="http://schemas.microsoft.com/office/drawing/2014/main" val="2883829510"/>
                  </a:ext>
                </a:extLst>
              </a:tr>
              <a:tr h="127823">
                <a:tc>
                  <a:txBody>
                    <a:bodyPr/>
                    <a:lstStyle/>
                    <a:p>
                      <a:pPr algn="l" rtl="0" fontAlgn="b"/>
                      <a:r>
                        <a:rPr lang="en-US" sz="800" u="none" strike="noStrike" dirty="0">
                          <a:effectLst/>
                          <a:latin typeface="Arial" panose="020B0604020202020204" pitchFamily="34" charset="0"/>
                          <a:cs typeface="Arial" panose="020B0604020202020204" pitchFamily="34" charset="0"/>
                        </a:rPr>
                        <a:t>MRE0-HAB0  </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1.78E-03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2.13E-03^^</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2.85E-01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2.85E-01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9.87E-01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9.87E-01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7.96E-01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r" fontAlgn="b"/>
                      <a:r>
                        <a:rPr lang="en-US" sz="800" u="none" strike="noStrike" dirty="0">
                          <a:effectLst/>
                          <a:latin typeface="Arial" panose="020B0604020202020204" pitchFamily="34" charset="0"/>
                          <a:cs typeface="Arial" panose="020B0604020202020204" pitchFamily="34" charset="0"/>
                        </a:rPr>
                        <a:t>7.96E-01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extLst>
                  <a:ext uri="{0D108BD9-81ED-4DB2-BD59-A6C34878D82A}">
                    <a16:rowId xmlns:a16="http://schemas.microsoft.com/office/drawing/2014/main" val="309586729"/>
                  </a:ext>
                </a:extLst>
              </a:tr>
              <a:tr h="127823">
                <a:tc>
                  <a:txBody>
                    <a:bodyPr/>
                    <a:lstStyle/>
                    <a:p>
                      <a:pPr algn="l" rtl="0" fontAlgn="b"/>
                      <a:r>
                        <a:rPr lang="en-US" sz="800" u="none" strike="noStrike" dirty="0">
                          <a:effectLst/>
                          <a:latin typeface="Arial" panose="020B0604020202020204" pitchFamily="34" charset="0"/>
                          <a:cs typeface="Arial" panose="020B0604020202020204" pitchFamily="34" charset="0"/>
                        </a:rPr>
                        <a:t>MRE21-HAB21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9.00E-07</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1.80E-06^^^</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3.70E-02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4.44E-02^</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8.32E-01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9.87E-01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4.29E-01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r" fontAlgn="b"/>
                      <a:r>
                        <a:rPr lang="en-US" sz="800" u="none" strike="noStrike" dirty="0">
                          <a:effectLst/>
                          <a:latin typeface="Arial" panose="020B0604020202020204" pitchFamily="34" charset="0"/>
                          <a:cs typeface="Arial" panose="020B0604020202020204" pitchFamily="34" charset="0"/>
                        </a:rPr>
                        <a:t>5.15E-01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extLst>
                  <a:ext uri="{0D108BD9-81ED-4DB2-BD59-A6C34878D82A}">
                    <a16:rowId xmlns:a16="http://schemas.microsoft.com/office/drawing/2014/main" val="2953224186"/>
                  </a:ext>
                </a:extLst>
              </a:tr>
              <a:tr h="127823">
                <a:tc>
                  <a:txBody>
                    <a:bodyPr/>
                    <a:lstStyle/>
                    <a:p>
                      <a:pPr algn="l" rtl="0" fontAlgn="b"/>
                      <a:r>
                        <a:rPr lang="en-US" sz="800" u="none" strike="noStrike" dirty="0">
                          <a:effectLst/>
                          <a:latin typeface="Arial" panose="020B0604020202020204" pitchFamily="34" charset="0"/>
                          <a:cs typeface="Arial" panose="020B0604020202020204" pitchFamily="34" charset="0"/>
                        </a:rPr>
                        <a:t>MRE21-MRE0</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5.00E-07</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1.50E-06***</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7.63E-05</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4.58E-04***</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1.07E-03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4.57E-03**</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1.12E-03</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r" fontAlgn="b"/>
                      <a:r>
                        <a:rPr lang="en-US" sz="800" b="1" u="none" strike="noStrike" dirty="0">
                          <a:solidFill>
                            <a:schemeClr val="tx1"/>
                          </a:solidFill>
                          <a:effectLst/>
                          <a:latin typeface="Arial" panose="020B0604020202020204" pitchFamily="34" charset="0"/>
                          <a:cs typeface="Arial" panose="020B0604020202020204" pitchFamily="34" charset="0"/>
                        </a:rPr>
                        <a:t>6.70E-03**</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extLst>
                  <a:ext uri="{0D108BD9-81ED-4DB2-BD59-A6C34878D82A}">
                    <a16:rowId xmlns:a16="http://schemas.microsoft.com/office/drawing/2014/main" val="3134536481"/>
                  </a:ext>
                </a:extLst>
              </a:tr>
              <a:tr h="127823">
                <a:tc>
                  <a:txBody>
                    <a:bodyPr/>
                    <a:lstStyle/>
                    <a:p>
                      <a:pPr algn="l" fontAlgn="b"/>
                      <a:r>
                        <a:rPr lang="en-US" sz="800" b="1" i="1" u="none" strike="noStrike" dirty="0" err="1">
                          <a:effectLst/>
                          <a:latin typeface="Arial" panose="020B0604020202020204" pitchFamily="34" charset="0"/>
                          <a:cs typeface="Arial" panose="020B0604020202020204" pitchFamily="34" charset="0"/>
                        </a:rPr>
                        <a:t>Ruminococcus_bromii</a:t>
                      </a:r>
                      <a:endParaRPr lang="en-US" sz="800" b="1" i="1"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a:effectLst/>
                          <a:latin typeface="Arial" panose="020B0604020202020204" pitchFamily="34" charset="0"/>
                          <a:cs typeface="Arial" panose="020B0604020202020204" pitchFamily="34" charset="0"/>
                        </a:rPr>
                        <a:t>0h</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a:effectLst/>
                          <a:latin typeface="Arial" panose="020B0604020202020204" pitchFamily="34" charset="0"/>
                          <a:cs typeface="Arial" panose="020B0604020202020204" pitchFamily="34" charset="0"/>
                        </a:rPr>
                        <a:t>5h</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a:effectLst/>
                          <a:latin typeface="Arial" panose="020B0604020202020204" pitchFamily="34" charset="0"/>
                          <a:cs typeface="Arial" panose="020B0604020202020204" pitchFamily="34" charset="0"/>
                        </a:rPr>
                        <a:t>Adjusted p values (BH)</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a:effectLst/>
                          <a:latin typeface="Arial" panose="020B0604020202020204" pitchFamily="34" charset="0"/>
                          <a:cs typeface="Arial" panose="020B0604020202020204" pitchFamily="34" charset="0"/>
                        </a:rPr>
                        <a:t>10h</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24h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extLst>
                  <a:ext uri="{0D108BD9-81ED-4DB2-BD59-A6C34878D82A}">
                    <a16:rowId xmlns:a16="http://schemas.microsoft.com/office/drawing/2014/main" val="3792686129"/>
                  </a:ext>
                </a:extLst>
              </a:tr>
              <a:tr h="127823">
                <a:tc>
                  <a:txBody>
                    <a:bodyPr/>
                    <a:lstStyle/>
                    <a:p>
                      <a:pPr algn="l" rtl="0" fontAlgn="b"/>
                      <a:r>
                        <a:rPr lang="en-US" sz="800" u="none" strike="noStrike" dirty="0">
                          <a:effectLst/>
                          <a:latin typeface="Arial" panose="020B0604020202020204" pitchFamily="34" charset="0"/>
                          <a:cs typeface="Arial" panose="020B0604020202020204" pitchFamily="34" charset="0"/>
                        </a:rPr>
                        <a:t>HAB21-HAB0   </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8.86E-01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8.86E-01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9.98E-01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9.98E-01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9.49E-02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1.14E-01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6.67E-01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r" fontAlgn="b"/>
                      <a:r>
                        <a:rPr lang="en-US" sz="800" u="none" strike="noStrike">
                          <a:effectLst/>
                          <a:latin typeface="Arial" panose="020B0604020202020204" pitchFamily="34" charset="0"/>
                          <a:cs typeface="Arial" panose="020B0604020202020204" pitchFamily="34" charset="0"/>
                        </a:rPr>
                        <a:t>6.67E-01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extLst>
                  <a:ext uri="{0D108BD9-81ED-4DB2-BD59-A6C34878D82A}">
                    <a16:rowId xmlns:a16="http://schemas.microsoft.com/office/drawing/2014/main" val="546263400"/>
                  </a:ext>
                </a:extLst>
              </a:tr>
              <a:tr h="127823">
                <a:tc>
                  <a:txBody>
                    <a:bodyPr/>
                    <a:lstStyle/>
                    <a:p>
                      <a:pPr algn="l" rtl="0" fontAlgn="b"/>
                      <a:r>
                        <a:rPr lang="en-US" sz="800" u="none" strike="noStrike" dirty="0">
                          <a:effectLst/>
                          <a:latin typeface="Arial" panose="020B0604020202020204" pitchFamily="34" charset="0"/>
                          <a:cs typeface="Arial" panose="020B0604020202020204" pitchFamily="34" charset="0"/>
                        </a:rPr>
                        <a:t>MRE0-HAB0  </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1.36E-04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2.04E-04^^^</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4.00E-07</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1.20E-06^^^</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2.19E-04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1.32E-03^^^</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1.33E-04</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r" fontAlgn="b"/>
                      <a:r>
                        <a:rPr lang="en-US" sz="800" b="1" u="none" strike="noStrike" dirty="0">
                          <a:solidFill>
                            <a:schemeClr val="tx1"/>
                          </a:solidFill>
                          <a:effectLst/>
                          <a:latin typeface="Arial" panose="020B0604020202020204" pitchFamily="34" charset="0"/>
                          <a:cs typeface="Arial" panose="020B0604020202020204" pitchFamily="34" charset="0"/>
                        </a:rPr>
                        <a:t>7.95E-04^^^</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extLst>
                  <a:ext uri="{0D108BD9-81ED-4DB2-BD59-A6C34878D82A}">
                    <a16:rowId xmlns:a16="http://schemas.microsoft.com/office/drawing/2014/main" val="897585556"/>
                  </a:ext>
                </a:extLst>
              </a:tr>
              <a:tr h="127823">
                <a:tc>
                  <a:txBody>
                    <a:bodyPr/>
                    <a:lstStyle/>
                    <a:p>
                      <a:pPr algn="l" rtl="0" fontAlgn="b"/>
                      <a:r>
                        <a:rPr lang="en-US" sz="800" u="none" strike="noStrike" dirty="0">
                          <a:effectLst/>
                          <a:latin typeface="Arial" panose="020B0604020202020204" pitchFamily="34" charset="0"/>
                          <a:cs typeface="Arial" panose="020B0604020202020204" pitchFamily="34" charset="0"/>
                        </a:rPr>
                        <a:t>MRE21-HAB21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3.21E-05</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1.50E-04^^^</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9.00E-07</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1.35E-06^^^</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1.47E-02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2.21E-02^</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7.84E-02</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r" fontAlgn="b"/>
                      <a:r>
                        <a:rPr lang="en-US" sz="800" u="none" strike="noStrike" dirty="0">
                          <a:effectLst/>
                          <a:latin typeface="Arial" panose="020B0604020202020204" pitchFamily="34" charset="0"/>
                          <a:cs typeface="Arial" panose="020B0604020202020204" pitchFamily="34" charset="0"/>
                        </a:rPr>
                        <a:t>9.40E-02</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extLst>
                  <a:ext uri="{0D108BD9-81ED-4DB2-BD59-A6C34878D82A}">
                    <a16:rowId xmlns:a16="http://schemas.microsoft.com/office/drawing/2014/main" val="2981373907"/>
                  </a:ext>
                </a:extLst>
              </a:tr>
              <a:tr h="127823">
                <a:tc>
                  <a:txBody>
                    <a:bodyPr/>
                    <a:lstStyle/>
                    <a:p>
                      <a:pPr algn="l" rtl="0" fontAlgn="b"/>
                      <a:r>
                        <a:rPr lang="en-US" sz="800" u="none" strike="noStrike" dirty="0">
                          <a:effectLst/>
                          <a:latin typeface="Arial" panose="020B0604020202020204" pitchFamily="34" charset="0"/>
                          <a:cs typeface="Arial" panose="020B0604020202020204" pitchFamily="34" charset="0"/>
                        </a:rPr>
                        <a:t>MRE21-MRE0</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6.90E-01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8.28E-01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3.58E-01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4.30E-01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7.20E-01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7.20E-01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9.37E-03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r" fontAlgn="b"/>
                      <a:r>
                        <a:rPr lang="en-US" sz="800" b="1" u="none" strike="noStrike" dirty="0">
                          <a:solidFill>
                            <a:schemeClr val="tx1"/>
                          </a:solidFill>
                          <a:effectLst/>
                          <a:latin typeface="Arial" panose="020B0604020202020204" pitchFamily="34" charset="0"/>
                          <a:cs typeface="Arial" panose="020B0604020202020204" pitchFamily="34" charset="0"/>
                        </a:rPr>
                        <a:t>1.87E-02*</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extLst>
                  <a:ext uri="{0D108BD9-81ED-4DB2-BD59-A6C34878D82A}">
                    <a16:rowId xmlns:a16="http://schemas.microsoft.com/office/drawing/2014/main" val="3830272966"/>
                  </a:ext>
                </a:extLst>
              </a:tr>
              <a:tr h="127823">
                <a:tc>
                  <a:txBody>
                    <a:bodyPr/>
                    <a:lstStyle/>
                    <a:p>
                      <a:pPr algn="l" fontAlgn="b"/>
                      <a:r>
                        <a:rPr lang="en-US" sz="800" b="1" i="1" u="none" strike="noStrike" dirty="0" err="1">
                          <a:effectLst/>
                          <a:latin typeface="Arial" panose="020B0604020202020204" pitchFamily="34" charset="0"/>
                          <a:cs typeface="Arial" panose="020B0604020202020204" pitchFamily="34" charset="0"/>
                        </a:rPr>
                        <a:t>Bifidobacterium_adolescentis</a:t>
                      </a:r>
                      <a:endParaRPr lang="en-US" sz="800" b="1" i="1"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a:effectLst/>
                          <a:latin typeface="Arial" panose="020B0604020202020204" pitchFamily="34" charset="0"/>
                          <a:cs typeface="Arial" panose="020B0604020202020204" pitchFamily="34" charset="0"/>
                        </a:rPr>
                        <a:t>0h</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a:effectLst/>
                          <a:latin typeface="Arial" panose="020B0604020202020204" pitchFamily="34" charset="0"/>
                          <a:cs typeface="Arial" panose="020B0604020202020204" pitchFamily="34" charset="0"/>
                        </a:rPr>
                        <a:t>Adjusted p values (BH)</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a:effectLst/>
                          <a:latin typeface="Arial" panose="020B0604020202020204" pitchFamily="34" charset="0"/>
                          <a:cs typeface="Arial" panose="020B0604020202020204" pitchFamily="34" charset="0"/>
                        </a:rPr>
                        <a:t>5h</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a:effectLst/>
                          <a:latin typeface="Arial" panose="020B0604020202020204" pitchFamily="34" charset="0"/>
                          <a:cs typeface="Arial" panose="020B0604020202020204" pitchFamily="34" charset="0"/>
                        </a:rPr>
                        <a:t>Adjusted p values (BH)</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a:effectLst/>
                          <a:latin typeface="Arial" panose="020B0604020202020204" pitchFamily="34" charset="0"/>
                          <a:cs typeface="Arial" panose="020B0604020202020204" pitchFamily="34" charset="0"/>
                        </a:rPr>
                        <a:t>10h</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24h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extLst>
                  <a:ext uri="{0D108BD9-81ED-4DB2-BD59-A6C34878D82A}">
                    <a16:rowId xmlns:a16="http://schemas.microsoft.com/office/drawing/2014/main" val="2644198774"/>
                  </a:ext>
                </a:extLst>
              </a:tr>
              <a:tr h="0">
                <a:tc>
                  <a:txBody>
                    <a:bodyPr/>
                    <a:lstStyle/>
                    <a:p>
                      <a:pPr algn="l" rtl="0" fontAlgn="b"/>
                      <a:r>
                        <a:rPr lang="en-US" sz="800" u="none" strike="noStrike">
                          <a:effectLst/>
                          <a:latin typeface="Arial" panose="020B0604020202020204" pitchFamily="34" charset="0"/>
                          <a:cs typeface="Arial" panose="020B0604020202020204" pitchFamily="34" charset="0"/>
                        </a:rPr>
                        <a:t>HAB21-HAB0   </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0" i="0" u="none" strike="noStrike" dirty="0">
                          <a:solidFill>
                            <a:srgbClr val="000000"/>
                          </a:solidFill>
                          <a:effectLst/>
                          <a:latin typeface="Arial" panose="020B0604020202020204" pitchFamily="34" charset="0"/>
                          <a:cs typeface="Arial" panose="020B0604020202020204" pitchFamily="34" charset="0"/>
                        </a:rPr>
                        <a:t>9.98E-01</a:t>
                      </a:r>
                    </a:p>
                  </a:txBody>
                  <a:tcPr marL="9526" marR="9526" marT="9524" marB="0" anchor="b"/>
                </a:tc>
                <a:tc>
                  <a:txBody>
                    <a:bodyPr/>
                    <a:lstStyle/>
                    <a:p>
                      <a:pPr algn="ctr" fontAlgn="b"/>
                      <a:r>
                        <a:rPr lang="en-US" sz="800" b="0" i="0" u="none" strike="noStrike">
                          <a:solidFill>
                            <a:srgbClr val="000000"/>
                          </a:solidFill>
                          <a:effectLst/>
                          <a:latin typeface="Arial" panose="020B0604020202020204" pitchFamily="34" charset="0"/>
                          <a:cs typeface="Arial" panose="020B0604020202020204" pitchFamily="34" charset="0"/>
                        </a:rPr>
                        <a:t>9.98E-01</a:t>
                      </a:r>
                    </a:p>
                  </a:txBody>
                  <a:tcPr marL="9526" marR="9526" marT="9524" marB="0" anchor="b"/>
                </a:tc>
                <a:tc>
                  <a:txBody>
                    <a:bodyPr/>
                    <a:lstStyle/>
                    <a:p>
                      <a:pPr algn="ctr" fontAlgn="b"/>
                      <a:r>
                        <a:rPr lang="en-US" sz="800" u="none" strike="noStrike">
                          <a:effectLst/>
                          <a:latin typeface="Arial" panose="020B0604020202020204" pitchFamily="34" charset="0"/>
                          <a:cs typeface="Arial" panose="020B0604020202020204" pitchFamily="34" charset="0"/>
                        </a:rPr>
                        <a:t>7.88E-03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1.58E-02*</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9.88E-01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9.88E-01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5.04E-01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r" fontAlgn="b"/>
                      <a:r>
                        <a:rPr lang="en-US" sz="800" u="none" strike="noStrike" dirty="0">
                          <a:effectLst/>
                          <a:latin typeface="Arial" panose="020B0604020202020204" pitchFamily="34" charset="0"/>
                          <a:cs typeface="Arial" panose="020B0604020202020204" pitchFamily="34" charset="0"/>
                        </a:rPr>
                        <a:t>7.55E-01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extLst>
                  <a:ext uri="{0D108BD9-81ED-4DB2-BD59-A6C34878D82A}">
                    <a16:rowId xmlns:a16="http://schemas.microsoft.com/office/drawing/2014/main" val="3203413795"/>
                  </a:ext>
                </a:extLst>
              </a:tr>
              <a:tr h="131436">
                <a:tc>
                  <a:txBody>
                    <a:bodyPr/>
                    <a:lstStyle/>
                    <a:p>
                      <a:pPr algn="l" rtl="0" fontAlgn="b"/>
                      <a:r>
                        <a:rPr lang="en-US" sz="800" u="none" strike="noStrike">
                          <a:effectLst/>
                          <a:latin typeface="Arial" panose="020B0604020202020204" pitchFamily="34" charset="0"/>
                          <a:cs typeface="Arial" panose="020B0604020202020204" pitchFamily="34" charset="0"/>
                        </a:rPr>
                        <a:t>MRE0-HAB0  </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0" i="0" u="none" strike="noStrike">
                          <a:solidFill>
                            <a:srgbClr val="000000"/>
                          </a:solidFill>
                          <a:effectLst/>
                          <a:latin typeface="Arial" panose="020B0604020202020204" pitchFamily="34" charset="0"/>
                          <a:cs typeface="Arial" panose="020B0604020202020204" pitchFamily="34" charset="0"/>
                        </a:rPr>
                        <a:t>3.37E-01</a:t>
                      </a:r>
                    </a:p>
                  </a:txBody>
                  <a:tcPr marL="9526" marR="9526" marT="9524" marB="0" anchor="b"/>
                </a:tc>
                <a:tc>
                  <a:txBody>
                    <a:bodyPr/>
                    <a:lstStyle/>
                    <a:p>
                      <a:pPr algn="ctr" fontAlgn="b"/>
                      <a:r>
                        <a:rPr lang="en-US" sz="800" b="0" i="0" u="none" strike="noStrike">
                          <a:solidFill>
                            <a:srgbClr val="000000"/>
                          </a:solidFill>
                          <a:effectLst/>
                          <a:latin typeface="Arial" panose="020B0604020202020204" pitchFamily="34" charset="0"/>
                          <a:cs typeface="Arial" panose="020B0604020202020204" pitchFamily="34" charset="0"/>
                        </a:rPr>
                        <a:t>8.97E-01</a:t>
                      </a:r>
                    </a:p>
                  </a:txBody>
                  <a:tcPr marL="9526" marR="9526" marT="9524" marB="0" anchor="b"/>
                </a:tc>
                <a:tc>
                  <a:txBody>
                    <a:bodyPr/>
                    <a:lstStyle/>
                    <a:p>
                      <a:pPr algn="ctr" fontAlgn="b"/>
                      <a:r>
                        <a:rPr lang="en-US" sz="800" u="none" strike="noStrike">
                          <a:effectLst/>
                          <a:latin typeface="Arial" panose="020B0604020202020204" pitchFamily="34" charset="0"/>
                          <a:cs typeface="Arial" panose="020B0604020202020204" pitchFamily="34" charset="0"/>
                        </a:rPr>
                        <a:t>2.42E-02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3.64E-02^</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6.39E-01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9.59E-01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8.67E-01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r" fontAlgn="b"/>
                      <a:r>
                        <a:rPr lang="en-US" sz="800" u="none" strike="noStrike">
                          <a:effectLst/>
                          <a:latin typeface="Arial" panose="020B0604020202020204" pitchFamily="34" charset="0"/>
                          <a:cs typeface="Arial" panose="020B0604020202020204" pitchFamily="34" charset="0"/>
                        </a:rPr>
                        <a:t>8.99E-01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extLst>
                  <a:ext uri="{0D108BD9-81ED-4DB2-BD59-A6C34878D82A}">
                    <a16:rowId xmlns:a16="http://schemas.microsoft.com/office/drawing/2014/main" val="3434059776"/>
                  </a:ext>
                </a:extLst>
              </a:tr>
              <a:tr h="131436">
                <a:tc>
                  <a:txBody>
                    <a:bodyPr/>
                    <a:lstStyle/>
                    <a:p>
                      <a:pPr algn="l" rtl="0" fontAlgn="b"/>
                      <a:r>
                        <a:rPr lang="en-US" sz="800" u="none" strike="noStrike">
                          <a:effectLst/>
                          <a:latin typeface="Arial" panose="020B0604020202020204" pitchFamily="34" charset="0"/>
                          <a:cs typeface="Arial" panose="020B0604020202020204" pitchFamily="34" charset="0"/>
                        </a:rPr>
                        <a:t>MRE21-HAB21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0" i="0" u="none" strike="noStrike">
                          <a:solidFill>
                            <a:srgbClr val="000000"/>
                          </a:solidFill>
                          <a:effectLst/>
                          <a:latin typeface="Arial" panose="020B0604020202020204" pitchFamily="34" charset="0"/>
                          <a:cs typeface="Arial" panose="020B0604020202020204" pitchFamily="34" charset="0"/>
                        </a:rPr>
                        <a:t>9.76E-01</a:t>
                      </a:r>
                    </a:p>
                  </a:txBody>
                  <a:tcPr marL="9526" marR="9526" marT="9524" marB="0" anchor="b"/>
                </a:tc>
                <a:tc>
                  <a:txBody>
                    <a:bodyPr/>
                    <a:lstStyle/>
                    <a:p>
                      <a:pPr algn="ctr" fontAlgn="b"/>
                      <a:r>
                        <a:rPr lang="en-US" sz="800" b="0" i="0" u="none" strike="noStrike" dirty="0">
                          <a:solidFill>
                            <a:srgbClr val="000000"/>
                          </a:solidFill>
                          <a:effectLst/>
                          <a:latin typeface="Arial" panose="020B0604020202020204" pitchFamily="34" charset="0"/>
                          <a:cs typeface="Arial" panose="020B0604020202020204" pitchFamily="34" charset="0"/>
                        </a:rPr>
                        <a:t>9.98E-01</a:t>
                      </a:r>
                    </a:p>
                  </a:txBody>
                  <a:tcPr marL="9526" marR="9526" marT="9524" marB="0" anchor="b"/>
                </a:tc>
                <a:tc>
                  <a:txBody>
                    <a:bodyPr/>
                    <a:lstStyle/>
                    <a:p>
                      <a:pPr algn="ctr" fontAlgn="b"/>
                      <a:r>
                        <a:rPr lang="en-US" sz="800" u="none" strike="noStrike">
                          <a:effectLst/>
                          <a:latin typeface="Arial" panose="020B0604020202020204" pitchFamily="34" charset="0"/>
                          <a:cs typeface="Arial" panose="020B0604020202020204" pitchFamily="34" charset="0"/>
                        </a:rPr>
                        <a:t>5.93E-04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3.56E-03^^</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1.03E-01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3.10E-01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7.19E-02</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r" fontAlgn="b"/>
                      <a:r>
                        <a:rPr lang="en-US" sz="800" u="none" strike="noStrike">
                          <a:effectLst/>
                          <a:latin typeface="Arial" panose="020B0604020202020204" pitchFamily="34" charset="0"/>
                          <a:cs typeface="Arial" panose="020B0604020202020204" pitchFamily="34" charset="0"/>
                        </a:rPr>
                        <a:t>1.44E-01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extLst>
                  <a:ext uri="{0D108BD9-81ED-4DB2-BD59-A6C34878D82A}">
                    <a16:rowId xmlns:a16="http://schemas.microsoft.com/office/drawing/2014/main" val="3331289076"/>
                  </a:ext>
                </a:extLst>
              </a:tr>
              <a:tr h="131436">
                <a:tc>
                  <a:txBody>
                    <a:bodyPr/>
                    <a:lstStyle/>
                    <a:p>
                      <a:pPr algn="l" rtl="0" fontAlgn="b"/>
                      <a:r>
                        <a:rPr lang="en-US" sz="800" b="1" u="none" strike="noStrike">
                          <a:effectLst/>
                          <a:latin typeface="Arial" panose="020B0604020202020204" pitchFamily="34" charset="0"/>
                          <a:cs typeface="Arial" panose="020B0604020202020204" pitchFamily="34" charset="0"/>
                        </a:rPr>
                        <a:t>MRE21-MRE0</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i="0" u="none" strike="noStrike">
                          <a:solidFill>
                            <a:srgbClr val="000000"/>
                          </a:solidFill>
                          <a:effectLst/>
                          <a:latin typeface="Arial" panose="020B0604020202020204" pitchFamily="34" charset="0"/>
                          <a:cs typeface="Arial" panose="020B0604020202020204" pitchFamily="34" charset="0"/>
                        </a:rPr>
                        <a:t>4.49E-01</a:t>
                      </a:r>
                    </a:p>
                  </a:txBody>
                  <a:tcPr marL="9526" marR="9526" marT="9524" marB="0" anchor="b"/>
                </a:tc>
                <a:tc>
                  <a:txBody>
                    <a:bodyPr/>
                    <a:lstStyle/>
                    <a:p>
                      <a:pPr algn="ctr" fontAlgn="b"/>
                      <a:r>
                        <a:rPr lang="en-US" sz="800" b="1" i="0" u="none" strike="noStrike" dirty="0">
                          <a:solidFill>
                            <a:srgbClr val="000000"/>
                          </a:solidFill>
                          <a:effectLst/>
                          <a:latin typeface="Arial" panose="020B0604020202020204" pitchFamily="34" charset="0"/>
                          <a:cs typeface="Arial" panose="020B0604020202020204" pitchFamily="34" charset="0"/>
                        </a:rPr>
                        <a:t>8.97E-01</a:t>
                      </a:r>
                    </a:p>
                  </a:txBody>
                  <a:tcPr marL="9526" marR="9526" marT="9524" marB="0" anchor="b"/>
                </a:tc>
                <a:tc>
                  <a:txBody>
                    <a:bodyPr/>
                    <a:lstStyle/>
                    <a:p>
                      <a:pPr algn="ctr" fontAlgn="b"/>
                      <a:r>
                        <a:rPr lang="en-US" sz="800" b="1" u="none" strike="noStrike">
                          <a:effectLst/>
                          <a:latin typeface="Arial" panose="020B0604020202020204" pitchFamily="34" charset="0"/>
                          <a:cs typeface="Arial" panose="020B0604020202020204" pitchFamily="34" charset="0"/>
                        </a:rPr>
                        <a:t>1.44E-03</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4.33E-03**</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a:effectLst/>
                          <a:latin typeface="Arial" panose="020B0604020202020204" pitchFamily="34" charset="0"/>
                          <a:cs typeface="Arial" panose="020B0604020202020204" pitchFamily="34" charset="0"/>
                        </a:rPr>
                        <a:t>2.96E-02</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effectLst/>
                          <a:latin typeface="Arial" panose="020B0604020202020204" pitchFamily="34" charset="0"/>
                          <a:cs typeface="Arial" panose="020B0604020202020204" pitchFamily="34" charset="0"/>
                        </a:rPr>
                        <a:t>1.77E-01</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effectLst/>
                          <a:latin typeface="Arial" panose="020B0604020202020204" pitchFamily="34" charset="0"/>
                          <a:cs typeface="Arial" panose="020B0604020202020204" pitchFamily="34" charset="0"/>
                        </a:rPr>
                        <a:t>2.74E-02</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r" fontAlgn="b"/>
                      <a:r>
                        <a:rPr lang="en-US" sz="800" b="1" u="none" strike="noStrike" dirty="0">
                          <a:effectLst/>
                          <a:latin typeface="Arial" panose="020B0604020202020204" pitchFamily="34" charset="0"/>
                          <a:cs typeface="Arial" panose="020B0604020202020204" pitchFamily="34" charset="0"/>
                        </a:rPr>
                        <a:t>8.23E-02</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extLst>
                  <a:ext uri="{0D108BD9-81ED-4DB2-BD59-A6C34878D82A}">
                    <a16:rowId xmlns:a16="http://schemas.microsoft.com/office/drawing/2014/main" val="17924963"/>
                  </a:ext>
                </a:extLst>
              </a:tr>
              <a:tr h="127823">
                <a:tc>
                  <a:txBody>
                    <a:bodyPr/>
                    <a:lstStyle/>
                    <a:p>
                      <a:pPr algn="l" fontAlgn="b"/>
                      <a:r>
                        <a:rPr lang="en-US" sz="800" b="1" u="none" strike="noStrike" dirty="0" err="1">
                          <a:effectLst/>
                          <a:latin typeface="Arial" panose="020B0604020202020204" pitchFamily="34" charset="0"/>
                          <a:cs typeface="Arial" panose="020B0604020202020204" pitchFamily="34" charset="0"/>
                        </a:rPr>
                        <a:t>Enterobacteriaceae</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0h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a:effectLst/>
                          <a:latin typeface="Arial" panose="020B0604020202020204" pitchFamily="34" charset="0"/>
                          <a:cs typeface="Arial" panose="020B0604020202020204" pitchFamily="34" charset="0"/>
                        </a:rPr>
                        <a:t>5h</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10h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24h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tc>
                  <a:txBody>
                    <a:bodyPr/>
                    <a:lstStyle/>
                    <a:p>
                      <a:pPr algn="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solidFill>
                      <a:schemeClr val="tx2">
                        <a:lumMod val="20000"/>
                        <a:lumOff val="80000"/>
                      </a:schemeClr>
                    </a:solidFill>
                  </a:tcPr>
                </a:tc>
                <a:extLst>
                  <a:ext uri="{0D108BD9-81ED-4DB2-BD59-A6C34878D82A}">
                    <a16:rowId xmlns:a16="http://schemas.microsoft.com/office/drawing/2014/main" val="4175931869"/>
                  </a:ext>
                </a:extLst>
              </a:tr>
              <a:tr h="127823">
                <a:tc>
                  <a:txBody>
                    <a:bodyPr/>
                    <a:lstStyle/>
                    <a:p>
                      <a:pPr algn="l" rtl="0" fontAlgn="b"/>
                      <a:r>
                        <a:rPr lang="en-US" sz="800" u="none" strike="noStrike">
                          <a:effectLst/>
                          <a:latin typeface="Arial" panose="020B0604020202020204" pitchFamily="34" charset="0"/>
                          <a:cs typeface="Arial" panose="020B0604020202020204" pitchFamily="34" charset="0"/>
                        </a:rPr>
                        <a:t>HAB21-HAB0   </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1.92E-01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2.30E-01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4.87E-01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4.87E-01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4.95E-01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4.95E-01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2.03E-02</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r" fontAlgn="b"/>
                      <a:r>
                        <a:rPr lang="en-US" sz="800" b="1" u="none" strike="noStrike" dirty="0">
                          <a:solidFill>
                            <a:schemeClr val="tx1"/>
                          </a:solidFill>
                          <a:effectLst/>
                          <a:latin typeface="Arial" panose="020B0604020202020204" pitchFamily="34" charset="0"/>
                          <a:cs typeface="Arial" panose="020B0604020202020204" pitchFamily="34" charset="0"/>
                        </a:rPr>
                        <a:t>2.44E-02*</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extLst>
                  <a:ext uri="{0D108BD9-81ED-4DB2-BD59-A6C34878D82A}">
                    <a16:rowId xmlns:a16="http://schemas.microsoft.com/office/drawing/2014/main" val="3727552839"/>
                  </a:ext>
                </a:extLst>
              </a:tr>
              <a:tr h="127823">
                <a:tc>
                  <a:txBody>
                    <a:bodyPr/>
                    <a:lstStyle/>
                    <a:p>
                      <a:pPr algn="l" rtl="0" fontAlgn="b"/>
                      <a:r>
                        <a:rPr lang="en-US" sz="800" u="none" strike="noStrike">
                          <a:effectLst/>
                          <a:latin typeface="Arial" panose="020B0604020202020204" pitchFamily="34" charset="0"/>
                          <a:cs typeface="Arial" panose="020B0604020202020204" pitchFamily="34" charset="0"/>
                        </a:rPr>
                        <a:t>MRE0-HAB0  </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1.82E-01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2.30E-01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5.18E-04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1.55E-03^^</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6.40E-06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1.92E-05^^^</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3.87E-05</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r" fontAlgn="b"/>
                      <a:r>
                        <a:rPr lang="en-US" sz="800" b="1" u="none" strike="noStrike" dirty="0">
                          <a:solidFill>
                            <a:schemeClr val="tx1"/>
                          </a:solidFill>
                          <a:effectLst/>
                          <a:latin typeface="Arial" panose="020B0604020202020204" pitchFamily="34" charset="0"/>
                          <a:cs typeface="Arial" panose="020B0604020202020204" pitchFamily="34" charset="0"/>
                        </a:rPr>
                        <a:t>1.16E-04^^^</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extLst>
                  <a:ext uri="{0D108BD9-81ED-4DB2-BD59-A6C34878D82A}">
                    <a16:rowId xmlns:a16="http://schemas.microsoft.com/office/drawing/2014/main" val="1780455627"/>
                  </a:ext>
                </a:extLst>
              </a:tr>
              <a:tr h="127823">
                <a:tc>
                  <a:txBody>
                    <a:bodyPr/>
                    <a:lstStyle/>
                    <a:p>
                      <a:pPr algn="l" rtl="0" fontAlgn="b"/>
                      <a:r>
                        <a:rPr lang="en-US" sz="800" u="none" strike="noStrike">
                          <a:effectLst/>
                          <a:latin typeface="Arial" panose="020B0604020202020204" pitchFamily="34" charset="0"/>
                          <a:cs typeface="Arial" panose="020B0604020202020204" pitchFamily="34" charset="0"/>
                        </a:rPr>
                        <a:t>MRE21-HAB21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1.83E-01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2.30E-01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1.16E-02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1.89E-02^</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4.59E-03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6.88E-03^^</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1.76E-03</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r" fontAlgn="b"/>
                      <a:r>
                        <a:rPr lang="en-US" sz="800" b="1" u="none" strike="noStrike" dirty="0">
                          <a:solidFill>
                            <a:schemeClr val="tx1"/>
                          </a:solidFill>
                          <a:effectLst/>
                          <a:latin typeface="Arial" panose="020B0604020202020204" pitchFamily="34" charset="0"/>
                          <a:cs typeface="Arial" panose="020B0604020202020204" pitchFamily="34" charset="0"/>
                        </a:rPr>
                        <a:t>2.64E-03^^</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extLst>
                  <a:ext uri="{0D108BD9-81ED-4DB2-BD59-A6C34878D82A}">
                    <a16:rowId xmlns:a16="http://schemas.microsoft.com/office/drawing/2014/main" val="131243693"/>
                  </a:ext>
                </a:extLst>
              </a:tr>
              <a:tr h="127823">
                <a:tc>
                  <a:txBody>
                    <a:bodyPr/>
                    <a:lstStyle/>
                    <a:p>
                      <a:pPr algn="l" rtl="0" fontAlgn="b"/>
                      <a:r>
                        <a:rPr lang="en-US" sz="800" u="none" strike="noStrike">
                          <a:effectLst/>
                          <a:latin typeface="Arial" panose="020B0604020202020204" pitchFamily="34" charset="0"/>
                          <a:cs typeface="Arial" panose="020B0604020202020204" pitchFamily="34" charset="0"/>
                        </a:rPr>
                        <a:t>MRE21-MRE0</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1.90E-01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2.30E-01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1.26E-02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1.89E-02*</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a:effectLst/>
                          <a:latin typeface="Arial" panose="020B0604020202020204" pitchFamily="34" charset="0"/>
                          <a:cs typeface="Arial" panose="020B0604020202020204" pitchFamily="34" charset="0"/>
                        </a:rPr>
                        <a:t>7.30E-05</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1.46E-04***</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1.92E-04</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266" marR="4266" marT="4266" marB="0" anchor="b"/>
                </a:tc>
                <a:tc>
                  <a:txBody>
                    <a:bodyPr/>
                    <a:lstStyle/>
                    <a:p>
                      <a:pPr algn="r" fontAlgn="b"/>
                      <a:r>
                        <a:rPr lang="en-US" sz="800" b="1" u="none" strike="noStrike" dirty="0">
                          <a:solidFill>
                            <a:schemeClr val="tx1"/>
                          </a:solidFill>
                          <a:effectLst/>
                          <a:latin typeface="Arial" panose="020B0604020202020204" pitchFamily="34" charset="0"/>
                          <a:cs typeface="Arial" panose="020B0604020202020204" pitchFamily="34" charset="0"/>
                        </a:rPr>
                        <a:t>3.83E-04***</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266" marR="4266" marT="4266" marB="0" anchor="b"/>
                </a:tc>
                <a:extLst>
                  <a:ext uri="{0D108BD9-81ED-4DB2-BD59-A6C34878D82A}">
                    <a16:rowId xmlns:a16="http://schemas.microsoft.com/office/drawing/2014/main" val="3638123381"/>
                  </a:ext>
                </a:extLst>
              </a:tr>
            </a:tbl>
          </a:graphicData>
        </a:graphic>
      </p:graphicFrame>
      <p:sp>
        <p:nvSpPr>
          <p:cNvPr id="3527" name="Rectangle 4">
            <a:extLst>
              <a:ext uri="{FF2B5EF4-FFF2-40B4-BE49-F238E27FC236}">
                <a16:creationId xmlns:a16="http://schemas.microsoft.com/office/drawing/2014/main" id="{DE0EC62B-8D39-F861-FE32-593B43FB6D98}"/>
              </a:ext>
            </a:extLst>
          </p:cNvPr>
          <p:cNvSpPr>
            <a:spLocks noChangeArrowheads="1"/>
          </p:cNvSpPr>
          <p:nvPr/>
        </p:nvSpPr>
        <p:spPr bwMode="auto">
          <a:xfrm>
            <a:off x="2830513" y="0"/>
            <a:ext cx="771666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b="1" i="1" u="sng" dirty="0">
                <a:latin typeface="Arial" panose="020B0604020202020204" pitchFamily="34" charset="0"/>
                <a:cs typeface="Arial" panose="020B0604020202020204" pitchFamily="34" charset="0"/>
              </a:rPr>
              <a:t>Table S2: Taxa </a:t>
            </a:r>
            <a:r>
              <a:rPr lang="en-US" altLang="en-US" b="1" i="1" u="sng" dirty="0" err="1">
                <a:latin typeface="Arial" panose="020B0604020202020204" pitchFamily="34" charset="0"/>
                <a:ea typeface="Calibri" panose="020F0502020204030204" pitchFamily="34" charset="0"/>
                <a:cs typeface="Arial" panose="020B0604020202020204" pitchFamily="34" charset="0"/>
              </a:rPr>
              <a:t>Tukeys</a:t>
            </a:r>
            <a:r>
              <a:rPr lang="en-US" altLang="en-US" b="1" i="1" u="sng" dirty="0">
                <a:latin typeface="Arial" panose="020B0604020202020204" pitchFamily="34" charset="0"/>
                <a:ea typeface="Calibri" panose="020F0502020204030204" pitchFamily="34" charset="0"/>
                <a:cs typeface="Arial" panose="020B0604020202020204" pitchFamily="34" charset="0"/>
              </a:rPr>
              <a:t> HSD p-values (pairwise multiple comparison) </a:t>
            </a:r>
            <a:endParaRPr lang="en-US" altLang="en-US" b="1" i="1" u="sng" dirty="0">
              <a:latin typeface="Arial" panose="020B0604020202020204" pitchFamily="34" charset="0"/>
              <a:cs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B798878F-2287-47D6-7A6D-2E9B346B38E1}"/>
              </a:ext>
            </a:extLst>
          </p:cNvPr>
          <p:cNvSpPr>
            <a:spLocks noChangeArrowheads="1"/>
          </p:cNvSpPr>
          <p:nvPr/>
        </p:nvSpPr>
        <p:spPr bwMode="auto">
          <a:xfrm>
            <a:off x="138906" y="1177365"/>
            <a:ext cx="11914187"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1400" dirty="0">
                <a:latin typeface="Arial" panose="020B0604020202020204" pitchFamily="34" charset="0"/>
                <a:cs typeface="Arial" panose="020B0604020202020204" pitchFamily="34" charset="0"/>
              </a:rPr>
              <a:t>Tukey multiple comparisons of means 95% family-wise confidence level;</a:t>
            </a:r>
            <a:r>
              <a:rPr lang="fr-FR" altLang="en-US" sz="1400" dirty="0">
                <a:latin typeface="Arial" panose="020B0604020202020204" pitchFamily="34" charset="0"/>
                <a:cs typeface="Arial" panose="020B0604020202020204" pitchFamily="34" charset="0"/>
              </a:rPr>
              <a:t>BH: </a:t>
            </a:r>
            <a:r>
              <a:rPr lang="fr-FR" altLang="en-US" sz="1400" dirty="0" err="1">
                <a:latin typeface="Arial" panose="020B0604020202020204" pitchFamily="34" charset="0"/>
                <a:cs typeface="Arial" panose="020B0604020202020204" pitchFamily="34" charset="0"/>
              </a:rPr>
              <a:t>benjamini-hochberg</a:t>
            </a:r>
            <a:r>
              <a:rPr lang="fr-FR" altLang="en-US" sz="1400" dirty="0">
                <a:latin typeface="Arial" panose="020B0604020202020204" pitchFamily="34" charset="0"/>
                <a:cs typeface="Arial" panose="020B0604020202020204" pitchFamily="34" charset="0"/>
              </a:rPr>
              <a:t>; </a:t>
            </a:r>
            <a:r>
              <a:rPr lang="en-US" altLang="en-US" sz="1400" dirty="0">
                <a:latin typeface="Arial" panose="020B0604020202020204" pitchFamily="34" charset="0"/>
                <a:cs typeface="Arial" panose="020B0604020202020204" pitchFamily="34" charset="0"/>
              </a:rPr>
              <a:t>(*) symbol indicates a difference between study days 0 and 21 for the same diet, and a (^) symbol indicates a difference between MRE and habitual (HAB) diets for the same study day.  One symbol indicates p ≤ 0.05, two symbols indicates p ≤ 0.01, and three symbols indicates p ≤ 0.001; </a:t>
            </a:r>
            <a:r>
              <a:rPr lang="fr-FR" altLang="en-US" sz="1400" dirty="0">
                <a:latin typeface="Arial" panose="020B0604020202020204" pitchFamily="34" charset="0"/>
                <a:cs typeface="Arial" panose="020B0604020202020204" pitchFamily="34" charset="0"/>
              </a:rPr>
              <a:t>a BH </a:t>
            </a:r>
            <a:r>
              <a:rPr lang="fr-FR" altLang="en-US" sz="1400" dirty="0" err="1">
                <a:latin typeface="Arial" panose="020B0604020202020204" pitchFamily="34" charset="0"/>
                <a:cs typeface="Arial" panose="020B0604020202020204" pitchFamily="34" charset="0"/>
              </a:rPr>
              <a:t>adjusted</a:t>
            </a:r>
            <a:r>
              <a:rPr lang="fr-FR" altLang="en-US" sz="1400" dirty="0">
                <a:latin typeface="Arial" panose="020B0604020202020204" pitchFamily="34" charset="0"/>
                <a:cs typeface="Arial" panose="020B0604020202020204" pitchFamily="34" charset="0"/>
              </a:rPr>
              <a:t> P-value &lt;0.05 </a:t>
            </a:r>
            <a:r>
              <a:rPr lang="fr-FR" altLang="en-US" sz="1400" dirty="0" err="1">
                <a:latin typeface="Arial" panose="020B0604020202020204" pitchFamily="34" charset="0"/>
                <a:cs typeface="Arial" panose="020B0604020202020204" pitchFamily="34" charset="0"/>
              </a:rPr>
              <a:t>was</a:t>
            </a:r>
            <a:r>
              <a:rPr lang="fr-FR" altLang="en-US" sz="1400" dirty="0">
                <a:latin typeface="Arial" panose="020B0604020202020204" pitchFamily="34" charset="0"/>
                <a:cs typeface="Arial" panose="020B0604020202020204" pitchFamily="34" charset="0"/>
              </a:rPr>
              <a:t> </a:t>
            </a:r>
            <a:r>
              <a:rPr lang="fr-FR" altLang="en-US" sz="1400" dirty="0" err="1">
                <a:latin typeface="Arial" panose="020B0604020202020204" pitchFamily="34" charset="0"/>
                <a:cs typeface="Arial" panose="020B0604020202020204" pitchFamily="34" charset="0"/>
              </a:rPr>
              <a:t>considered</a:t>
            </a:r>
            <a:r>
              <a:rPr lang="fr-FR" altLang="en-US" sz="1400" dirty="0">
                <a:latin typeface="Arial" panose="020B0604020202020204" pitchFamily="34" charset="0"/>
                <a:cs typeface="Arial" panose="020B0604020202020204" pitchFamily="34" charset="0"/>
              </a:rPr>
              <a:t> </a:t>
            </a:r>
            <a:r>
              <a:rPr lang="fr-FR" altLang="en-US" sz="1400" dirty="0" err="1">
                <a:latin typeface="Arial" panose="020B0604020202020204" pitchFamily="34" charset="0"/>
                <a:cs typeface="Arial" panose="020B0604020202020204" pitchFamily="34" charset="0"/>
              </a:rPr>
              <a:t>statistically</a:t>
            </a:r>
            <a:r>
              <a:rPr lang="fr-FR" altLang="en-US" sz="1400" dirty="0">
                <a:latin typeface="Arial" panose="020B0604020202020204" pitchFamily="34" charset="0"/>
                <a:cs typeface="Arial" panose="020B0604020202020204" pitchFamily="34" charset="0"/>
              </a:rPr>
              <a:t> significant and </a:t>
            </a:r>
            <a:r>
              <a:rPr lang="fr-FR" altLang="en-US" sz="1400" dirty="0" err="1">
                <a:latin typeface="Arial" panose="020B0604020202020204" pitchFamily="34" charset="0"/>
                <a:cs typeface="Arial" panose="020B0604020202020204" pitchFamily="34" charset="0"/>
              </a:rPr>
              <a:t>it</a:t>
            </a:r>
            <a:r>
              <a:rPr lang="fr-FR" altLang="en-US" sz="1400" dirty="0">
                <a:latin typeface="Arial" panose="020B0604020202020204" pitchFamily="34" charset="0"/>
                <a:cs typeface="Arial" panose="020B0604020202020204" pitchFamily="34" charset="0"/>
              </a:rPr>
              <a:t> </a:t>
            </a:r>
            <a:r>
              <a:rPr lang="fr-FR" altLang="en-US" sz="1400" dirty="0" err="1">
                <a:latin typeface="Arial" panose="020B0604020202020204" pitchFamily="34" charset="0"/>
                <a:cs typeface="Arial" panose="020B0604020202020204" pitchFamily="34" charset="0"/>
              </a:rPr>
              <a:t>is</a:t>
            </a:r>
            <a:r>
              <a:rPr lang="fr-FR" altLang="en-US" sz="1400" dirty="0">
                <a:latin typeface="Arial" panose="020B0604020202020204" pitchFamily="34" charset="0"/>
                <a:cs typeface="Arial" panose="020B0604020202020204" pitchFamily="34" charset="0"/>
              </a:rPr>
              <a:t> </a:t>
            </a:r>
            <a:r>
              <a:rPr lang="fr-FR" altLang="en-US" sz="1400" dirty="0" err="1">
                <a:latin typeface="Arial" panose="020B0604020202020204" pitchFamily="34" charset="0"/>
                <a:cs typeface="Arial" panose="020B0604020202020204" pitchFamily="34" charset="0"/>
              </a:rPr>
              <a:t>presented</a:t>
            </a:r>
            <a:r>
              <a:rPr lang="fr-FR" altLang="en-US" sz="1400" dirty="0">
                <a:latin typeface="Arial" panose="020B0604020202020204" pitchFamily="34" charset="0"/>
                <a:cs typeface="Arial" panose="020B0604020202020204" pitchFamily="34" charset="0"/>
              </a:rPr>
              <a:t> in </a:t>
            </a:r>
            <a:r>
              <a:rPr lang="fr-FR" altLang="en-US" sz="1400" dirty="0" err="1">
                <a:latin typeface="Arial" panose="020B0604020202020204" pitchFamily="34" charset="0"/>
                <a:cs typeface="Arial" panose="020B0604020202020204" pitchFamily="34" charset="0"/>
              </a:rPr>
              <a:t>bold</a:t>
            </a:r>
            <a:r>
              <a:rPr lang="fr-FR" altLang="en-US" sz="14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6705757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0">
            <a:extLst>
              <a:ext uri="{FF2B5EF4-FFF2-40B4-BE49-F238E27FC236}">
                <a16:creationId xmlns:a16="http://schemas.microsoft.com/office/drawing/2014/main" id="{E5928E4C-4130-E37A-90EB-208E9FF86517}"/>
              </a:ext>
            </a:extLst>
          </p:cNvPr>
          <p:cNvSpPr>
            <a:spLocks noChangeArrowheads="1"/>
          </p:cNvSpPr>
          <p:nvPr/>
        </p:nvSpPr>
        <p:spPr bwMode="auto">
          <a:xfrm>
            <a:off x="0" y="76200"/>
            <a:ext cx="121031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3200" b="1" i="1" u="sng">
                <a:latin typeface="Arial" panose="020B0604020202020204" pitchFamily="34" charset="0"/>
                <a:cs typeface="Arial" panose="020B0604020202020204" pitchFamily="34" charset="0"/>
              </a:rPr>
              <a:t>Figure S7: WGS: Bray-Curtis PCoA by (A) Gene Families and </a:t>
            </a:r>
          </a:p>
          <a:p>
            <a:pPr algn="ctr" eaLnBrk="1" hangingPunct="1">
              <a:lnSpc>
                <a:spcPct val="100000"/>
              </a:lnSpc>
              <a:spcBef>
                <a:spcPct val="0"/>
              </a:spcBef>
              <a:buFontTx/>
              <a:buNone/>
            </a:pPr>
            <a:r>
              <a:rPr lang="en-US" altLang="en-US" sz="3200" b="1" i="1" u="sng">
                <a:latin typeface="Arial" panose="020B0604020202020204" pitchFamily="34" charset="0"/>
                <a:cs typeface="Arial" panose="020B0604020202020204" pitchFamily="34" charset="0"/>
              </a:rPr>
              <a:t>(B) Pathways</a:t>
            </a:r>
            <a:endParaRPr lang="en-US" altLang="en-US" sz="3200" i="1" u="sng">
              <a:latin typeface="Arial" panose="020B0604020202020204" pitchFamily="34" charset="0"/>
              <a:cs typeface="Arial" panose="020B0604020202020204" pitchFamily="34" charset="0"/>
            </a:endParaRPr>
          </a:p>
        </p:txBody>
      </p:sp>
      <p:grpSp>
        <p:nvGrpSpPr>
          <p:cNvPr id="19459" name="Group 3">
            <a:extLst>
              <a:ext uri="{FF2B5EF4-FFF2-40B4-BE49-F238E27FC236}">
                <a16:creationId xmlns:a16="http://schemas.microsoft.com/office/drawing/2014/main" id="{CEF31E1F-E3D2-34CE-1357-F936709B2542}"/>
              </a:ext>
            </a:extLst>
          </p:cNvPr>
          <p:cNvGrpSpPr>
            <a:grpSpLocks/>
          </p:cNvGrpSpPr>
          <p:nvPr/>
        </p:nvGrpSpPr>
        <p:grpSpPr bwMode="auto">
          <a:xfrm>
            <a:off x="777875" y="1208088"/>
            <a:ext cx="10196513" cy="5565775"/>
            <a:chOff x="1028700" y="661988"/>
            <a:chExt cx="10196513" cy="5565775"/>
          </a:xfrm>
        </p:grpSpPr>
        <p:grpSp>
          <p:nvGrpSpPr>
            <p:cNvPr id="19460" name="Group 1">
              <a:extLst>
                <a:ext uri="{FF2B5EF4-FFF2-40B4-BE49-F238E27FC236}">
                  <a16:creationId xmlns:a16="http://schemas.microsoft.com/office/drawing/2014/main" id="{D35B0A95-0F3E-58BC-7C02-3D62BC406034}"/>
                </a:ext>
              </a:extLst>
            </p:cNvPr>
            <p:cNvGrpSpPr>
              <a:grpSpLocks/>
            </p:cNvGrpSpPr>
            <p:nvPr/>
          </p:nvGrpSpPr>
          <p:grpSpPr bwMode="auto">
            <a:xfrm>
              <a:off x="1028700" y="874713"/>
              <a:ext cx="10196513" cy="5353050"/>
              <a:chOff x="1028700" y="874713"/>
              <a:chExt cx="10196513" cy="5353050"/>
            </a:xfrm>
          </p:grpSpPr>
          <p:grpSp>
            <p:nvGrpSpPr>
              <p:cNvPr id="19465" name="Group 7">
                <a:extLst>
                  <a:ext uri="{FF2B5EF4-FFF2-40B4-BE49-F238E27FC236}">
                    <a16:creationId xmlns:a16="http://schemas.microsoft.com/office/drawing/2014/main" id="{B46EAA8E-889D-6719-B05A-9DC4310F943B}"/>
                  </a:ext>
                </a:extLst>
              </p:cNvPr>
              <p:cNvGrpSpPr>
                <a:grpSpLocks/>
              </p:cNvGrpSpPr>
              <p:nvPr/>
            </p:nvGrpSpPr>
            <p:grpSpPr bwMode="auto">
              <a:xfrm>
                <a:off x="1028700" y="874713"/>
                <a:ext cx="9565879" cy="5353050"/>
                <a:chOff x="192089" y="1237241"/>
                <a:chExt cx="9566419" cy="5353108"/>
              </a:xfrm>
            </p:grpSpPr>
            <p:pic>
              <p:nvPicPr>
                <p:cNvPr id="19467" name="Picture 8">
                  <a:extLst>
                    <a:ext uri="{FF2B5EF4-FFF2-40B4-BE49-F238E27FC236}">
                      <a16:creationId xmlns:a16="http://schemas.microsoft.com/office/drawing/2014/main" id="{92B302CA-52D9-AABB-850E-018F344FBE1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2089" y="1237241"/>
                  <a:ext cx="5499562" cy="5353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8" name="Picture 4">
                  <a:extLst>
                    <a:ext uri="{FF2B5EF4-FFF2-40B4-BE49-F238E27FC236}">
                      <a16:creationId xmlns:a16="http://schemas.microsoft.com/office/drawing/2014/main" id="{9BD9FE5B-65A6-FC4C-511A-8545C2A8916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357833" y="1237241"/>
                  <a:ext cx="5400675" cy="5353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9466" name="Picture 10">
                <a:extLst>
                  <a:ext uri="{FF2B5EF4-FFF2-40B4-BE49-F238E27FC236}">
                    <a16:creationId xmlns:a16="http://schemas.microsoft.com/office/drawing/2014/main" id="{8EC5C72C-308B-3D5F-E8BE-481BB92A1C5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281470" y="1516184"/>
                <a:ext cx="1943743" cy="4305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Oval 1">
              <a:extLst>
                <a:ext uri="{FF2B5EF4-FFF2-40B4-BE49-F238E27FC236}">
                  <a16:creationId xmlns:a16="http://schemas.microsoft.com/office/drawing/2014/main" id="{BF11E295-FC47-C55F-8907-C82CFA6E8826}"/>
                </a:ext>
              </a:extLst>
            </p:cNvPr>
            <p:cNvSpPr/>
            <p:nvPr/>
          </p:nvSpPr>
          <p:spPr>
            <a:xfrm rot="442809">
              <a:off x="1733550" y="661988"/>
              <a:ext cx="3359150" cy="2146300"/>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 name="Oval 2">
              <a:extLst>
                <a:ext uri="{FF2B5EF4-FFF2-40B4-BE49-F238E27FC236}">
                  <a16:creationId xmlns:a16="http://schemas.microsoft.com/office/drawing/2014/main" id="{570550A8-7DF6-FD44-F5F8-E201F7AEA3C9}"/>
                </a:ext>
              </a:extLst>
            </p:cNvPr>
            <p:cNvSpPr/>
            <p:nvPr/>
          </p:nvSpPr>
          <p:spPr>
            <a:xfrm rot="19300592">
              <a:off x="2065338" y="2173288"/>
              <a:ext cx="1663700" cy="3871912"/>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9463" name="TextBox 1">
              <a:extLst>
                <a:ext uri="{FF2B5EF4-FFF2-40B4-BE49-F238E27FC236}">
                  <a16:creationId xmlns:a16="http://schemas.microsoft.com/office/drawing/2014/main" id="{2666DDF7-C40D-9E5E-5765-765CE0BD1E4F}"/>
                </a:ext>
              </a:extLst>
            </p:cNvPr>
            <p:cNvSpPr txBox="1">
              <a:spLocks noChangeArrowheads="1"/>
            </p:cNvSpPr>
            <p:nvPr/>
          </p:nvSpPr>
          <p:spPr bwMode="auto">
            <a:xfrm>
              <a:off x="1486331" y="899501"/>
              <a:ext cx="41549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1800" b="1">
                  <a:latin typeface="Arial" panose="020B0604020202020204" pitchFamily="34" charset="0"/>
                  <a:cs typeface="Arial" panose="020B0604020202020204" pitchFamily="34" charset="0"/>
                </a:rPr>
                <a:t>A.</a:t>
              </a:r>
            </a:p>
          </p:txBody>
        </p:sp>
        <p:sp>
          <p:nvSpPr>
            <p:cNvPr id="19464" name="TextBox 9">
              <a:extLst>
                <a:ext uri="{FF2B5EF4-FFF2-40B4-BE49-F238E27FC236}">
                  <a16:creationId xmlns:a16="http://schemas.microsoft.com/office/drawing/2014/main" id="{198A2B2D-E960-37B3-21C5-D7F1FBBB239D}"/>
                </a:ext>
              </a:extLst>
            </p:cNvPr>
            <p:cNvSpPr txBox="1">
              <a:spLocks noChangeArrowheads="1"/>
            </p:cNvSpPr>
            <p:nvPr/>
          </p:nvSpPr>
          <p:spPr bwMode="auto">
            <a:xfrm>
              <a:off x="5651839" y="899501"/>
              <a:ext cx="41549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1800" b="1">
                  <a:latin typeface="Arial" panose="020B0604020202020204" pitchFamily="34" charset="0"/>
                  <a:cs typeface="Arial" panose="020B0604020202020204" pitchFamily="34" charset="0"/>
                </a:rPr>
                <a:t>B.</a:t>
              </a: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2">
            <a:extLst>
              <a:ext uri="{FF2B5EF4-FFF2-40B4-BE49-F238E27FC236}">
                <a16:creationId xmlns:a16="http://schemas.microsoft.com/office/drawing/2014/main" id="{DE235695-1A82-8BF6-C615-2F2EA0C0CAC3}"/>
              </a:ext>
            </a:extLst>
          </p:cNvPr>
          <p:cNvSpPr>
            <a:spLocks noGrp="1"/>
          </p:cNvSpPr>
          <p:nvPr>
            <p:ph idx="1"/>
          </p:nvPr>
        </p:nvSpPr>
        <p:spPr>
          <a:xfrm>
            <a:off x="773113" y="1844675"/>
            <a:ext cx="10515600" cy="2652713"/>
          </a:xfrm>
        </p:spPr>
        <p:txBody>
          <a:bodyPr/>
          <a:lstStyle/>
          <a:p>
            <a:pPr marL="0" indent="0" algn="just" eaLnBrk="1" hangingPunct="1">
              <a:buFont typeface="Arial" panose="020B0604020202020204" pitchFamily="34" charset="0"/>
              <a:buNone/>
              <a:defRPr/>
            </a:pPr>
            <a:r>
              <a:rPr lang="en-US" altLang="en-US" dirty="0">
                <a:latin typeface="Arial" panose="020B0604020202020204" pitchFamily="34" charset="0"/>
                <a:cs typeface="Arial" panose="020B0604020202020204" pitchFamily="34" charset="0"/>
              </a:rPr>
              <a:t>Gene Families </a:t>
            </a:r>
            <a:r>
              <a:rPr lang="en-US" altLang="en-US" dirty="0" err="1">
                <a:latin typeface="Arial" panose="020B0604020202020204" pitchFamily="34" charset="0"/>
                <a:cs typeface="Arial" panose="020B0604020202020204" pitchFamily="34" charset="0"/>
              </a:rPr>
              <a:t>PCoA</a:t>
            </a:r>
            <a:r>
              <a:rPr lang="en-US" altLang="en-US" dirty="0">
                <a:latin typeface="Arial" panose="020B0604020202020204" pitchFamily="34" charset="0"/>
                <a:cs typeface="Arial" panose="020B0604020202020204" pitchFamily="34" charset="0"/>
              </a:rPr>
              <a:t> (A) and Pathways </a:t>
            </a:r>
            <a:r>
              <a:rPr lang="en-US" altLang="en-US" dirty="0" err="1">
                <a:latin typeface="Arial" panose="020B0604020202020204" pitchFamily="34" charset="0"/>
                <a:cs typeface="Arial" panose="020B0604020202020204" pitchFamily="34" charset="0"/>
              </a:rPr>
              <a:t>PCoA</a:t>
            </a:r>
            <a:r>
              <a:rPr lang="en-US" altLang="en-US" dirty="0">
                <a:latin typeface="Arial" panose="020B0604020202020204" pitchFamily="34" charset="0"/>
                <a:cs typeface="Arial" panose="020B0604020202020204" pitchFamily="34" charset="0"/>
              </a:rPr>
              <a:t>  (B). </a:t>
            </a:r>
            <a:r>
              <a:rPr lang="en-US" altLang="en-US" dirty="0" err="1">
                <a:latin typeface="Arial" panose="020B0604020202020204" pitchFamily="34" charset="0"/>
                <a:cs typeface="Arial" panose="020B0604020202020204" pitchFamily="34" charset="0"/>
              </a:rPr>
              <a:t>PCoA</a:t>
            </a:r>
            <a:r>
              <a:rPr lang="en-US" altLang="en-US" dirty="0">
                <a:latin typeface="Arial" panose="020B0604020202020204" pitchFamily="34" charset="0"/>
                <a:cs typeface="Arial" panose="020B0604020202020204" pitchFamily="34" charset="0"/>
              </a:rPr>
              <a:t> of Bray-Curtis distances in gene family abundances (A) resulted in the first principal coordinate associating with fermentation time. The second principal coordinate was associated with diet. </a:t>
            </a:r>
            <a:r>
              <a:rPr lang="en-US" altLang="en-US" dirty="0" err="1">
                <a:latin typeface="Arial" panose="020B0604020202020204" pitchFamily="34" charset="0"/>
                <a:cs typeface="Arial" panose="020B0604020202020204" pitchFamily="34" charset="0"/>
              </a:rPr>
              <a:t>PCoA</a:t>
            </a:r>
            <a:r>
              <a:rPr lang="en-US" altLang="en-US" dirty="0">
                <a:latin typeface="Arial" panose="020B0604020202020204" pitchFamily="34" charset="0"/>
                <a:cs typeface="Arial" panose="020B0604020202020204" pitchFamily="34" charset="0"/>
              </a:rPr>
              <a:t> of Bray-Curtis distances in pathway abundances (B) primarily clustered by fermentation time with effects of Diet. </a:t>
            </a:r>
          </a:p>
          <a:p>
            <a:pPr eaLnBrk="1" hangingPunct="1">
              <a:defRPr/>
            </a:pPr>
            <a:endParaRPr lang="en-US" altLang="en-US" dirty="0"/>
          </a:p>
        </p:txBody>
      </p:sp>
      <p:sp>
        <p:nvSpPr>
          <p:cNvPr id="21507" name="Rectangle 10">
            <a:extLst>
              <a:ext uri="{FF2B5EF4-FFF2-40B4-BE49-F238E27FC236}">
                <a16:creationId xmlns:a16="http://schemas.microsoft.com/office/drawing/2014/main" id="{C40A9829-EDE7-0902-9FF9-9F4A8FC5EB88}"/>
              </a:ext>
            </a:extLst>
          </p:cNvPr>
          <p:cNvSpPr>
            <a:spLocks noChangeArrowheads="1"/>
          </p:cNvSpPr>
          <p:nvPr/>
        </p:nvSpPr>
        <p:spPr bwMode="auto">
          <a:xfrm>
            <a:off x="-20638" y="371475"/>
            <a:ext cx="12103101"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3200" b="1" i="1" u="sng">
                <a:latin typeface="Arial" panose="020B0604020202020204" pitchFamily="34" charset="0"/>
                <a:cs typeface="Arial" panose="020B0604020202020204" pitchFamily="34" charset="0"/>
              </a:rPr>
              <a:t>Figure S7: WGS: Bray-Curtis PCoA by (A) Gene Families and </a:t>
            </a:r>
          </a:p>
          <a:p>
            <a:pPr algn="ctr" eaLnBrk="1" hangingPunct="1">
              <a:lnSpc>
                <a:spcPct val="100000"/>
              </a:lnSpc>
              <a:spcBef>
                <a:spcPct val="0"/>
              </a:spcBef>
              <a:buFontTx/>
              <a:buNone/>
            </a:pPr>
            <a:r>
              <a:rPr lang="en-US" altLang="en-US" sz="3200" b="1" i="1" u="sng">
                <a:latin typeface="Arial" panose="020B0604020202020204" pitchFamily="34" charset="0"/>
                <a:cs typeface="Arial" panose="020B0604020202020204" pitchFamily="34" charset="0"/>
              </a:rPr>
              <a:t>(B) Pathways</a:t>
            </a:r>
            <a:endParaRPr lang="en-US" altLang="en-US" sz="3200" i="1" u="sng">
              <a:latin typeface="Arial" panose="020B0604020202020204" pitchFamily="34" charset="0"/>
              <a:cs typeface="Arial" panose="020B06040202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0">
            <a:extLst>
              <a:ext uri="{FF2B5EF4-FFF2-40B4-BE49-F238E27FC236}">
                <a16:creationId xmlns:a16="http://schemas.microsoft.com/office/drawing/2014/main" id="{03BE793D-C0E9-11A6-FD95-34BE24AFED08}"/>
              </a:ext>
            </a:extLst>
          </p:cNvPr>
          <p:cNvSpPr>
            <a:spLocks noChangeArrowheads="1"/>
          </p:cNvSpPr>
          <p:nvPr/>
        </p:nvSpPr>
        <p:spPr bwMode="auto">
          <a:xfrm>
            <a:off x="0" y="123825"/>
            <a:ext cx="12152313"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r>
              <a:rPr lang="en-US" altLang="en-US" sz="3200" b="1" i="1" u="sng">
                <a:latin typeface="Arial" panose="020B0604020202020204" pitchFamily="34" charset="0"/>
                <a:cs typeface="Arial" panose="020B0604020202020204" pitchFamily="34" charset="0"/>
              </a:rPr>
              <a:t>FIGURE S8: WGS: Bray-Curtis PCoA by (A) </a:t>
            </a:r>
            <a:r>
              <a:rPr lang="en-US" altLang="en-US" sz="3200" b="1" i="1" u="sng">
                <a:latin typeface="Arial" panose="020B0604020202020204" pitchFamily="34" charset="0"/>
                <a:ea typeface="Calibri" panose="020F0502020204030204" pitchFamily="34" charset="0"/>
                <a:cs typeface="Arial" panose="020B0604020202020204" pitchFamily="34" charset="0"/>
              </a:rPr>
              <a:t>metagenomic bin </a:t>
            </a:r>
          </a:p>
          <a:p>
            <a:pPr algn="ctr" eaLnBrk="1" hangingPunct="1">
              <a:lnSpc>
                <a:spcPct val="100000"/>
              </a:lnSpc>
              <a:spcBef>
                <a:spcPct val="0"/>
              </a:spcBef>
              <a:buFont typeface="Arial" panose="020B0604020202020204" pitchFamily="34" charset="0"/>
              <a:buNone/>
            </a:pPr>
            <a:r>
              <a:rPr lang="en-US" altLang="en-US" sz="3200" b="1" i="1" u="sng">
                <a:latin typeface="Arial" panose="020B0604020202020204" pitchFamily="34" charset="0"/>
                <a:cs typeface="Arial" panose="020B0604020202020204" pitchFamily="34" charset="0"/>
              </a:rPr>
              <a:t>and B) </a:t>
            </a:r>
            <a:r>
              <a:rPr lang="en-US" altLang="en-US" sz="3200" b="1" i="1" u="sng">
                <a:latin typeface="Arial" panose="020B0604020202020204" pitchFamily="34" charset="0"/>
                <a:cs typeface="Calibri" panose="020F0502020204030204" pitchFamily="34" charset="0"/>
              </a:rPr>
              <a:t>CAZymes</a:t>
            </a:r>
            <a:endParaRPr lang="en-US" altLang="en-US" sz="3200" b="1" i="1" u="sng">
              <a:latin typeface="Arial" panose="020B0604020202020204" pitchFamily="34" charset="0"/>
              <a:cs typeface="Arial" panose="020B0604020202020204" pitchFamily="34" charset="0"/>
            </a:endParaRPr>
          </a:p>
        </p:txBody>
      </p:sp>
      <p:grpSp>
        <p:nvGrpSpPr>
          <p:cNvPr id="22531" name="Group 1">
            <a:extLst>
              <a:ext uri="{FF2B5EF4-FFF2-40B4-BE49-F238E27FC236}">
                <a16:creationId xmlns:a16="http://schemas.microsoft.com/office/drawing/2014/main" id="{80787D51-5159-2275-186C-14C69A469E07}"/>
              </a:ext>
            </a:extLst>
          </p:cNvPr>
          <p:cNvGrpSpPr>
            <a:grpSpLocks/>
          </p:cNvGrpSpPr>
          <p:nvPr/>
        </p:nvGrpSpPr>
        <p:grpSpPr bwMode="auto">
          <a:xfrm>
            <a:off x="852488" y="1301750"/>
            <a:ext cx="10256837" cy="5353050"/>
            <a:chOff x="968375" y="874713"/>
            <a:chExt cx="10256838" cy="5353050"/>
          </a:xfrm>
        </p:grpSpPr>
        <p:grpSp>
          <p:nvGrpSpPr>
            <p:cNvPr id="22532" name="Group 6">
              <a:extLst>
                <a:ext uri="{FF2B5EF4-FFF2-40B4-BE49-F238E27FC236}">
                  <a16:creationId xmlns:a16="http://schemas.microsoft.com/office/drawing/2014/main" id="{C80884AA-953A-FAE3-952B-4ADB0A650371}"/>
                </a:ext>
              </a:extLst>
            </p:cNvPr>
            <p:cNvGrpSpPr>
              <a:grpSpLocks/>
            </p:cNvGrpSpPr>
            <p:nvPr/>
          </p:nvGrpSpPr>
          <p:grpSpPr bwMode="auto">
            <a:xfrm>
              <a:off x="968375" y="874713"/>
              <a:ext cx="10256838" cy="5353050"/>
              <a:chOff x="967772" y="874713"/>
              <a:chExt cx="10257441" cy="5353050"/>
            </a:xfrm>
          </p:grpSpPr>
          <p:pic>
            <p:nvPicPr>
              <p:cNvPr id="22535" name="Picture 2">
                <a:extLst>
                  <a:ext uri="{FF2B5EF4-FFF2-40B4-BE49-F238E27FC236}">
                    <a16:creationId xmlns:a16="http://schemas.microsoft.com/office/drawing/2014/main" id="{C0B0E072-D6E0-E85D-736E-5C1FC2286E4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67772" y="874713"/>
                <a:ext cx="4180045" cy="535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6" name="Picture 3">
                <a:extLst>
                  <a:ext uri="{FF2B5EF4-FFF2-40B4-BE49-F238E27FC236}">
                    <a16:creationId xmlns:a16="http://schemas.microsoft.com/office/drawing/2014/main" id="{7679ED07-D9BA-E392-3ADD-C4521D3D453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68975" y="874713"/>
                <a:ext cx="4119214" cy="535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537" name="Group 5">
                <a:extLst>
                  <a:ext uri="{FF2B5EF4-FFF2-40B4-BE49-F238E27FC236}">
                    <a16:creationId xmlns:a16="http://schemas.microsoft.com/office/drawing/2014/main" id="{3E6A5E98-DA6B-294E-2632-BB89BB25A1CF}"/>
                  </a:ext>
                </a:extLst>
              </p:cNvPr>
              <p:cNvGrpSpPr>
                <a:grpSpLocks/>
              </p:cNvGrpSpPr>
              <p:nvPr/>
            </p:nvGrpSpPr>
            <p:grpSpPr bwMode="auto">
              <a:xfrm>
                <a:off x="9281470" y="1516184"/>
                <a:ext cx="1943743" cy="4305183"/>
                <a:chOff x="9281470" y="1516184"/>
                <a:chExt cx="1943743" cy="4305183"/>
              </a:xfrm>
            </p:grpSpPr>
            <p:pic>
              <p:nvPicPr>
                <p:cNvPr id="22540" name="Picture 10">
                  <a:extLst>
                    <a:ext uri="{FF2B5EF4-FFF2-40B4-BE49-F238E27FC236}">
                      <a16:creationId xmlns:a16="http://schemas.microsoft.com/office/drawing/2014/main" id="{3D7DC85F-94F5-51C6-04A1-93E744FCCE3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281470" y="1516184"/>
                  <a:ext cx="1943743" cy="4305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41" name="Rectangle 4">
                  <a:extLst>
                    <a:ext uri="{FF2B5EF4-FFF2-40B4-BE49-F238E27FC236}">
                      <a16:creationId xmlns:a16="http://schemas.microsoft.com/office/drawing/2014/main" id="{0FBCAFC5-CD3C-BCD2-5EF0-4148B4585534}"/>
                    </a:ext>
                  </a:extLst>
                </p:cNvPr>
                <p:cNvSpPr>
                  <a:spLocks noChangeArrowheads="1"/>
                </p:cNvSpPr>
                <p:nvPr/>
              </p:nvSpPr>
              <p:spPr bwMode="auto">
                <a:xfrm>
                  <a:off x="9681639" y="2426897"/>
                  <a:ext cx="1282798" cy="2769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1200">
                      <a:latin typeface="Arial" panose="020B0604020202020204" pitchFamily="34" charset="0"/>
                      <a:cs typeface="Arial" panose="020B0604020202020204" pitchFamily="34" charset="0"/>
                    </a:rPr>
                    <a:t>Habitual Inocula</a:t>
                  </a:r>
                </a:p>
              </p:txBody>
            </p:sp>
          </p:grpSp>
          <p:sp>
            <p:nvSpPr>
              <p:cNvPr id="22538" name="TextBox 1">
                <a:extLst>
                  <a:ext uri="{FF2B5EF4-FFF2-40B4-BE49-F238E27FC236}">
                    <a16:creationId xmlns:a16="http://schemas.microsoft.com/office/drawing/2014/main" id="{3338602E-2DD0-E770-DF1C-F2A81F2DF0BA}"/>
                  </a:ext>
                </a:extLst>
              </p:cNvPr>
              <p:cNvSpPr txBox="1">
                <a:spLocks noChangeArrowheads="1"/>
              </p:cNvSpPr>
              <p:nvPr/>
            </p:nvSpPr>
            <p:spPr bwMode="auto">
              <a:xfrm>
                <a:off x="1456726" y="883297"/>
                <a:ext cx="41552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1800" b="1">
                    <a:latin typeface="Arial" panose="020B0604020202020204" pitchFamily="34" charset="0"/>
                    <a:cs typeface="Arial" panose="020B0604020202020204" pitchFamily="34" charset="0"/>
                  </a:rPr>
                  <a:t>A.</a:t>
                </a:r>
              </a:p>
            </p:txBody>
          </p:sp>
          <p:sp>
            <p:nvSpPr>
              <p:cNvPr id="22539" name="TextBox 9">
                <a:extLst>
                  <a:ext uri="{FF2B5EF4-FFF2-40B4-BE49-F238E27FC236}">
                    <a16:creationId xmlns:a16="http://schemas.microsoft.com/office/drawing/2014/main" id="{48548F3D-40FC-119B-AFFB-3B58390D326B}"/>
                  </a:ext>
                </a:extLst>
              </p:cNvPr>
              <p:cNvSpPr txBox="1">
                <a:spLocks noChangeArrowheads="1"/>
              </p:cNvSpPr>
              <p:nvPr/>
            </p:nvSpPr>
            <p:spPr bwMode="auto">
              <a:xfrm>
                <a:off x="5700403" y="908398"/>
                <a:ext cx="41552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1800" b="1">
                    <a:latin typeface="Arial" panose="020B0604020202020204" pitchFamily="34" charset="0"/>
                    <a:cs typeface="Arial" panose="020B0604020202020204" pitchFamily="34" charset="0"/>
                  </a:rPr>
                  <a:t>B.</a:t>
                </a:r>
              </a:p>
            </p:txBody>
          </p:sp>
        </p:grpSp>
        <p:sp>
          <p:nvSpPr>
            <p:cNvPr id="12" name="Oval 11">
              <a:extLst>
                <a:ext uri="{FF2B5EF4-FFF2-40B4-BE49-F238E27FC236}">
                  <a16:creationId xmlns:a16="http://schemas.microsoft.com/office/drawing/2014/main" id="{B9199DE8-7281-2E10-4E4E-9AAE44D365F0}"/>
                </a:ext>
              </a:extLst>
            </p:cNvPr>
            <p:cNvSpPr/>
            <p:nvPr/>
          </p:nvSpPr>
          <p:spPr>
            <a:xfrm rot="19341603">
              <a:off x="990600" y="1589088"/>
              <a:ext cx="4332287" cy="1285875"/>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3" name="Oval 12">
              <a:extLst>
                <a:ext uri="{FF2B5EF4-FFF2-40B4-BE49-F238E27FC236}">
                  <a16:creationId xmlns:a16="http://schemas.microsoft.com/office/drawing/2014/main" id="{B650FCAC-1556-2B1E-6A6E-1E7D3F61DA1C}"/>
                </a:ext>
              </a:extLst>
            </p:cNvPr>
            <p:cNvSpPr/>
            <p:nvPr/>
          </p:nvSpPr>
          <p:spPr>
            <a:xfrm rot="17143900">
              <a:off x="2191544" y="2732881"/>
              <a:ext cx="2165350" cy="3871913"/>
            </a:xfrm>
            <a:prstGeom prst="ellipse">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78B1E81-7275-28A8-713C-678DD87A74D8}"/>
              </a:ext>
            </a:extLst>
          </p:cNvPr>
          <p:cNvSpPr>
            <a:spLocks noGrp="1"/>
          </p:cNvSpPr>
          <p:nvPr>
            <p:ph idx="1"/>
          </p:nvPr>
        </p:nvSpPr>
        <p:spPr>
          <a:xfrm>
            <a:off x="746125" y="1982788"/>
            <a:ext cx="10790238" cy="3189287"/>
          </a:xfrm>
        </p:spPr>
        <p:txBody>
          <a:bodyPr rtlCol="0">
            <a:normAutofit/>
          </a:bodyPr>
          <a:lstStyle/>
          <a:p>
            <a:pPr marL="228594" indent="-228594" algn="just" fontAlgn="auto">
              <a:spcAft>
                <a:spcPts val="0"/>
              </a:spcAft>
              <a:defRPr/>
            </a:pPr>
            <a:r>
              <a:rPr lang="en-US" altLang="en-US" dirty="0">
                <a:latin typeface="Arial" panose="020B0604020202020204" pitchFamily="34" charset="0"/>
                <a:cs typeface="Arial" panose="020B0604020202020204" pitchFamily="34" charset="0"/>
              </a:rPr>
              <a:t>Rarefaction curves for Alpha Diversity Analysis. As the Faith Phylogenetic Diversity (</a:t>
            </a:r>
            <a:r>
              <a:rPr lang="en-US" altLang="en-US" dirty="0" err="1">
                <a:latin typeface="Arial" panose="020B0604020202020204" pitchFamily="34" charset="0"/>
                <a:cs typeface="Arial" panose="020B0604020202020204" pitchFamily="34" charset="0"/>
              </a:rPr>
              <a:t>Faith_PD</a:t>
            </a:r>
            <a:r>
              <a:rPr lang="en-US" altLang="en-US" dirty="0">
                <a:latin typeface="Arial" panose="020B0604020202020204" pitchFamily="34" charset="0"/>
                <a:cs typeface="Arial" panose="020B0604020202020204" pitchFamily="34" charset="0"/>
              </a:rPr>
              <a:t>) shows, there are no observed differences in alpha diversity by Diet (A) and Study Day (B). </a:t>
            </a:r>
            <a:r>
              <a:rPr lang="en-US" dirty="0">
                <a:latin typeface="Arial" panose="020B0604020202020204" pitchFamily="34" charset="0"/>
                <a:cs typeface="Arial" panose="020B0604020202020204" pitchFamily="34" charset="0"/>
              </a:rPr>
              <a:t>Alpha diversity decreases with fermentation time </a:t>
            </a:r>
            <a:r>
              <a:rPr lang="en-US" altLang="en-US" dirty="0">
                <a:latin typeface="Arial" panose="020B0604020202020204" pitchFamily="34" charset="0"/>
                <a:cs typeface="Arial" panose="020B0604020202020204" pitchFamily="34" charset="0"/>
              </a:rPr>
              <a:t>(C). There are no differences in the interaction Diet*Study Day (D). </a:t>
            </a:r>
          </a:p>
          <a:p>
            <a:pPr marL="0" indent="0" fontAlgn="auto">
              <a:spcAft>
                <a:spcPts val="0"/>
              </a:spcAft>
              <a:buFont typeface="Arial" panose="020B0604020202020204" pitchFamily="34" charset="0"/>
              <a:buNone/>
              <a:defRPr/>
            </a:pPr>
            <a:endParaRPr lang="en-US" dirty="0"/>
          </a:p>
        </p:txBody>
      </p:sp>
      <p:sp>
        <p:nvSpPr>
          <p:cNvPr id="5123" name="TextBox 3">
            <a:extLst>
              <a:ext uri="{FF2B5EF4-FFF2-40B4-BE49-F238E27FC236}">
                <a16:creationId xmlns:a16="http://schemas.microsoft.com/office/drawing/2014/main" id="{929067EF-624F-2D6A-81C2-5057FB2F4679}"/>
              </a:ext>
            </a:extLst>
          </p:cNvPr>
          <p:cNvSpPr txBox="1">
            <a:spLocks noChangeArrowheads="1"/>
          </p:cNvSpPr>
          <p:nvPr/>
        </p:nvSpPr>
        <p:spPr bwMode="auto">
          <a:xfrm>
            <a:off x="1662113" y="830263"/>
            <a:ext cx="87106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3200" b="1" i="1" u="sng">
                <a:latin typeface="Arial" panose="020B0604020202020204" pitchFamily="34" charset="0"/>
                <a:cs typeface="Arial" panose="020B0604020202020204" pitchFamily="34" charset="0"/>
              </a:rPr>
              <a:t>FIGURE S1: Alpha Diversity Plots: Faith_PD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Content Placeholder 2">
            <a:extLst>
              <a:ext uri="{FF2B5EF4-FFF2-40B4-BE49-F238E27FC236}">
                <a16:creationId xmlns:a16="http://schemas.microsoft.com/office/drawing/2014/main" id="{B86D6797-1034-3284-099D-434919975DE7}"/>
              </a:ext>
            </a:extLst>
          </p:cNvPr>
          <p:cNvSpPr>
            <a:spLocks noGrp="1"/>
          </p:cNvSpPr>
          <p:nvPr>
            <p:ph idx="1"/>
          </p:nvPr>
        </p:nvSpPr>
        <p:spPr>
          <a:xfrm>
            <a:off x="838200" y="2185988"/>
            <a:ext cx="10515600" cy="2016125"/>
          </a:xfrm>
        </p:spPr>
        <p:txBody>
          <a:bodyPr/>
          <a:lstStyle/>
          <a:p>
            <a:pPr marL="0" indent="0" algn="just" eaLnBrk="1" hangingPunct="1">
              <a:buFont typeface="Arial" panose="020B0604020202020204" pitchFamily="34" charset="0"/>
              <a:buNone/>
            </a:pPr>
            <a:r>
              <a:rPr lang="en-US" altLang="en-US">
                <a:latin typeface="Arial" panose="020B0604020202020204" pitchFamily="34" charset="0"/>
                <a:ea typeface="Calibri" panose="020F0502020204030204" pitchFamily="34" charset="0"/>
                <a:cs typeface="Arial" panose="020B0604020202020204" pitchFamily="34" charset="0"/>
              </a:rPr>
              <a:t>Metagenomic bin PCoA (A) and CAZymes PCoA (B). The bin PCoA shows the same pattern as the 16S PCoA in which Diet and fermentation time points have the highest effect (A). The CAZyme PCoA (B)  shows a much smaller effect of Diet and larger effect of fermentation time points.</a:t>
            </a:r>
            <a:endParaRPr lang="en-US" altLang="en-US">
              <a:ea typeface="Calibri" panose="020F0502020204030204" pitchFamily="34" charset="0"/>
              <a:cs typeface="Arial" panose="020B0604020202020204" pitchFamily="34" charset="0"/>
            </a:endParaRPr>
          </a:p>
        </p:txBody>
      </p:sp>
      <p:sp>
        <p:nvSpPr>
          <p:cNvPr id="24579" name="Rectangle 10">
            <a:extLst>
              <a:ext uri="{FF2B5EF4-FFF2-40B4-BE49-F238E27FC236}">
                <a16:creationId xmlns:a16="http://schemas.microsoft.com/office/drawing/2014/main" id="{767DC549-AE01-522E-6CF3-8059E4060E36}"/>
              </a:ext>
            </a:extLst>
          </p:cNvPr>
          <p:cNvSpPr>
            <a:spLocks noChangeArrowheads="1"/>
          </p:cNvSpPr>
          <p:nvPr/>
        </p:nvSpPr>
        <p:spPr bwMode="auto">
          <a:xfrm>
            <a:off x="0" y="555625"/>
            <a:ext cx="12152313"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r>
              <a:rPr lang="en-US" altLang="en-US" sz="3200" b="1" i="1" u="sng">
                <a:latin typeface="Arial" panose="020B0604020202020204" pitchFamily="34" charset="0"/>
                <a:cs typeface="Arial" panose="020B0604020202020204" pitchFamily="34" charset="0"/>
              </a:rPr>
              <a:t>FIGURE S8: WGS: Bray-Curtis PCoA by (A) </a:t>
            </a:r>
            <a:r>
              <a:rPr lang="en-US" altLang="en-US" sz="3200" b="1" i="1" u="sng">
                <a:latin typeface="Arial" panose="020B0604020202020204" pitchFamily="34" charset="0"/>
                <a:ea typeface="Calibri" panose="020F0502020204030204" pitchFamily="34" charset="0"/>
                <a:cs typeface="Arial" panose="020B0604020202020204" pitchFamily="34" charset="0"/>
              </a:rPr>
              <a:t>metagenomic bin </a:t>
            </a:r>
          </a:p>
          <a:p>
            <a:pPr algn="ctr" eaLnBrk="1" hangingPunct="1">
              <a:lnSpc>
                <a:spcPct val="100000"/>
              </a:lnSpc>
              <a:spcBef>
                <a:spcPct val="0"/>
              </a:spcBef>
              <a:buFont typeface="Arial" panose="020B0604020202020204" pitchFamily="34" charset="0"/>
              <a:buNone/>
            </a:pPr>
            <a:r>
              <a:rPr lang="en-US" altLang="en-US" sz="3200" b="1" i="1" u="sng">
                <a:latin typeface="Arial" panose="020B0604020202020204" pitchFamily="34" charset="0"/>
                <a:cs typeface="Arial" panose="020B0604020202020204" pitchFamily="34" charset="0"/>
              </a:rPr>
              <a:t>and B) </a:t>
            </a:r>
            <a:r>
              <a:rPr lang="en-US" altLang="en-US" sz="3200" b="1" i="1" u="sng">
                <a:latin typeface="Arial" panose="020B0604020202020204" pitchFamily="34" charset="0"/>
                <a:cs typeface="Calibri" panose="020F0502020204030204" pitchFamily="34" charset="0"/>
              </a:rPr>
              <a:t>CAZymes</a:t>
            </a:r>
            <a:endParaRPr lang="en-US" altLang="en-US" sz="3200" b="1" i="1" u="sng">
              <a:latin typeface="Arial" panose="020B0604020202020204" pitchFamily="34" charset="0"/>
              <a:cs typeface="Arial" panose="020B0604020202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985D5A04-DD7B-BADF-7E99-0C9101EAD32F}"/>
              </a:ext>
            </a:extLst>
          </p:cNvPr>
          <p:cNvGraphicFramePr>
            <a:graphicFrameLocks noGrp="1"/>
          </p:cNvGraphicFramePr>
          <p:nvPr/>
        </p:nvGraphicFramePr>
        <p:xfrm>
          <a:off x="173038" y="1014413"/>
          <a:ext cx="11723687" cy="4718059"/>
        </p:xfrm>
        <a:graphic>
          <a:graphicData uri="http://schemas.openxmlformats.org/drawingml/2006/table">
            <a:tbl>
              <a:tblPr>
                <a:tableStyleId>{8EC20E35-A176-4012-BC5E-935CFFF8708E}</a:tableStyleId>
              </a:tblPr>
              <a:tblGrid>
                <a:gridCol w="1801535">
                  <a:extLst>
                    <a:ext uri="{9D8B030D-6E8A-4147-A177-3AD203B41FA5}">
                      <a16:colId xmlns:a16="http://schemas.microsoft.com/office/drawing/2014/main" val="2755250084"/>
                    </a:ext>
                  </a:extLst>
                </a:gridCol>
                <a:gridCol w="2780032">
                  <a:extLst>
                    <a:ext uri="{9D8B030D-6E8A-4147-A177-3AD203B41FA5}">
                      <a16:colId xmlns:a16="http://schemas.microsoft.com/office/drawing/2014/main" val="1252838103"/>
                    </a:ext>
                  </a:extLst>
                </a:gridCol>
                <a:gridCol w="1435740">
                  <a:extLst>
                    <a:ext uri="{9D8B030D-6E8A-4147-A177-3AD203B41FA5}">
                      <a16:colId xmlns:a16="http://schemas.microsoft.com/office/drawing/2014/main" val="1608994830"/>
                    </a:ext>
                  </a:extLst>
                </a:gridCol>
                <a:gridCol w="1399161">
                  <a:extLst>
                    <a:ext uri="{9D8B030D-6E8A-4147-A177-3AD203B41FA5}">
                      <a16:colId xmlns:a16="http://schemas.microsoft.com/office/drawing/2014/main" val="1556233637"/>
                    </a:ext>
                  </a:extLst>
                </a:gridCol>
                <a:gridCol w="1481464">
                  <a:extLst>
                    <a:ext uri="{9D8B030D-6E8A-4147-A177-3AD203B41FA5}">
                      <a16:colId xmlns:a16="http://schemas.microsoft.com/office/drawing/2014/main" val="2573880852"/>
                    </a:ext>
                  </a:extLst>
                </a:gridCol>
                <a:gridCol w="1545478">
                  <a:extLst>
                    <a:ext uri="{9D8B030D-6E8A-4147-A177-3AD203B41FA5}">
                      <a16:colId xmlns:a16="http://schemas.microsoft.com/office/drawing/2014/main" val="344143067"/>
                    </a:ext>
                  </a:extLst>
                </a:gridCol>
                <a:gridCol w="1280277">
                  <a:extLst>
                    <a:ext uri="{9D8B030D-6E8A-4147-A177-3AD203B41FA5}">
                      <a16:colId xmlns:a16="http://schemas.microsoft.com/office/drawing/2014/main" val="2163019518"/>
                    </a:ext>
                  </a:extLst>
                </a:gridCol>
              </a:tblGrid>
              <a:tr h="420739">
                <a:tc>
                  <a:txBody>
                    <a:bodyPr/>
                    <a:lstStyle/>
                    <a:p>
                      <a:pPr algn="l" fontAlgn="b"/>
                      <a:r>
                        <a:rPr lang="en-US" sz="1100" b="1" u="none" strike="noStrike" dirty="0" err="1">
                          <a:effectLst/>
                          <a:latin typeface="Arial" panose="020B0604020202020204" pitchFamily="34" charset="0"/>
                          <a:cs typeface="Arial" panose="020B0604020202020204" pitchFamily="34" charset="0"/>
                        </a:rPr>
                        <a:t>CAZYmes</a:t>
                      </a:r>
                      <a:endParaRPr lang="en-US" sz="1100" b="1" i="0" u="none" strike="noStrike" dirty="0">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rtl="0" fontAlgn="b"/>
                      <a:r>
                        <a:rPr lang="en-US" sz="1100" b="1" u="none" strike="noStrike" dirty="0">
                          <a:effectLst/>
                          <a:latin typeface="Arial" panose="020B0604020202020204" pitchFamily="34" charset="0"/>
                          <a:cs typeface="Arial" panose="020B0604020202020204" pitchFamily="34" charset="0"/>
                        </a:rPr>
                        <a:t>3-way interaction </a:t>
                      </a:r>
                      <a:r>
                        <a:rPr lang="en-US" sz="1100" b="1" u="none" strike="noStrike" dirty="0" err="1">
                          <a:effectLst/>
                          <a:latin typeface="Arial" panose="020B0604020202020204" pitchFamily="34" charset="0"/>
                          <a:cs typeface="Arial" panose="020B0604020202020204" pitchFamily="34" charset="0"/>
                        </a:rPr>
                        <a:t>Diet:StudyDay:Time</a:t>
                      </a:r>
                      <a:r>
                        <a:rPr lang="en-US" sz="1100" b="1" u="none" strike="noStrike" dirty="0">
                          <a:effectLst/>
                          <a:latin typeface="Arial" panose="020B0604020202020204" pitchFamily="34" charset="0"/>
                          <a:cs typeface="Arial" panose="020B0604020202020204" pitchFamily="34" charset="0"/>
                        </a:rPr>
                        <a:t> </a:t>
                      </a:r>
                    </a:p>
                    <a:p>
                      <a:pPr algn="ctr" rtl="0" fontAlgn="b"/>
                      <a:r>
                        <a:rPr lang="en-US" sz="1100" b="1" u="none" strike="noStrike" dirty="0">
                          <a:effectLst/>
                          <a:latin typeface="Arial" panose="020B0604020202020204" pitchFamily="34" charset="0"/>
                          <a:cs typeface="Arial" panose="020B0604020202020204" pitchFamily="34" charset="0"/>
                        </a:rPr>
                        <a:t>p values</a:t>
                      </a:r>
                      <a:endParaRPr lang="en-US" sz="1100" b="1" i="0" u="none" strike="noStrike" dirty="0">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b="1" u="none" strike="noStrike" dirty="0">
                          <a:effectLst/>
                          <a:latin typeface="Arial" panose="020B0604020202020204" pitchFamily="34" charset="0"/>
                          <a:cs typeface="Arial" panose="020B0604020202020204" pitchFamily="34" charset="0"/>
                        </a:rPr>
                        <a:t>Adjusted p values </a:t>
                      </a:r>
                      <a:br>
                        <a:rPr lang="en-US" sz="1100" b="1" u="none" strike="noStrike" dirty="0">
                          <a:effectLst/>
                          <a:latin typeface="Arial" panose="020B0604020202020204" pitchFamily="34" charset="0"/>
                          <a:cs typeface="Arial" panose="020B0604020202020204" pitchFamily="34" charset="0"/>
                        </a:rPr>
                      </a:br>
                      <a:r>
                        <a:rPr lang="en-US" sz="1100" b="1" u="none" strike="noStrike" dirty="0">
                          <a:effectLst/>
                          <a:latin typeface="Arial" panose="020B0604020202020204" pitchFamily="34" charset="0"/>
                          <a:cs typeface="Arial" panose="020B0604020202020204" pitchFamily="34" charset="0"/>
                        </a:rPr>
                        <a:t>(BH)</a:t>
                      </a:r>
                      <a:endParaRPr lang="en-US" sz="1100" b="1" i="0" u="none" strike="noStrike" dirty="0">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b="1" u="none" strike="noStrike" dirty="0">
                          <a:effectLst/>
                          <a:latin typeface="Arial" panose="020B0604020202020204" pitchFamily="34" charset="0"/>
                          <a:cs typeface="Arial" panose="020B0604020202020204" pitchFamily="34" charset="0"/>
                        </a:rPr>
                        <a:t>Day0 </a:t>
                      </a:r>
                      <a:r>
                        <a:rPr lang="en-US" sz="1100" b="1" u="none" strike="noStrike" dirty="0" err="1">
                          <a:effectLst/>
                          <a:latin typeface="Arial" panose="020B0604020202020204" pitchFamily="34" charset="0"/>
                          <a:cs typeface="Arial" panose="020B0604020202020204" pitchFamily="34" charset="0"/>
                        </a:rPr>
                        <a:t>Diet:Time</a:t>
                      </a:r>
                      <a:r>
                        <a:rPr lang="en-US" sz="1100" b="1" u="none" strike="noStrike" dirty="0">
                          <a:effectLst/>
                          <a:latin typeface="Arial" panose="020B0604020202020204" pitchFamily="34" charset="0"/>
                          <a:cs typeface="Arial" panose="020B0604020202020204" pitchFamily="34" charset="0"/>
                        </a:rPr>
                        <a:t> </a:t>
                      </a:r>
                    </a:p>
                    <a:p>
                      <a:pPr algn="ctr" fontAlgn="b"/>
                      <a:r>
                        <a:rPr lang="en-US" sz="1100" b="1" u="none" strike="noStrike" dirty="0">
                          <a:effectLst/>
                          <a:latin typeface="Arial" panose="020B0604020202020204" pitchFamily="34" charset="0"/>
                          <a:cs typeface="Arial" panose="020B0604020202020204" pitchFamily="34" charset="0"/>
                        </a:rPr>
                        <a:t>p values</a:t>
                      </a:r>
                      <a:endParaRPr lang="en-US" sz="1100" b="1" i="0" u="none" strike="noStrike" dirty="0">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b="1" u="none" strike="noStrike" dirty="0">
                          <a:effectLst/>
                          <a:latin typeface="Arial" panose="020B0604020202020204" pitchFamily="34" charset="0"/>
                          <a:cs typeface="Arial" panose="020B0604020202020204" pitchFamily="34" charset="0"/>
                        </a:rPr>
                        <a:t>Adjusted p values </a:t>
                      </a:r>
                      <a:br>
                        <a:rPr lang="en-US" sz="1100" b="1" u="none" strike="noStrike" dirty="0">
                          <a:effectLst/>
                          <a:latin typeface="Arial" panose="020B0604020202020204" pitchFamily="34" charset="0"/>
                          <a:cs typeface="Arial" panose="020B0604020202020204" pitchFamily="34" charset="0"/>
                        </a:rPr>
                      </a:br>
                      <a:r>
                        <a:rPr lang="en-US" sz="1100" b="1" u="none" strike="noStrike" dirty="0">
                          <a:effectLst/>
                          <a:latin typeface="Arial" panose="020B0604020202020204" pitchFamily="34" charset="0"/>
                          <a:cs typeface="Arial" panose="020B0604020202020204" pitchFamily="34" charset="0"/>
                        </a:rPr>
                        <a:t>(BH)</a:t>
                      </a:r>
                      <a:endParaRPr lang="en-US" sz="1100" b="1" i="0" u="none" strike="noStrike" dirty="0">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b="1" u="none" strike="noStrike" dirty="0">
                          <a:effectLst/>
                          <a:latin typeface="Arial" panose="020B0604020202020204" pitchFamily="34" charset="0"/>
                          <a:cs typeface="Arial" panose="020B0604020202020204" pitchFamily="34" charset="0"/>
                        </a:rPr>
                        <a:t>Day21 </a:t>
                      </a:r>
                      <a:r>
                        <a:rPr lang="en-US" sz="1100" b="1" u="none" strike="noStrike" dirty="0" err="1">
                          <a:effectLst/>
                          <a:latin typeface="Arial" panose="020B0604020202020204" pitchFamily="34" charset="0"/>
                          <a:cs typeface="Arial" panose="020B0604020202020204" pitchFamily="34" charset="0"/>
                        </a:rPr>
                        <a:t>Diet:Time</a:t>
                      </a:r>
                      <a:r>
                        <a:rPr lang="en-US" sz="1100" b="1" u="none" strike="noStrike" dirty="0">
                          <a:effectLst/>
                          <a:latin typeface="Arial" panose="020B0604020202020204" pitchFamily="34" charset="0"/>
                          <a:cs typeface="Arial" panose="020B0604020202020204" pitchFamily="34" charset="0"/>
                        </a:rPr>
                        <a:t> </a:t>
                      </a:r>
                    </a:p>
                    <a:p>
                      <a:pPr algn="ctr" fontAlgn="b"/>
                      <a:r>
                        <a:rPr lang="en-US" sz="1100" b="1" u="none" strike="noStrike" dirty="0">
                          <a:effectLst/>
                          <a:latin typeface="Arial" panose="020B0604020202020204" pitchFamily="34" charset="0"/>
                          <a:cs typeface="Arial" panose="020B0604020202020204" pitchFamily="34" charset="0"/>
                        </a:rPr>
                        <a:t>p values</a:t>
                      </a:r>
                      <a:endParaRPr lang="en-US" sz="1100" b="1" i="0" u="none" strike="noStrike" dirty="0">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r" fontAlgn="b"/>
                      <a:r>
                        <a:rPr lang="en-US" sz="1100" b="1" u="none" strike="noStrike" dirty="0">
                          <a:effectLst/>
                          <a:latin typeface="Arial" panose="020B0604020202020204" pitchFamily="34" charset="0"/>
                          <a:cs typeface="Arial" panose="020B0604020202020204" pitchFamily="34" charset="0"/>
                        </a:rPr>
                        <a:t>Adjusted p values </a:t>
                      </a:r>
                      <a:br>
                        <a:rPr lang="en-US" sz="1100" b="1" u="none" strike="noStrike" dirty="0">
                          <a:effectLst/>
                          <a:latin typeface="Arial" panose="020B0604020202020204" pitchFamily="34" charset="0"/>
                          <a:cs typeface="Arial" panose="020B0604020202020204" pitchFamily="34" charset="0"/>
                        </a:rPr>
                      </a:br>
                      <a:r>
                        <a:rPr lang="en-US" sz="1100" b="1" u="none" strike="noStrike" dirty="0">
                          <a:effectLst/>
                          <a:latin typeface="Arial" panose="020B0604020202020204" pitchFamily="34" charset="0"/>
                          <a:cs typeface="Arial" panose="020B0604020202020204" pitchFamily="34" charset="0"/>
                        </a:rPr>
                        <a:t>(BH)</a:t>
                      </a:r>
                      <a:endParaRPr lang="en-US" sz="1100" b="1" i="0" u="none" strike="noStrike" dirty="0">
                        <a:solidFill>
                          <a:srgbClr val="000000"/>
                        </a:solidFill>
                        <a:effectLst/>
                        <a:latin typeface="Arial" panose="020B0604020202020204" pitchFamily="34" charset="0"/>
                        <a:cs typeface="Arial" panose="020B0604020202020204" pitchFamily="34" charset="0"/>
                      </a:endParaRPr>
                    </a:p>
                  </a:txBody>
                  <a:tcPr marL="9379" marR="9379" marT="9381" marB="0" anchor="b"/>
                </a:tc>
                <a:extLst>
                  <a:ext uri="{0D108BD9-81ED-4DB2-BD59-A6C34878D82A}">
                    <a16:rowId xmlns:a16="http://schemas.microsoft.com/office/drawing/2014/main" val="254392310"/>
                  </a:ext>
                </a:extLst>
              </a:tr>
              <a:tr h="214866">
                <a:tc>
                  <a:txBody>
                    <a:bodyPr/>
                    <a:lstStyle/>
                    <a:p>
                      <a:pPr algn="l" fontAlgn="b"/>
                      <a:r>
                        <a:rPr lang="en-US" sz="1100" u="none" strike="noStrike">
                          <a:effectLst/>
                          <a:latin typeface="Arial" panose="020B0604020202020204" pitchFamily="34" charset="0"/>
                          <a:cs typeface="Arial" panose="020B0604020202020204" pitchFamily="34" charset="0"/>
                        </a:rPr>
                        <a:t>GT2_Glyco_tranf_2_2.hmm</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dirty="0">
                          <a:effectLst/>
                          <a:latin typeface="Arial" panose="020B0604020202020204" pitchFamily="34" charset="0"/>
                          <a:cs typeface="Arial" panose="020B0604020202020204" pitchFamily="34" charset="0"/>
                        </a:rPr>
                        <a:t>8.87E-09</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2.66E-06</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2.20E-16</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8.80E-16</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dirty="0">
                          <a:effectLst/>
                          <a:latin typeface="Arial" panose="020B0604020202020204" pitchFamily="34" charset="0"/>
                          <a:cs typeface="Arial" panose="020B0604020202020204" pitchFamily="34" charset="0"/>
                        </a:rPr>
                        <a:t>7.73E-01</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r" fontAlgn="b"/>
                      <a:r>
                        <a:rPr lang="en-US" sz="1100" u="none" strike="noStrike" dirty="0">
                          <a:effectLst/>
                          <a:latin typeface="Arial" panose="020B0604020202020204" pitchFamily="34" charset="0"/>
                          <a:cs typeface="Arial" panose="020B0604020202020204" pitchFamily="34" charset="0"/>
                        </a:rPr>
                        <a:t>7.73E-01</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379" marR="9379" marT="9381" marB="0" anchor="b"/>
                </a:tc>
                <a:extLst>
                  <a:ext uri="{0D108BD9-81ED-4DB2-BD59-A6C34878D82A}">
                    <a16:rowId xmlns:a16="http://schemas.microsoft.com/office/drawing/2014/main" val="2983778758"/>
                  </a:ext>
                </a:extLst>
              </a:tr>
              <a:tr h="214866">
                <a:tc>
                  <a:txBody>
                    <a:bodyPr/>
                    <a:lstStyle/>
                    <a:p>
                      <a:pPr algn="l" fontAlgn="b"/>
                      <a:r>
                        <a:rPr lang="en-US" sz="1100" u="none" strike="noStrike">
                          <a:effectLst/>
                          <a:latin typeface="Arial" panose="020B0604020202020204" pitchFamily="34" charset="0"/>
                          <a:cs typeface="Arial" panose="020B0604020202020204" pitchFamily="34" charset="0"/>
                        </a:rPr>
                        <a:t>CBM23.hmm</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dirty="0">
                          <a:effectLst/>
                          <a:latin typeface="Arial" panose="020B0604020202020204" pitchFamily="34" charset="0"/>
                          <a:cs typeface="Arial" panose="020B0604020202020204" pitchFamily="34" charset="0"/>
                        </a:rPr>
                        <a:t>6.45E-07</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8.11E-05</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1.99E-10</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6.62E-10</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7.55E-04</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r" fontAlgn="b"/>
                      <a:r>
                        <a:rPr lang="en-US" sz="1100" u="none" strike="noStrike">
                          <a:effectLst/>
                          <a:latin typeface="Arial" panose="020B0604020202020204" pitchFamily="34" charset="0"/>
                          <a:cs typeface="Arial" panose="020B0604020202020204" pitchFamily="34" charset="0"/>
                        </a:rPr>
                        <a:t>1.08E-03</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extLst>
                  <a:ext uri="{0D108BD9-81ED-4DB2-BD59-A6C34878D82A}">
                    <a16:rowId xmlns:a16="http://schemas.microsoft.com/office/drawing/2014/main" val="2920709561"/>
                  </a:ext>
                </a:extLst>
              </a:tr>
              <a:tr h="214866">
                <a:tc>
                  <a:txBody>
                    <a:bodyPr/>
                    <a:lstStyle/>
                    <a:p>
                      <a:pPr algn="l" fontAlgn="b"/>
                      <a:r>
                        <a:rPr lang="en-US" sz="1100" u="none" strike="noStrike" dirty="0">
                          <a:effectLst/>
                          <a:latin typeface="Arial" panose="020B0604020202020204" pitchFamily="34" charset="0"/>
                          <a:cs typeface="Arial" panose="020B0604020202020204" pitchFamily="34" charset="0"/>
                        </a:rPr>
                        <a:t>GH13_14.hmm</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8.11E-07</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dirty="0">
                          <a:effectLst/>
                          <a:latin typeface="Arial" panose="020B0604020202020204" pitchFamily="34" charset="0"/>
                          <a:cs typeface="Arial" panose="020B0604020202020204" pitchFamily="34" charset="0"/>
                        </a:rPr>
                        <a:t>8.11E-05</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1.10E-01</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1.16E-01</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2.20E-16</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r" fontAlgn="b"/>
                      <a:r>
                        <a:rPr lang="en-US" sz="1100" u="none" strike="noStrike">
                          <a:effectLst/>
                          <a:latin typeface="Arial" panose="020B0604020202020204" pitchFamily="34" charset="0"/>
                          <a:cs typeface="Arial" panose="020B0604020202020204" pitchFamily="34" charset="0"/>
                        </a:rPr>
                        <a:t>7.33E-16</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extLst>
                  <a:ext uri="{0D108BD9-81ED-4DB2-BD59-A6C34878D82A}">
                    <a16:rowId xmlns:a16="http://schemas.microsoft.com/office/drawing/2014/main" val="2998782082"/>
                  </a:ext>
                </a:extLst>
              </a:tr>
              <a:tr h="214866">
                <a:tc>
                  <a:txBody>
                    <a:bodyPr/>
                    <a:lstStyle/>
                    <a:p>
                      <a:pPr algn="l" fontAlgn="b"/>
                      <a:r>
                        <a:rPr lang="en-US" sz="1100" u="none" strike="noStrike">
                          <a:effectLst/>
                          <a:latin typeface="Arial" panose="020B0604020202020204" pitchFamily="34" charset="0"/>
                          <a:cs typeface="Arial" panose="020B0604020202020204" pitchFamily="34" charset="0"/>
                        </a:rPr>
                        <a:t>GH79.hmm</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dirty="0">
                          <a:effectLst/>
                          <a:latin typeface="Arial" panose="020B0604020202020204" pitchFamily="34" charset="0"/>
                          <a:cs typeface="Arial" panose="020B0604020202020204" pitchFamily="34" charset="0"/>
                        </a:rPr>
                        <a:t>5.69E-06</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4.27E-04</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4.52E-03</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7.54E-03</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2.20E-16</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r" fontAlgn="b"/>
                      <a:r>
                        <a:rPr lang="en-US" sz="1100" u="none" strike="noStrike">
                          <a:effectLst/>
                          <a:latin typeface="Arial" panose="020B0604020202020204" pitchFamily="34" charset="0"/>
                          <a:cs typeface="Arial" panose="020B0604020202020204" pitchFamily="34" charset="0"/>
                        </a:rPr>
                        <a:t>7.33E-16</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extLst>
                  <a:ext uri="{0D108BD9-81ED-4DB2-BD59-A6C34878D82A}">
                    <a16:rowId xmlns:a16="http://schemas.microsoft.com/office/drawing/2014/main" val="2547463527"/>
                  </a:ext>
                </a:extLst>
              </a:tr>
              <a:tr h="214866">
                <a:tc>
                  <a:txBody>
                    <a:bodyPr/>
                    <a:lstStyle/>
                    <a:p>
                      <a:pPr algn="l" fontAlgn="b"/>
                      <a:r>
                        <a:rPr lang="en-US" sz="1100" u="none" strike="noStrike">
                          <a:effectLst/>
                          <a:latin typeface="Arial" panose="020B0604020202020204" pitchFamily="34" charset="0"/>
                          <a:cs typeface="Arial" panose="020B0604020202020204" pitchFamily="34" charset="0"/>
                        </a:rPr>
                        <a:t>GH101.hmm</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5.06E-05</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3.04E-03</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dirty="0">
                          <a:effectLst/>
                          <a:latin typeface="Arial" panose="020B0604020202020204" pitchFamily="34" charset="0"/>
                          <a:cs typeface="Arial" panose="020B0604020202020204" pitchFamily="34" charset="0"/>
                        </a:rPr>
                        <a:t>5.23E-02</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6.53E-02</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2.00E-16</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r" fontAlgn="b"/>
                      <a:r>
                        <a:rPr lang="en-US" sz="1100" u="none" strike="noStrike">
                          <a:effectLst/>
                          <a:latin typeface="Arial" panose="020B0604020202020204" pitchFamily="34" charset="0"/>
                          <a:cs typeface="Arial" panose="020B0604020202020204" pitchFamily="34" charset="0"/>
                        </a:rPr>
                        <a:t>7.33E-16</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extLst>
                  <a:ext uri="{0D108BD9-81ED-4DB2-BD59-A6C34878D82A}">
                    <a16:rowId xmlns:a16="http://schemas.microsoft.com/office/drawing/2014/main" val="4249429145"/>
                  </a:ext>
                </a:extLst>
              </a:tr>
              <a:tr h="214866">
                <a:tc>
                  <a:txBody>
                    <a:bodyPr/>
                    <a:lstStyle/>
                    <a:p>
                      <a:pPr algn="l" fontAlgn="b"/>
                      <a:r>
                        <a:rPr lang="en-US" sz="1100" u="none" strike="noStrike">
                          <a:effectLst/>
                          <a:latin typeface="Arial" panose="020B0604020202020204" pitchFamily="34" charset="0"/>
                          <a:cs typeface="Arial" panose="020B0604020202020204" pitchFamily="34" charset="0"/>
                        </a:rPr>
                        <a:t>CBM40.hmm</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dirty="0">
                          <a:effectLst/>
                          <a:latin typeface="Arial" panose="020B0604020202020204" pitchFamily="34" charset="0"/>
                          <a:cs typeface="Arial" panose="020B0604020202020204" pitchFamily="34" charset="0"/>
                        </a:rPr>
                        <a:t>1.07E-04</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5.37E-03</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4.83E-05</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1.38E-04</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1.59E-03</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r" fontAlgn="b"/>
                      <a:r>
                        <a:rPr lang="en-US" sz="1100" u="none" strike="noStrike">
                          <a:effectLst/>
                          <a:latin typeface="Arial" panose="020B0604020202020204" pitchFamily="34" charset="0"/>
                          <a:cs typeface="Arial" panose="020B0604020202020204" pitchFamily="34" charset="0"/>
                        </a:rPr>
                        <a:t>2.12E-03</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extLst>
                  <a:ext uri="{0D108BD9-81ED-4DB2-BD59-A6C34878D82A}">
                    <a16:rowId xmlns:a16="http://schemas.microsoft.com/office/drawing/2014/main" val="3115530082"/>
                  </a:ext>
                </a:extLst>
              </a:tr>
              <a:tr h="214866">
                <a:tc>
                  <a:txBody>
                    <a:bodyPr/>
                    <a:lstStyle/>
                    <a:p>
                      <a:pPr algn="l" fontAlgn="b"/>
                      <a:r>
                        <a:rPr lang="en-US" sz="1100" u="none" strike="noStrike" dirty="0">
                          <a:effectLst/>
                          <a:latin typeface="Arial" panose="020B0604020202020204" pitchFamily="34" charset="0"/>
                          <a:cs typeface="Arial" panose="020B0604020202020204" pitchFamily="34" charset="0"/>
                        </a:rPr>
                        <a:t>PL22.hmm</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dirty="0">
                          <a:effectLst/>
                          <a:latin typeface="Arial" panose="020B0604020202020204" pitchFamily="34" charset="0"/>
                          <a:cs typeface="Arial" panose="020B0604020202020204" pitchFamily="34" charset="0"/>
                        </a:rPr>
                        <a:t>2.32E-04</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9.95E-03</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2.20E-16</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dirty="0">
                          <a:effectLst/>
                          <a:latin typeface="Arial" panose="020B0604020202020204" pitchFamily="34" charset="0"/>
                          <a:cs typeface="Arial" panose="020B0604020202020204" pitchFamily="34" charset="0"/>
                        </a:rPr>
                        <a:t>8.80E-16</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4.33E-04</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r" fontAlgn="b"/>
                      <a:r>
                        <a:rPr lang="en-US" sz="1100" u="none" strike="noStrike">
                          <a:effectLst/>
                          <a:latin typeface="Arial" panose="020B0604020202020204" pitchFamily="34" charset="0"/>
                          <a:cs typeface="Arial" panose="020B0604020202020204" pitchFamily="34" charset="0"/>
                        </a:rPr>
                        <a:t>7.21E-04</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extLst>
                  <a:ext uri="{0D108BD9-81ED-4DB2-BD59-A6C34878D82A}">
                    <a16:rowId xmlns:a16="http://schemas.microsoft.com/office/drawing/2014/main" val="4211510733"/>
                  </a:ext>
                </a:extLst>
              </a:tr>
              <a:tr h="214866">
                <a:tc>
                  <a:txBody>
                    <a:bodyPr/>
                    <a:lstStyle/>
                    <a:p>
                      <a:pPr algn="l" fontAlgn="b"/>
                      <a:r>
                        <a:rPr lang="en-US" sz="1100" u="none" strike="noStrike" dirty="0">
                          <a:effectLst/>
                          <a:latin typeface="Arial" panose="020B0604020202020204" pitchFamily="34" charset="0"/>
                          <a:cs typeface="Arial" panose="020B0604020202020204" pitchFamily="34" charset="0"/>
                        </a:rPr>
                        <a:t>GH125.hmm</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2.95E-04</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1.07E-02</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2.20E-16</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dirty="0">
                          <a:effectLst/>
                          <a:latin typeface="Arial" panose="020B0604020202020204" pitchFamily="34" charset="0"/>
                          <a:cs typeface="Arial" panose="020B0604020202020204" pitchFamily="34" charset="0"/>
                        </a:rPr>
                        <a:t>8.80E-16</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2.20E-16</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r" fontAlgn="b"/>
                      <a:r>
                        <a:rPr lang="en-US" sz="1100" u="none" strike="noStrike">
                          <a:effectLst/>
                          <a:latin typeface="Arial" panose="020B0604020202020204" pitchFamily="34" charset="0"/>
                          <a:cs typeface="Arial" panose="020B0604020202020204" pitchFamily="34" charset="0"/>
                        </a:rPr>
                        <a:t>7.33E-16</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extLst>
                  <a:ext uri="{0D108BD9-81ED-4DB2-BD59-A6C34878D82A}">
                    <a16:rowId xmlns:a16="http://schemas.microsoft.com/office/drawing/2014/main" val="4095770790"/>
                  </a:ext>
                </a:extLst>
              </a:tr>
              <a:tr h="214866">
                <a:tc>
                  <a:txBody>
                    <a:bodyPr/>
                    <a:lstStyle/>
                    <a:p>
                      <a:pPr algn="l" fontAlgn="b"/>
                      <a:r>
                        <a:rPr lang="en-US" sz="1100" u="none" strike="noStrike">
                          <a:effectLst/>
                          <a:latin typeface="Arial" panose="020B0604020202020204" pitchFamily="34" charset="0"/>
                          <a:cs typeface="Arial" panose="020B0604020202020204" pitchFamily="34" charset="0"/>
                        </a:rPr>
                        <a:t>GH13_4.hmm</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3.56E-04</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1.07E-02</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5.35E-03</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dirty="0">
                          <a:effectLst/>
                          <a:latin typeface="Arial" panose="020B0604020202020204" pitchFamily="34" charset="0"/>
                          <a:cs typeface="Arial" panose="020B0604020202020204" pitchFamily="34" charset="0"/>
                        </a:rPr>
                        <a:t>8.23E-03</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1.29E-09</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r" fontAlgn="b"/>
                      <a:r>
                        <a:rPr lang="en-US" sz="1100" u="none" strike="noStrike">
                          <a:effectLst/>
                          <a:latin typeface="Arial" panose="020B0604020202020204" pitchFamily="34" charset="0"/>
                          <a:cs typeface="Arial" panose="020B0604020202020204" pitchFamily="34" charset="0"/>
                        </a:rPr>
                        <a:t>3.69E-09</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extLst>
                  <a:ext uri="{0D108BD9-81ED-4DB2-BD59-A6C34878D82A}">
                    <a16:rowId xmlns:a16="http://schemas.microsoft.com/office/drawing/2014/main" val="1494231504"/>
                  </a:ext>
                </a:extLst>
              </a:tr>
              <a:tr h="214866">
                <a:tc>
                  <a:txBody>
                    <a:bodyPr/>
                    <a:lstStyle/>
                    <a:p>
                      <a:pPr algn="l" fontAlgn="b"/>
                      <a:r>
                        <a:rPr lang="en-US" sz="1100" u="none" strike="noStrike">
                          <a:effectLst/>
                          <a:latin typeface="Arial" panose="020B0604020202020204" pitchFamily="34" charset="0"/>
                          <a:cs typeface="Arial" panose="020B0604020202020204" pitchFamily="34" charset="0"/>
                        </a:rPr>
                        <a:t>GH5_22.hmm</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3.45E-04</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1.07E-02</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2.20E-16</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dirty="0">
                          <a:effectLst/>
                          <a:latin typeface="Arial" panose="020B0604020202020204" pitchFamily="34" charset="0"/>
                          <a:cs typeface="Arial" panose="020B0604020202020204" pitchFamily="34" charset="0"/>
                        </a:rPr>
                        <a:t>8.80E-16</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2.20E-16</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r" fontAlgn="b"/>
                      <a:r>
                        <a:rPr lang="en-US" sz="1100" u="none" strike="noStrike">
                          <a:effectLst/>
                          <a:latin typeface="Arial" panose="020B0604020202020204" pitchFamily="34" charset="0"/>
                          <a:cs typeface="Arial" panose="020B0604020202020204" pitchFamily="34" charset="0"/>
                        </a:rPr>
                        <a:t>7.33E-16</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extLst>
                  <a:ext uri="{0D108BD9-81ED-4DB2-BD59-A6C34878D82A}">
                    <a16:rowId xmlns:a16="http://schemas.microsoft.com/office/drawing/2014/main" val="324248219"/>
                  </a:ext>
                </a:extLst>
              </a:tr>
              <a:tr h="214866">
                <a:tc>
                  <a:txBody>
                    <a:bodyPr/>
                    <a:lstStyle/>
                    <a:p>
                      <a:pPr algn="l" fontAlgn="b"/>
                      <a:r>
                        <a:rPr lang="en-US" sz="1100" u="none" strike="noStrike">
                          <a:effectLst/>
                          <a:latin typeface="Arial" panose="020B0604020202020204" pitchFamily="34" charset="0"/>
                          <a:cs typeface="Arial" panose="020B0604020202020204" pitchFamily="34" charset="0"/>
                        </a:rPr>
                        <a:t>CBM26.hmm</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4.78E-04</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1.30E-02</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3.55E-04</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7.10E-04</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2.27E-06</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r" fontAlgn="b"/>
                      <a:r>
                        <a:rPr lang="en-US" sz="1100" u="none" strike="noStrike">
                          <a:effectLst/>
                          <a:latin typeface="Arial" panose="020B0604020202020204" pitchFamily="34" charset="0"/>
                          <a:cs typeface="Arial" panose="020B0604020202020204" pitchFamily="34" charset="0"/>
                        </a:rPr>
                        <a:t>5.68E-06</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extLst>
                  <a:ext uri="{0D108BD9-81ED-4DB2-BD59-A6C34878D82A}">
                    <a16:rowId xmlns:a16="http://schemas.microsoft.com/office/drawing/2014/main" val="787090938"/>
                  </a:ext>
                </a:extLst>
              </a:tr>
              <a:tr h="214866">
                <a:tc>
                  <a:txBody>
                    <a:bodyPr/>
                    <a:lstStyle/>
                    <a:p>
                      <a:pPr algn="l" fontAlgn="b"/>
                      <a:r>
                        <a:rPr lang="en-US" sz="1100" u="none" strike="noStrike">
                          <a:effectLst/>
                          <a:latin typeface="Arial" panose="020B0604020202020204" pitchFamily="34" charset="0"/>
                          <a:cs typeface="Arial" panose="020B0604020202020204" pitchFamily="34" charset="0"/>
                        </a:rPr>
                        <a:t>PL1.hmm</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5.80E-04</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1.45E-02</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3.12E-02</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4.16E-02</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5.31E-04</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r" fontAlgn="b"/>
                      <a:r>
                        <a:rPr lang="en-US" sz="1100" u="none" strike="noStrike">
                          <a:effectLst/>
                          <a:latin typeface="Arial" panose="020B0604020202020204" pitchFamily="34" charset="0"/>
                          <a:cs typeface="Arial" panose="020B0604020202020204" pitchFamily="34" charset="0"/>
                        </a:rPr>
                        <a:t>8.18E-04</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extLst>
                  <a:ext uri="{0D108BD9-81ED-4DB2-BD59-A6C34878D82A}">
                    <a16:rowId xmlns:a16="http://schemas.microsoft.com/office/drawing/2014/main" val="3616178711"/>
                  </a:ext>
                </a:extLst>
              </a:tr>
              <a:tr h="214866">
                <a:tc>
                  <a:txBody>
                    <a:bodyPr/>
                    <a:lstStyle/>
                    <a:p>
                      <a:pPr algn="l" fontAlgn="b"/>
                      <a:r>
                        <a:rPr lang="en-US" sz="1100" u="none" strike="noStrike">
                          <a:effectLst/>
                          <a:latin typeface="Arial" panose="020B0604020202020204" pitchFamily="34" charset="0"/>
                          <a:cs typeface="Arial" panose="020B0604020202020204" pitchFamily="34" charset="0"/>
                        </a:rPr>
                        <a:t>PL11.hmm</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6.56E-04</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1.51E-02</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3.32E-04</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dirty="0">
                          <a:effectLst/>
                          <a:latin typeface="Arial" panose="020B0604020202020204" pitchFamily="34" charset="0"/>
                          <a:cs typeface="Arial" panose="020B0604020202020204" pitchFamily="34" charset="0"/>
                        </a:rPr>
                        <a:t>7.10E-04</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dirty="0">
                          <a:effectLst/>
                          <a:latin typeface="Arial" panose="020B0604020202020204" pitchFamily="34" charset="0"/>
                          <a:cs typeface="Arial" panose="020B0604020202020204" pitchFamily="34" charset="0"/>
                        </a:rPr>
                        <a:t>1.75E-05</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r" fontAlgn="b"/>
                      <a:r>
                        <a:rPr lang="en-US" sz="1100" u="none" strike="noStrike">
                          <a:effectLst/>
                          <a:latin typeface="Arial" panose="020B0604020202020204" pitchFamily="34" charset="0"/>
                          <a:cs typeface="Arial" panose="020B0604020202020204" pitchFamily="34" charset="0"/>
                        </a:rPr>
                        <a:t>3.49E-05</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extLst>
                  <a:ext uri="{0D108BD9-81ED-4DB2-BD59-A6C34878D82A}">
                    <a16:rowId xmlns:a16="http://schemas.microsoft.com/office/drawing/2014/main" val="2649228898"/>
                  </a:ext>
                </a:extLst>
              </a:tr>
              <a:tr h="214866">
                <a:tc>
                  <a:txBody>
                    <a:bodyPr/>
                    <a:lstStyle/>
                    <a:p>
                      <a:pPr algn="l" fontAlgn="b"/>
                      <a:r>
                        <a:rPr lang="en-US" sz="1100" u="none" strike="noStrike">
                          <a:effectLst/>
                          <a:latin typeface="Arial" panose="020B0604020202020204" pitchFamily="34" charset="0"/>
                          <a:cs typeface="Arial" panose="020B0604020202020204" pitchFamily="34" charset="0"/>
                        </a:rPr>
                        <a:t>GH5_35.hmm</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8.15E-04</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1.75E-02</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5.33E-01</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5.33E-01</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dirty="0">
                          <a:effectLst/>
                          <a:latin typeface="Arial" panose="020B0604020202020204" pitchFamily="34" charset="0"/>
                          <a:cs typeface="Arial" panose="020B0604020202020204" pitchFamily="34" charset="0"/>
                        </a:rPr>
                        <a:t>2.20E-16</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r" fontAlgn="b"/>
                      <a:r>
                        <a:rPr lang="en-US" sz="1100" u="none" strike="noStrike">
                          <a:effectLst/>
                          <a:latin typeface="Arial" panose="020B0604020202020204" pitchFamily="34" charset="0"/>
                          <a:cs typeface="Arial" panose="020B0604020202020204" pitchFamily="34" charset="0"/>
                        </a:rPr>
                        <a:t>7.33E-16</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extLst>
                  <a:ext uri="{0D108BD9-81ED-4DB2-BD59-A6C34878D82A}">
                    <a16:rowId xmlns:a16="http://schemas.microsoft.com/office/drawing/2014/main" val="78541558"/>
                  </a:ext>
                </a:extLst>
              </a:tr>
              <a:tr h="214866">
                <a:tc>
                  <a:txBody>
                    <a:bodyPr/>
                    <a:lstStyle/>
                    <a:p>
                      <a:pPr algn="l" fontAlgn="b"/>
                      <a:r>
                        <a:rPr lang="en-US" sz="1100" u="none" strike="noStrike">
                          <a:effectLst/>
                          <a:latin typeface="Arial" panose="020B0604020202020204" pitchFamily="34" charset="0"/>
                          <a:cs typeface="Arial" panose="020B0604020202020204" pitchFamily="34" charset="0"/>
                        </a:rPr>
                        <a:t>GT76.hmm</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1.41E-03</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2.82E-02</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8.60E-02</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1.01E-01</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dirty="0">
                          <a:effectLst/>
                          <a:latin typeface="Arial" panose="020B0604020202020204" pitchFamily="34" charset="0"/>
                          <a:cs typeface="Arial" panose="020B0604020202020204" pitchFamily="34" charset="0"/>
                        </a:rPr>
                        <a:t>1.99E-03</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r" fontAlgn="b"/>
                      <a:r>
                        <a:rPr lang="en-US" sz="1100" u="none" strike="noStrike">
                          <a:effectLst/>
                          <a:latin typeface="Arial" panose="020B0604020202020204" pitchFamily="34" charset="0"/>
                          <a:cs typeface="Arial" panose="020B0604020202020204" pitchFamily="34" charset="0"/>
                        </a:rPr>
                        <a:t>2.48E-03</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extLst>
                  <a:ext uri="{0D108BD9-81ED-4DB2-BD59-A6C34878D82A}">
                    <a16:rowId xmlns:a16="http://schemas.microsoft.com/office/drawing/2014/main" val="2775696126"/>
                  </a:ext>
                </a:extLst>
              </a:tr>
              <a:tr h="214866">
                <a:tc>
                  <a:txBody>
                    <a:bodyPr/>
                    <a:lstStyle/>
                    <a:p>
                      <a:pPr algn="l" fontAlgn="b"/>
                      <a:r>
                        <a:rPr lang="en-US" sz="1100" u="none" strike="noStrike">
                          <a:effectLst/>
                          <a:latin typeface="Arial" panose="020B0604020202020204" pitchFamily="34" charset="0"/>
                          <a:cs typeface="Arial" panose="020B0604020202020204" pitchFamily="34" charset="0"/>
                        </a:rPr>
                        <a:t>GH36.hmm</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1.71E-03</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3.21E-02</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9.26E-02</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1.03E-01</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dirty="0">
                          <a:effectLst/>
                          <a:latin typeface="Arial" panose="020B0604020202020204" pitchFamily="34" charset="0"/>
                          <a:cs typeface="Arial" panose="020B0604020202020204" pitchFamily="34" charset="0"/>
                        </a:rPr>
                        <a:t>3.70E-05</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r" fontAlgn="b"/>
                      <a:r>
                        <a:rPr lang="en-US" sz="1100" u="none" strike="noStrike">
                          <a:effectLst/>
                          <a:latin typeface="Arial" panose="020B0604020202020204" pitchFamily="34" charset="0"/>
                          <a:cs typeface="Arial" panose="020B0604020202020204" pitchFamily="34" charset="0"/>
                        </a:rPr>
                        <a:t>6.72E-05</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extLst>
                  <a:ext uri="{0D108BD9-81ED-4DB2-BD59-A6C34878D82A}">
                    <a16:rowId xmlns:a16="http://schemas.microsoft.com/office/drawing/2014/main" val="1035250843"/>
                  </a:ext>
                </a:extLst>
              </a:tr>
              <a:tr h="214866">
                <a:tc>
                  <a:txBody>
                    <a:bodyPr/>
                    <a:lstStyle/>
                    <a:p>
                      <a:pPr algn="l" fontAlgn="b"/>
                      <a:r>
                        <a:rPr lang="en-US" sz="1100" u="none" strike="noStrike">
                          <a:effectLst/>
                          <a:latin typeface="Arial" panose="020B0604020202020204" pitchFamily="34" charset="0"/>
                          <a:cs typeface="Arial" panose="020B0604020202020204" pitchFamily="34" charset="0"/>
                        </a:rPr>
                        <a:t>GH73.hmm</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2.26E-03</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3.98E-02</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9.10E-05</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2.28E-04</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dirty="0">
                          <a:effectLst/>
                          <a:latin typeface="Arial" panose="020B0604020202020204" pitchFamily="34" charset="0"/>
                          <a:cs typeface="Arial" panose="020B0604020202020204" pitchFamily="34" charset="0"/>
                        </a:rPr>
                        <a:t>2.55E-02</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r" fontAlgn="b"/>
                      <a:r>
                        <a:rPr lang="en-US" sz="1100" u="none" strike="noStrike">
                          <a:effectLst/>
                          <a:latin typeface="Arial" panose="020B0604020202020204" pitchFamily="34" charset="0"/>
                          <a:cs typeface="Arial" panose="020B0604020202020204" pitchFamily="34" charset="0"/>
                        </a:rPr>
                        <a:t>3.00E-02</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extLst>
                  <a:ext uri="{0D108BD9-81ED-4DB2-BD59-A6C34878D82A}">
                    <a16:rowId xmlns:a16="http://schemas.microsoft.com/office/drawing/2014/main" val="4187178933"/>
                  </a:ext>
                </a:extLst>
              </a:tr>
              <a:tr h="214866">
                <a:tc>
                  <a:txBody>
                    <a:bodyPr/>
                    <a:lstStyle/>
                    <a:p>
                      <a:pPr algn="l" fontAlgn="b"/>
                      <a:r>
                        <a:rPr lang="en-US" sz="1100" u="none" strike="noStrike">
                          <a:effectLst/>
                          <a:latin typeface="Arial" panose="020B0604020202020204" pitchFamily="34" charset="0"/>
                          <a:cs typeface="Arial" panose="020B0604020202020204" pitchFamily="34" charset="0"/>
                        </a:rPr>
                        <a:t>GH27.hmm</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2.50E-03</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4.16E-02</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8.92E-04</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1.62E-03</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dirty="0">
                          <a:effectLst/>
                          <a:latin typeface="Arial" panose="020B0604020202020204" pitchFamily="34" charset="0"/>
                          <a:cs typeface="Arial" panose="020B0604020202020204" pitchFamily="34" charset="0"/>
                        </a:rPr>
                        <a:t>5.84E-02</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r" fontAlgn="b"/>
                      <a:r>
                        <a:rPr lang="en-US" sz="1100" u="none" strike="noStrike">
                          <a:effectLst/>
                          <a:latin typeface="Arial" panose="020B0604020202020204" pitchFamily="34" charset="0"/>
                          <a:cs typeface="Arial" panose="020B0604020202020204" pitchFamily="34" charset="0"/>
                        </a:rPr>
                        <a:t>6.15E-02</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extLst>
                  <a:ext uri="{0D108BD9-81ED-4DB2-BD59-A6C34878D82A}">
                    <a16:rowId xmlns:a16="http://schemas.microsoft.com/office/drawing/2014/main" val="750077332"/>
                  </a:ext>
                </a:extLst>
              </a:tr>
              <a:tr h="214866">
                <a:tc>
                  <a:txBody>
                    <a:bodyPr/>
                    <a:lstStyle/>
                    <a:p>
                      <a:pPr algn="l" fontAlgn="b"/>
                      <a:r>
                        <a:rPr lang="en-US" sz="1100" u="none" strike="noStrike">
                          <a:effectLst/>
                          <a:latin typeface="Arial" panose="020B0604020202020204" pitchFamily="34" charset="0"/>
                          <a:cs typeface="Arial" panose="020B0604020202020204" pitchFamily="34" charset="0"/>
                        </a:rPr>
                        <a:t>GH13_2.hmm</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2.69E-03</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4.26E-02</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6.60E-03</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9.42E-03</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dirty="0">
                          <a:effectLst/>
                          <a:latin typeface="Arial" panose="020B0604020202020204" pitchFamily="34" charset="0"/>
                          <a:cs typeface="Arial" panose="020B0604020202020204" pitchFamily="34" charset="0"/>
                        </a:rPr>
                        <a:t>5.68E-02</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r" fontAlgn="b"/>
                      <a:r>
                        <a:rPr lang="en-US" sz="1100" u="none" strike="noStrike">
                          <a:effectLst/>
                          <a:latin typeface="Arial" panose="020B0604020202020204" pitchFamily="34" charset="0"/>
                          <a:cs typeface="Arial" panose="020B0604020202020204" pitchFamily="34" charset="0"/>
                        </a:rPr>
                        <a:t>6.15E-02</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extLst>
                  <a:ext uri="{0D108BD9-81ED-4DB2-BD59-A6C34878D82A}">
                    <a16:rowId xmlns:a16="http://schemas.microsoft.com/office/drawing/2014/main" val="385690172"/>
                  </a:ext>
                </a:extLst>
              </a:tr>
              <a:tr h="214866">
                <a:tc>
                  <a:txBody>
                    <a:bodyPr/>
                    <a:lstStyle/>
                    <a:p>
                      <a:pPr algn="l" fontAlgn="b"/>
                      <a:r>
                        <a:rPr lang="en-US" sz="1100" u="none" strike="noStrike">
                          <a:effectLst/>
                          <a:latin typeface="Arial" panose="020B0604020202020204" pitchFamily="34" charset="0"/>
                          <a:cs typeface="Arial" panose="020B0604020202020204" pitchFamily="34" charset="0"/>
                        </a:rPr>
                        <a:t>GH13_18.hmm</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3.10E-03</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4.65E-02</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2.20E-16</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a:effectLst/>
                          <a:latin typeface="Arial" panose="020B0604020202020204" pitchFamily="34" charset="0"/>
                          <a:cs typeface="Arial" panose="020B0604020202020204" pitchFamily="34" charset="0"/>
                        </a:rPr>
                        <a:t>8.80E-16</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ctr" fontAlgn="b"/>
                      <a:r>
                        <a:rPr lang="en-US" sz="1100" u="none" strike="noStrike" dirty="0">
                          <a:effectLst/>
                          <a:latin typeface="Arial" panose="020B0604020202020204" pitchFamily="34" charset="0"/>
                          <a:cs typeface="Arial" panose="020B0604020202020204" pitchFamily="34" charset="0"/>
                        </a:rPr>
                        <a:t>9.81E-06</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379" marR="9379" marT="9381" marB="0" anchor="b"/>
                </a:tc>
                <a:tc>
                  <a:txBody>
                    <a:bodyPr/>
                    <a:lstStyle/>
                    <a:p>
                      <a:pPr algn="r" fontAlgn="b"/>
                      <a:r>
                        <a:rPr lang="en-US" sz="1100" u="none" strike="noStrike" dirty="0">
                          <a:effectLst/>
                          <a:latin typeface="Arial" panose="020B0604020202020204" pitchFamily="34" charset="0"/>
                          <a:cs typeface="Arial" panose="020B0604020202020204" pitchFamily="34" charset="0"/>
                        </a:rPr>
                        <a:t>2.18E-05</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9379" marR="9379" marT="9381" marB="0" anchor="b"/>
                </a:tc>
                <a:extLst>
                  <a:ext uri="{0D108BD9-81ED-4DB2-BD59-A6C34878D82A}">
                    <a16:rowId xmlns:a16="http://schemas.microsoft.com/office/drawing/2014/main" val="2653063667"/>
                  </a:ext>
                </a:extLst>
              </a:tr>
            </a:tbl>
          </a:graphicData>
        </a:graphic>
      </p:graphicFrame>
      <p:sp>
        <p:nvSpPr>
          <p:cNvPr id="3" name="TextBox 4">
            <a:extLst>
              <a:ext uri="{FF2B5EF4-FFF2-40B4-BE49-F238E27FC236}">
                <a16:creationId xmlns:a16="http://schemas.microsoft.com/office/drawing/2014/main" id="{F2CE3A86-1F18-27D2-4C85-9DA412842AC0}"/>
              </a:ext>
            </a:extLst>
          </p:cNvPr>
          <p:cNvSpPr txBox="1">
            <a:spLocks noChangeArrowheads="1"/>
          </p:cNvSpPr>
          <p:nvPr/>
        </p:nvSpPr>
        <p:spPr bwMode="auto">
          <a:xfrm>
            <a:off x="1981200" y="17463"/>
            <a:ext cx="824230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3000" b="1" i="1" u="sng">
                <a:latin typeface="Arial" panose="020B0604020202020204" pitchFamily="34" charset="0"/>
                <a:cs typeface="Arial" panose="020B0604020202020204" pitchFamily="34" charset="0"/>
              </a:rPr>
              <a:t>Table S3. CAZymes LMM Analysis p values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89046301-55A2-E279-68EB-55B3228113DA}"/>
              </a:ext>
            </a:extLst>
          </p:cNvPr>
          <p:cNvGraphicFramePr>
            <a:graphicFrameLocks noGrp="1"/>
          </p:cNvGraphicFramePr>
          <p:nvPr>
            <p:extLst>
              <p:ext uri="{D42A27DB-BD31-4B8C-83A1-F6EECF244321}">
                <p14:modId xmlns:p14="http://schemas.microsoft.com/office/powerpoint/2010/main" val="167578252"/>
              </p:ext>
            </p:extLst>
          </p:nvPr>
        </p:nvGraphicFramePr>
        <p:xfrm>
          <a:off x="447675" y="369888"/>
          <a:ext cx="11339514" cy="5911819"/>
        </p:xfrm>
        <a:graphic>
          <a:graphicData uri="http://schemas.openxmlformats.org/drawingml/2006/table">
            <a:tbl>
              <a:tblPr>
                <a:tableStyleId>{9D7B26C5-4107-4FEC-AEDC-1716B250A1EF}</a:tableStyleId>
              </a:tblPr>
              <a:tblGrid>
                <a:gridCol w="1620415">
                  <a:extLst>
                    <a:ext uri="{9D8B030D-6E8A-4147-A177-3AD203B41FA5}">
                      <a16:colId xmlns:a16="http://schemas.microsoft.com/office/drawing/2014/main" val="4277623528"/>
                    </a:ext>
                  </a:extLst>
                </a:gridCol>
                <a:gridCol w="652243">
                  <a:extLst>
                    <a:ext uri="{9D8B030D-6E8A-4147-A177-3AD203B41FA5}">
                      <a16:colId xmlns:a16="http://schemas.microsoft.com/office/drawing/2014/main" val="943274115"/>
                    </a:ext>
                  </a:extLst>
                </a:gridCol>
                <a:gridCol w="1783476">
                  <a:extLst>
                    <a:ext uri="{9D8B030D-6E8A-4147-A177-3AD203B41FA5}">
                      <a16:colId xmlns:a16="http://schemas.microsoft.com/office/drawing/2014/main" val="4021395667"/>
                    </a:ext>
                  </a:extLst>
                </a:gridCol>
                <a:gridCol w="652243">
                  <a:extLst>
                    <a:ext uri="{9D8B030D-6E8A-4147-A177-3AD203B41FA5}">
                      <a16:colId xmlns:a16="http://schemas.microsoft.com/office/drawing/2014/main" val="2411723102"/>
                    </a:ext>
                  </a:extLst>
                </a:gridCol>
                <a:gridCol w="1793669">
                  <a:extLst>
                    <a:ext uri="{9D8B030D-6E8A-4147-A177-3AD203B41FA5}">
                      <a16:colId xmlns:a16="http://schemas.microsoft.com/office/drawing/2014/main" val="2449474359"/>
                    </a:ext>
                  </a:extLst>
                </a:gridCol>
                <a:gridCol w="652243">
                  <a:extLst>
                    <a:ext uri="{9D8B030D-6E8A-4147-A177-3AD203B41FA5}">
                      <a16:colId xmlns:a16="http://schemas.microsoft.com/office/drawing/2014/main" val="3805027026"/>
                    </a:ext>
                  </a:extLst>
                </a:gridCol>
                <a:gridCol w="1766491">
                  <a:extLst>
                    <a:ext uri="{9D8B030D-6E8A-4147-A177-3AD203B41FA5}">
                      <a16:colId xmlns:a16="http://schemas.microsoft.com/office/drawing/2014/main" val="3860151919"/>
                    </a:ext>
                  </a:extLst>
                </a:gridCol>
                <a:gridCol w="652243">
                  <a:extLst>
                    <a:ext uri="{9D8B030D-6E8A-4147-A177-3AD203B41FA5}">
                      <a16:colId xmlns:a16="http://schemas.microsoft.com/office/drawing/2014/main" val="2499984420"/>
                    </a:ext>
                  </a:extLst>
                </a:gridCol>
                <a:gridCol w="1766491">
                  <a:extLst>
                    <a:ext uri="{9D8B030D-6E8A-4147-A177-3AD203B41FA5}">
                      <a16:colId xmlns:a16="http://schemas.microsoft.com/office/drawing/2014/main" val="3481354864"/>
                    </a:ext>
                  </a:extLst>
                </a:gridCol>
              </a:tblGrid>
              <a:tr h="134427">
                <a:tc>
                  <a:txBody>
                    <a:bodyPr/>
                    <a:lstStyle/>
                    <a:p>
                      <a:pPr algn="l" fontAlgn="b"/>
                      <a:r>
                        <a:rPr lang="en-US" sz="800" b="1" u="none" strike="noStrike" dirty="0">
                          <a:effectLst/>
                          <a:latin typeface="Arial" panose="020B0604020202020204" pitchFamily="34" charset="0"/>
                          <a:cs typeface="Arial" panose="020B0604020202020204" pitchFamily="34" charset="0"/>
                        </a:rPr>
                        <a:t>GH13_14.hmm</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0h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b="1" u="none" strike="noStrike">
                          <a:effectLst/>
                          <a:latin typeface="Arial" panose="020B0604020202020204" pitchFamily="34" charset="0"/>
                          <a:cs typeface="Arial" panose="020B0604020202020204" pitchFamily="34" charset="0"/>
                        </a:rPr>
                        <a:t>5h</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b="1" u="none" strike="noStrike">
                          <a:effectLst/>
                          <a:latin typeface="Arial" panose="020B0604020202020204" pitchFamily="34" charset="0"/>
                          <a:cs typeface="Arial" panose="020B0604020202020204" pitchFamily="34" charset="0"/>
                        </a:rPr>
                        <a:t>Adjusted p values (BH)</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b="1" u="none" strike="noStrike">
                          <a:effectLst/>
                          <a:latin typeface="Arial" panose="020B0604020202020204" pitchFamily="34" charset="0"/>
                          <a:cs typeface="Arial" panose="020B0604020202020204" pitchFamily="34" charset="0"/>
                        </a:rPr>
                        <a:t>10h</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b="1" u="none" strike="noStrike">
                          <a:effectLst/>
                          <a:latin typeface="Arial" panose="020B0604020202020204" pitchFamily="34" charset="0"/>
                          <a:cs typeface="Arial" panose="020B0604020202020204" pitchFamily="34" charset="0"/>
                        </a:rPr>
                        <a:t>Adjusted p values (BH)</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b="1" u="none" strike="noStrike">
                          <a:effectLst/>
                          <a:latin typeface="Arial" panose="020B0604020202020204" pitchFamily="34" charset="0"/>
                          <a:cs typeface="Arial" panose="020B0604020202020204" pitchFamily="34" charset="0"/>
                        </a:rPr>
                        <a:t>24h</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extLst>
                  <a:ext uri="{0D108BD9-81ED-4DB2-BD59-A6C34878D82A}">
                    <a16:rowId xmlns:a16="http://schemas.microsoft.com/office/drawing/2014/main" val="2752654496"/>
                  </a:ext>
                </a:extLst>
              </a:tr>
              <a:tr h="129634">
                <a:tc>
                  <a:txBody>
                    <a:bodyPr/>
                    <a:lstStyle/>
                    <a:p>
                      <a:pPr algn="l" rtl="0" fontAlgn="b"/>
                      <a:r>
                        <a:rPr lang="en-US" sz="800" u="none" strike="noStrike">
                          <a:effectLst/>
                          <a:latin typeface="Arial" panose="020B0604020202020204" pitchFamily="34" charset="0"/>
                          <a:cs typeface="Arial" panose="020B0604020202020204" pitchFamily="34" charset="0"/>
                        </a:rPr>
                        <a:t>HAB21-HAB0   </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2.91E-01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3.49E-01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9.70E-01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9.70E-01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9.50E-01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9.50E-01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7.03E-01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r" fontAlgn="b"/>
                      <a:r>
                        <a:rPr lang="en-US" sz="800" u="none" strike="noStrike">
                          <a:effectLst/>
                          <a:latin typeface="Arial" panose="020B0604020202020204" pitchFamily="34" charset="0"/>
                          <a:cs typeface="Arial" panose="020B0604020202020204" pitchFamily="34" charset="0"/>
                        </a:rPr>
                        <a:t>9.91E-01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extLst>
                  <a:ext uri="{0D108BD9-81ED-4DB2-BD59-A6C34878D82A}">
                    <a16:rowId xmlns:a16="http://schemas.microsoft.com/office/drawing/2014/main" val="3787913874"/>
                  </a:ext>
                </a:extLst>
              </a:tr>
              <a:tr h="129634">
                <a:tc>
                  <a:txBody>
                    <a:bodyPr/>
                    <a:lstStyle/>
                    <a:p>
                      <a:pPr algn="l" rtl="0" fontAlgn="b"/>
                      <a:r>
                        <a:rPr lang="en-US" sz="800" u="none" strike="noStrike">
                          <a:effectLst/>
                          <a:latin typeface="Arial" panose="020B0604020202020204" pitchFamily="34" charset="0"/>
                          <a:cs typeface="Arial" panose="020B0604020202020204" pitchFamily="34" charset="0"/>
                        </a:rPr>
                        <a:t>MRE0-HAB0  </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5.91E-01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5.91E-01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3.62E-02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1.09E-01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9.45E-01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9.50E-01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8.51E-01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r" fontAlgn="b"/>
                      <a:r>
                        <a:rPr lang="en-US" sz="800" u="none" strike="noStrike">
                          <a:effectLst/>
                          <a:latin typeface="Arial" panose="020B0604020202020204" pitchFamily="34" charset="0"/>
                          <a:cs typeface="Arial" panose="020B0604020202020204" pitchFamily="34" charset="0"/>
                        </a:rPr>
                        <a:t>9.91E-01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extLst>
                  <a:ext uri="{0D108BD9-81ED-4DB2-BD59-A6C34878D82A}">
                    <a16:rowId xmlns:a16="http://schemas.microsoft.com/office/drawing/2014/main" val="1330418494"/>
                  </a:ext>
                </a:extLst>
              </a:tr>
              <a:tr h="129634">
                <a:tc>
                  <a:txBody>
                    <a:bodyPr/>
                    <a:lstStyle/>
                    <a:p>
                      <a:pPr algn="l" rtl="0" fontAlgn="b"/>
                      <a:r>
                        <a:rPr lang="en-US" sz="800" u="none" strike="noStrike">
                          <a:effectLst/>
                          <a:latin typeface="Arial" panose="020B0604020202020204" pitchFamily="34" charset="0"/>
                          <a:cs typeface="Arial" panose="020B0604020202020204" pitchFamily="34" charset="0"/>
                        </a:rPr>
                        <a:t>MRE21-HAB21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6.89E-04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4.14E-03^^</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5.97E-01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8.96E-01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2.96E-04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1.47E-03^^^</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8.01E-03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r" fontAlgn="b"/>
                      <a:r>
                        <a:rPr lang="en-US" sz="800" b="1" u="none" strike="noStrike" dirty="0">
                          <a:solidFill>
                            <a:schemeClr val="tx1"/>
                          </a:solidFill>
                          <a:effectLst/>
                          <a:latin typeface="Arial" panose="020B0604020202020204" pitchFamily="34" charset="0"/>
                          <a:cs typeface="Arial" panose="020B0604020202020204" pitchFamily="34" charset="0"/>
                        </a:rPr>
                        <a:t>3.50E-02^</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523" marR="4523" marT="4522" marB="0" anchor="b"/>
                </a:tc>
                <a:extLst>
                  <a:ext uri="{0D108BD9-81ED-4DB2-BD59-A6C34878D82A}">
                    <a16:rowId xmlns:a16="http://schemas.microsoft.com/office/drawing/2014/main" val="2764312195"/>
                  </a:ext>
                </a:extLst>
              </a:tr>
              <a:tr h="134427">
                <a:tc>
                  <a:txBody>
                    <a:bodyPr/>
                    <a:lstStyle/>
                    <a:p>
                      <a:pPr algn="l" rtl="0" fontAlgn="b"/>
                      <a:r>
                        <a:rPr lang="en-US" sz="800" u="none" strike="noStrike">
                          <a:effectLst/>
                          <a:latin typeface="Arial" panose="020B0604020202020204" pitchFamily="34" charset="0"/>
                          <a:cs typeface="Arial" panose="020B0604020202020204" pitchFamily="34" charset="0"/>
                        </a:rPr>
                        <a:t>MRE21-MRE0</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3.35E-02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6.70E-02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1.15E-02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6.92E-02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8.50E-04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1.70E-03**</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1.17E-02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r" fontAlgn="b"/>
                      <a:r>
                        <a:rPr lang="en-US" sz="800" b="1" u="none" strike="noStrike" dirty="0">
                          <a:solidFill>
                            <a:schemeClr val="tx1"/>
                          </a:solidFill>
                          <a:effectLst/>
                          <a:latin typeface="Arial" panose="020B0604020202020204" pitchFamily="34" charset="0"/>
                          <a:cs typeface="Arial" panose="020B0604020202020204" pitchFamily="34" charset="0"/>
                        </a:rPr>
                        <a:t>3.50E-02*</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523" marR="4523" marT="4522" marB="0" anchor="b"/>
                </a:tc>
                <a:extLst>
                  <a:ext uri="{0D108BD9-81ED-4DB2-BD59-A6C34878D82A}">
                    <a16:rowId xmlns:a16="http://schemas.microsoft.com/office/drawing/2014/main" val="2093544199"/>
                  </a:ext>
                </a:extLst>
              </a:tr>
              <a:tr h="134427">
                <a:tc>
                  <a:txBody>
                    <a:bodyPr/>
                    <a:lstStyle/>
                    <a:p>
                      <a:pPr algn="l" fontAlgn="b"/>
                      <a:r>
                        <a:rPr lang="en-US" sz="800" b="1" u="none" strike="noStrike" dirty="0">
                          <a:effectLst/>
                          <a:latin typeface="Arial" panose="020B0604020202020204" pitchFamily="34" charset="0"/>
                          <a:cs typeface="Arial" panose="020B0604020202020204" pitchFamily="34" charset="0"/>
                        </a:rPr>
                        <a:t>GH79.hmm</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b="1" u="none" strike="noStrike">
                          <a:effectLst/>
                          <a:latin typeface="Arial" panose="020B0604020202020204" pitchFamily="34" charset="0"/>
                          <a:cs typeface="Arial" panose="020B0604020202020204" pitchFamily="34" charset="0"/>
                        </a:rPr>
                        <a:t>0h</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b="1" u="none" strike="noStrike">
                          <a:effectLst/>
                          <a:latin typeface="Arial" panose="020B0604020202020204" pitchFamily="34" charset="0"/>
                          <a:cs typeface="Arial" panose="020B0604020202020204" pitchFamily="34" charset="0"/>
                        </a:rPr>
                        <a:t>Adjusted p values (BH)</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5h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b="1" u="none" strike="noStrike">
                          <a:effectLst/>
                          <a:latin typeface="Arial" panose="020B0604020202020204" pitchFamily="34" charset="0"/>
                          <a:cs typeface="Arial" panose="020B0604020202020204" pitchFamily="34" charset="0"/>
                        </a:rPr>
                        <a:t>10h</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b="1" u="none" strike="noStrike">
                          <a:effectLst/>
                          <a:latin typeface="Arial" panose="020B0604020202020204" pitchFamily="34" charset="0"/>
                          <a:cs typeface="Arial" panose="020B0604020202020204" pitchFamily="34" charset="0"/>
                        </a:rPr>
                        <a:t>24h</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extLst>
                  <a:ext uri="{0D108BD9-81ED-4DB2-BD59-A6C34878D82A}">
                    <a16:rowId xmlns:a16="http://schemas.microsoft.com/office/drawing/2014/main" val="3571273222"/>
                  </a:ext>
                </a:extLst>
              </a:tr>
              <a:tr h="129634">
                <a:tc>
                  <a:txBody>
                    <a:bodyPr/>
                    <a:lstStyle/>
                    <a:p>
                      <a:pPr algn="l" rtl="0" fontAlgn="b"/>
                      <a:r>
                        <a:rPr lang="en-US" sz="800" u="none" strike="noStrike">
                          <a:effectLst/>
                          <a:latin typeface="Arial" panose="020B0604020202020204" pitchFamily="34" charset="0"/>
                          <a:cs typeface="Arial" panose="020B0604020202020204" pitchFamily="34" charset="0"/>
                        </a:rPr>
                        <a:t>HAB21-HAB0   </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1.88E-04</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2.25E-04***</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9.78E-03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1.17E-02**</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1.90E-01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2.28E-01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9.89E-01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r" fontAlgn="b"/>
                      <a:r>
                        <a:rPr lang="en-US" sz="800" u="none" strike="noStrike">
                          <a:effectLst/>
                          <a:latin typeface="Arial" panose="020B0604020202020204" pitchFamily="34" charset="0"/>
                          <a:cs typeface="Arial" panose="020B0604020202020204" pitchFamily="34" charset="0"/>
                        </a:rPr>
                        <a:t>9.89E-01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extLst>
                  <a:ext uri="{0D108BD9-81ED-4DB2-BD59-A6C34878D82A}">
                    <a16:rowId xmlns:a16="http://schemas.microsoft.com/office/drawing/2014/main" val="812935251"/>
                  </a:ext>
                </a:extLst>
              </a:tr>
              <a:tr h="129634">
                <a:tc>
                  <a:txBody>
                    <a:bodyPr/>
                    <a:lstStyle/>
                    <a:p>
                      <a:pPr algn="l" rtl="0" fontAlgn="b"/>
                      <a:r>
                        <a:rPr lang="en-US" sz="800" u="none" strike="noStrike">
                          <a:effectLst/>
                          <a:latin typeface="Arial" panose="020B0604020202020204" pitchFamily="34" charset="0"/>
                          <a:cs typeface="Arial" panose="020B0604020202020204" pitchFamily="34" charset="0"/>
                        </a:rPr>
                        <a:t>MRE0-HAB0  </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4.07E-02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4.07E-02^</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6.72E-05</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1.01E-04^^^</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1.00E-01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1.50E-01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3.74E-01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r" fontAlgn="b"/>
                      <a:r>
                        <a:rPr lang="en-US" sz="800" u="none" strike="noStrike">
                          <a:effectLst/>
                          <a:latin typeface="Arial" panose="020B0604020202020204" pitchFamily="34" charset="0"/>
                          <a:cs typeface="Arial" panose="020B0604020202020204" pitchFamily="34" charset="0"/>
                        </a:rPr>
                        <a:t>6.48E-01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extLst>
                  <a:ext uri="{0D108BD9-81ED-4DB2-BD59-A6C34878D82A}">
                    <a16:rowId xmlns:a16="http://schemas.microsoft.com/office/drawing/2014/main" val="4265458559"/>
                  </a:ext>
                </a:extLst>
              </a:tr>
              <a:tr h="129634">
                <a:tc>
                  <a:txBody>
                    <a:bodyPr/>
                    <a:lstStyle/>
                    <a:p>
                      <a:pPr algn="l" rtl="0" fontAlgn="b"/>
                      <a:r>
                        <a:rPr lang="en-US" sz="800" u="none" strike="noStrike">
                          <a:effectLst/>
                          <a:latin typeface="Arial" panose="020B0604020202020204" pitchFamily="34" charset="0"/>
                          <a:cs typeface="Arial" panose="020B0604020202020204" pitchFamily="34" charset="0"/>
                        </a:rPr>
                        <a:t>MRE21-HAB21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1.00E-07</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6.00E-07^^^</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1.10E-06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6.60E-06^^^</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9.36E-04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5.61E-03^^</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8.89E-02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r" fontAlgn="b"/>
                      <a:r>
                        <a:rPr lang="en-US" sz="800" u="none" strike="noStrike">
                          <a:effectLst/>
                          <a:latin typeface="Arial" panose="020B0604020202020204" pitchFamily="34" charset="0"/>
                          <a:cs typeface="Arial" panose="020B0604020202020204" pitchFamily="34" charset="0"/>
                        </a:rPr>
                        <a:t>2.67E-01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extLst>
                  <a:ext uri="{0D108BD9-81ED-4DB2-BD59-A6C34878D82A}">
                    <a16:rowId xmlns:a16="http://schemas.microsoft.com/office/drawing/2014/main" val="4253844626"/>
                  </a:ext>
                </a:extLst>
              </a:tr>
              <a:tr h="134427">
                <a:tc>
                  <a:txBody>
                    <a:bodyPr/>
                    <a:lstStyle/>
                    <a:p>
                      <a:pPr algn="l" rtl="0" fontAlgn="b"/>
                      <a:r>
                        <a:rPr lang="en-US" sz="800" u="none" strike="noStrike">
                          <a:effectLst/>
                          <a:latin typeface="Arial" panose="020B0604020202020204" pitchFamily="34" charset="0"/>
                          <a:cs typeface="Arial" panose="020B0604020202020204" pitchFamily="34" charset="0"/>
                        </a:rPr>
                        <a:t>MRE21-MRE0</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4.89E-05</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7.34E-05***</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1.84E-01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1.84E-01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5.04E-01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5.04E-01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5.40E-01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r" fontAlgn="b"/>
                      <a:r>
                        <a:rPr lang="en-US" sz="800" u="none" strike="noStrike" dirty="0">
                          <a:effectLst/>
                          <a:latin typeface="Arial" panose="020B0604020202020204" pitchFamily="34" charset="0"/>
                          <a:cs typeface="Arial" panose="020B0604020202020204" pitchFamily="34" charset="0"/>
                        </a:rPr>
                        <a:t>6.48E-01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extLst>
                  <a:ext uri="{0D108BD9-81ED-4DB2-BD59-A6C34878D82A}">
                    <a16:rowId xmlns:a16="http://schemas.microsoft.com/office/drawing/2014/main" val="1692834355"/>
                  </a:ext>
                </a:extLst>
              </a:tr>
              <a:tr h="134427">
                <a:tc>
                  <a:txBody>
                    <a:bodyPr/>
                    <a:lstStyle/>
                    <a:p>
                      <a:pPr algn="l" fontAlgn="b"/>
                      <a:r>
                        <a:rPr lang="en-US" sz="800" b="1" u="none" strike="noStrike" dirty="0">
                          <a:effectLst/>
                          <a:latin typeface="Arial" panose="020B0604020202020204" pitchFamily="34" charset="0"/>
                          <a:cs typeface="Arial" panose="020B0604020202020204" pitchFamily="34" charset="0"/>
                        </a:rPr>
                        <a:t>CBM40.hmm</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b="1" u="none" strike="noStrike">
                          <a:effectLst/>
                          <a:latin typeface="Arial" panose="020B0604020202020204" pitchFamily="34" charset="0"/>
                          <a:cs typeface="Arial" panose="020B0604020202020204" pitchFamily="34" charset="0"/>
                        </a:rPr>
                        <a:t>0h</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b="1" u="none" strike="noStrike">
                          <a:effectLst/>
                          <a:latin typeface="Arial" panose="020B0604020202020204" pitchFamily="34" charset="0"/>
                          <a:cs typeface="Arial" panose="020B0604020202020204" pitchFamily="34" charset="0"/>
                        </a:rPr>
                        <a:t>5h</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10h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24h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extLst>
                  <a:ext uri="{0D108BD9-81ED-4DB2-BD59-A6C34878D82A}">
                    <a16:rowId xmlns:a16="http://schemas.microsoft.com/office/drawing/2014/main" val="3819705087"/>
                  </a:ext>
                </a:extLst>
              </a:tr>
              <a:tr h="129634">
                <a:tc>
                  <a:txBody>
                    <a:bodyPr/>
                    <a:lstStyle/>
                    <a:p>
                      <a:pPr algn="l" rtl="0" fontAlgn="b"/>
                      <a:r>
                        <a:rPr lang="en-US" sz="800" u="none" strike="noStrike" dirty="0">
                          <a:effectLst/>
                          <a:latin typeface="Arial" panose="020B0604020202020204" pitchFamily="34" charset="0"/>
                          <a:cs typeface="Arial" panose="020B0604020202020204" pitchFamily="34" charset="0"/>
                        </a:rPr>
                        <a:t>HAB21-HAB0   </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9.59E-02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1.44E-01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5.74E-01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6.89E-01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4.60E-01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7.76E-01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1.00E+00</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r" fontAlgn="b"/>
                      <a:r>
                        <a:rPr lang="en-US" sz="800" u="none" strike="noStrike" dirty="0">
                          <a:effectLst/>
                          <a:latin typeface="Arial" panose="020B0604020202020204" pitchFamily="34" charset="0"/>
                          <a:cs typeface="Arial" panose="020B0604020202020204" pitchFamily="34" charset="0"/>
                        </a:rPr>
                        <a:t>1.00E+00</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extLst>
                  <a:ext uri="{0D108BD9-81ED-4DB2-BD59-A6C34878D82A}">
                    <a16:rowId xmlns:a16="http://schemas.microsoft.com/office/drawing/2014/main" val="771723857"/>
                  </a:ext>
                </a:extLst>
              </a:tr>
              <a:tr h="129634">
                <a:tc>
                  <a:txBody>
                    <a:bodyPr/>
                    <a:lstStyle/>
                    <a:p>
                      <a:pPr algn="l" rtl="0" fontAlgn="b"/>
                      <a:r>
                        <a:rPr lang="en-US" sz="800" u="none" strike="noStrike">
                          <a:effectLst/>
                          <a:latin typeface="Arial" panose="020B0604020202020204" pitchFamily="34" charset="0"/>
                          <a:cs typeface="Arial" panose="020B0604020202020204" pitchFamily="34" charset="0"/>
                        </a:rPr>
                        <a:t>MRE0-HAB0  </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2.73E-02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8.20E-02</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3.64E-01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5.47E-01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1.35E-01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4.05E-01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2.79E-01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r" fontAlgn="b"/>
                      <a:r>
                        <a:rPr lang="en-US" sz="800" u="none" strike="noStrike" dirty="0">
                          <a:effectLst/>
                          <a:latin typeface="Arial" panose="020B0604020202020204" pitchFamily="34" charset="0"/>
                          <a:cs typeface="Arial" panose="020B0604020202020204" pitchFamily="34" charset="0"/>
                        </a:rPr>
                        <a:t>9.49E-01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extLst>
                  <a:ext uri="{0D108BD9-81ED-4DB2-BD59-A6C34878D82A}">
                    <a16:rowId xmlns:a16="http://schemas.microsoft.com/office/drawing/2014/main" val="2081203684"/>
                  </a:ext>
                </a:extLst>
              </a:tr>
              <a:tr h="129634">
                <a:tc>
                  <a:txBody>
                    <a:bodyPr/>
                    <a:lstStyle/>
                    <a:p>
                      <a:pPr algn="l" rtl="0" fontAlgn="b"/>
                      <a:r>
                        <a:rPr lang="en-US" sz="800" u="none" strike="noStrike">
                          <a:effectLst/>
                          <a:latin typeface="Arial" panose="020B0604020202020204" pitchFamily="34" charset="0"/>
                          <a:cs typeface="Arial" panose="020B0604020202020204" pitchFamily="34" charset="0"/>
                        </a:rPr>
                        <a:t>MRE21-HAB21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4.47E-02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8.95E-02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4.86E-02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1.46E-01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5.17E-01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7.76E-01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8.54E-01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r" fontAlgn="b"/>
                      <a:r>
                        <a:rPr lang="en-US" sz="800" u="none" strike="noStrike" dirty="0">
                          <a:effectLst/>
                          <a:latin typeface="Arial" panose="020B0604020202020204" pitchFamily="34" charset="0"/>
                          <a:cs typeface="Arial" panose="020B0604020202020204" pitchFamily="34" charset="0"/>
                        </a:rPr>
                        <a:t>1.00E+00</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extLst>
                  <a:ext uri="{0D108BD9-81ED-4DB2-BD59-A6C34878D82A}">
                    <a16:rowId xmlns:a16="http://schemas.microsoft.com/office/drawing/2014/main" val="857014154"/>
                  </a:ext>
                </a:extLst>
              </a:tr>
              <a:tr h="134427">
                <a:tc>
                  <a:txBody>
                    <a:bodyPr/>
                    <a:lstStyle/>
                    <a:p>
                      <a:pPr algn="l" rtl="0" fontAlgn="b"/>
                      <a:r>
                        <a:rPr lang="en-US" sz="800" u="none" strike="noStrike">
                          <a:effectLst/>
                          <a:latin typeface="Arial" panose="020B0604020202020204" pitchFamily="34" charset="0"/>
                          <a:cs typeface="Arial" panose="020B0604020202020204" pitchFamily="34" charset="0"/>
                        </a:rPr>
                        <a:t>MRE21-MRE0</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1.32E-02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7.90E-02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8.75E-02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1.75E-01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9.63E-01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9.63E-01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7.21E-01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r" fontAlgn="b"/>
                      <a:r>
                        <a:rPr lang="en-US" sz="800" u="none" strike="noStrike" dirty="0">
                          <a:effectLst/>
                          <a:latin typeface="Arial" panose="020B0604020202020204" pitchFamily="34" charset="0"/>
                          <a:cs typeface="Arial" panose="020B0604020202020204" pitchFamily="34" charset="0"/>
                        </a:rPr>
                        <a:t>1.00E+00</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extLst>
                  <a:ext uri="{0D108BD9-81ED-4DB2-BD59-A6C34878D82A}">
                    <a16:rowId xmlns:a16="http://schemas.microsoft.com/office/drawing/2014/main" val="1131784352"/>
                  </a:ext>
                </a:extLst>
              </a:tr>
              <a:tr h="134427">
                <a:tc>
                  <a:txBody>
                    <a:bodyPr/>
                    <a:lstStyle/>
                    <a:p>
                      <a:pPr algn="l" fontAlgn="b"/>
                      <a:r>
                        <a:rPr lang="en-US" sz="800" b="1" u="none" strike="noStrike" dirty="0">
                          <a:effectLst/>
                          <a:latin typeface="Arial" panose="020B0604020202020204" pitchFamily="34" charset="0"/>
                          <a:cs typeface="Arial" panose="020B0604020202020204" pitchFamily="34" charset="0"/>
                        </a:rPr>
                        <a:t>PL22.hmm</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b="1" u="none" strike="noStrike">
                          <a:effectLst/>
                          <a:latin typeface="Arial" panose="020B0604020202020204" pitchFamily="34" charset="0"/>
                          <a:cs typeface="Arial" panose="020B0604020202020204" pitchFamily="34" charset="0"/>
                        </a:rPr>
                        <a:t>0h</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b="1" u="none" strike="noStrike">
                          <a:effectLst/>
                          <a:latin typeface="Arial" panose="020B0604020202020204" pitchFamily="34" charset="0"/>
                          <a:cs typeface="Arial" panose="020B0604020202020204" pitchFamily="34" charset="0"/>
                        </a:rPr>
                        <a:t>5h</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b="1" u="none" strike="noStrike">
                          <a:effectLst/>
                          <a:latin typeface="Arial" panose="020B0604020202020204" pitchFamily="34" charset="0"/>
                          <a:cs typeface="Arial" panose="020B0604020202020204" pitchFamily="34" charset="0"/>
                        </a:rPr>
                        <a:t>Adjusted p values (BH)</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10h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b="1" u="none" strike="noStrike">
                          <a:effectLst/>
                          <a:latin typeface="Arial" panose="020B0604020202020204" pitchFamily="34" charset="0"/>
                          <a:cs typeface="Arial" panose="020B0604020202020204" pitchFamily="34" charset="0"/>
                        </a:rPr>
                        <a:t>24h</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extLst>
                  <a:ext uri="{0D108BD9-81ED-4DB2-BD59-A6C34878D82A}">
                    <a16:rowId xmlns:a16="http://schemas.microsoft.com/office/drawing/2014/main" val="1412086971"/>
                  </a:ext>
                </a:extLst>
              </a:tr>
              <a:tr h="129634">
                <a:tc>
                  <a:txBody>
                    <a:bodyPr/>
                    <a:lstStyle/>
                    <a:p>
                      <a:pPr algn="l" rtl="0" fontAlgn="b"/>
                      <a:r>
                        <a:rPr lang="en-US" sz="800" u="none" strike="noStrike">
                          <a:effectLst/>
                          <a:latin typeface="Arial" panose="020B0604020202020204" pitchFamily="34" charset="0"/>
                          <a:cs typeface="Arial" panose="020B0604020202020204" pitchFamily="34" charset="0"/>
                        </a:rPr>
                        <a:t>HAB21-HAB0   </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1.20E-01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2.41E-01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8.79E-01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8.79E-01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9.12E-01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9.12E-01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2.22E-01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r" fontAlgn="b"/>
                      <a:r>
                        <a:rPr lang="en-US" sz="800" u="none" strike="noStrike" dirty="0">
                          <a:effectLst/>
                          <a:latin typeface="Arial" panose="020B0604020202020204" pitchFamily="34" charset="0"/>
                          <a:cs typeface="Arial" panose="020B0604020202020204" pitchFamily="34" charset="0"/>
                        </a:rPr>
                        <a:t>2.66E-01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extLst>
                  <a:ext uri="{0D108BD9-81ED-4DB2-BD59-A6C34878D82A}">
                    <a16:rowId xmlns:a16="http://schemas.microsoft.com/office/drawing/2014/main" val="3233504363"/>
                  </a:ext>
                </a:extLst>
              </a:tr>
              <a:tr h="129634">
                <a:tc>
                  <a:txBody>
                    <a:bodyPr/>
                    <a:lstStyle/>
                    <a:p>
                      <a:pPr algn="l" rtl="0" fontAlgn="b"/>
                      <a:r>
                        <a:rPr lang="en-US" sz="800" u="none" strike="noStrike">
                          <a:effectLst/>
                          <a:latin typeface="Arial" panose="020B0604020202020204" pitchFamily="34" charset="0"/>
                          <a:cs typeface="Arial" panose="020B0604020202020204" pitchFamily="34" charset="0"/>
                        </a:rPr>
                        <a:t>MRE0-HAB0  </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2.29E-01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3.18E-01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5.19E-05</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2.79E-04^^^</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5.38E-04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1.61E-03^^</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3.19E-02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r" fontAlgn="b"/>
                      <a:r>
                        <a:rPr lang="en-US" sz="800" u="none" strike="noStrike" dirty="0">
                          <a:effectLst/>
                          <a:latin typeface="Arial" panose="020B0604020202020204" pitchFamily="34" charset="0"/>
                          <a:cs typeface="Arial" panose="020B0604020202020204" pitchFamily="34" charset="0"/>
                        </a:rPr>
                        <a:t>9.58E-02</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extLst>
                  <a:ext uri="{0D108BD9-81ED-4DB2-BD59-A6C34878D82A}">
                    <a16:rowId xmlns:a16="http://schemas.microsoft.com/office/drawing/2014/main" val="1253038791"/>
                  </a:ext>
                </a:extLst>
              </a:tr>
              <a:tr h="129634">
                <a:tc>
                  <a:txBody>
                    <a:bodyPr/>
                    <a:lstStyle/>
                    <a:p>
                      <a:pPr algn="l" rtl="0" fontAlgn="b"/>
                      <a:r>
                        <a:rPr lang="en-US" sz="800" u="none" strike="noStrike">
                          <a:effectLst/>
                          <a:latin typeface="Arial" panose="020B0604020202020204" pitchFamily="34" charset="0"/>
                          <a:cs typeface="Arial" panose="020B0604020202020204" pitchFamily="34" charset="0"/>
                        </a:rPr>
                        <a:t>MRE21-HAB21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2.65E-01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3.18E-01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1.24E-02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1.49E-02^^</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1.80E-01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2.70E-01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1.04E-01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r" fontAlgn="b"/>
                      <a:r>
                        <a:rPr lang="en-US" sz="800" u="none" strike="noStrike" dirty="0">
                          <a:effectLst/>
                          <a:latin typeface="Arial" panose="020B0604020202020204" pitchFamily="34" charset="0"/>
                          <a:cs typeface="Arial" panose="020B0604020202020204" pitchFamily="34" charset="0"/>
                        </a:rPr>
                        <a:t>1.55E-01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extLst>
                  <a:ext uri="{0D108BD9-81ED-4DB2-BD59-A6C34878D82A}">
                    <a16:rowId xmlns:a16="http://schemas.microsoft.com/office/drawing/2014/main" val="2565672599"/>
                  </a:ext>
                </a:extLst>
              </a:tr>
              <a:tr h="134427">
                <a:tc>
                  <a:txBody>
                    <a:bodyPr/>
                    <a:lstStyle/>
                    <a:p>
                      <a:pPr algn="l" rtl="0" fontAlgn="b"/>
                      <a:r>
                        <a:rPr lang="en-US" sz="800" u="none" strike="noStrike">
                          <a:effectLst/>
                          <a:latin typeface="Arial" panose="020B0604020202020204" pitchFamily="34" charset="0"/>
                          <a:cs typeface="Arial" panose="020B0604020202020204" pitchFamily="34" charset="0"/>
                        </a:rPr>
                        <a:t>MRE21-MRE0</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1.03E-01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2.41E-01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6.87E-03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1.03E-02**</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3.15E-03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6.31E-03**</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6.93E-02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r" fontAlgn="b"/>
                      <a:r>
                        <a:rPr lang="en-US" sz="800" u="none" strike="noStrike" dirty="0">
                          <a:effectLst/>
                          <a:latin typeface="Arial" panose="020B0604020202020204" pitchFamily="34" charset="0"/>
                          <a:cs typeface="Arial" panose="020B0604020202020204" pitchFamily="34" charset="0"/>
                        </a:rPr>
                        <a:t>1.39E-01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extLst>
                  <a:ext uri="{0D108BD9-81ED-4DB2-BD59-A6C34878D82A}">
                    <a16:rowId xmlns:a16="http://schemas.microsoft.com/office/drawing/2014/main" val="377702044"/>
                  </a:ext>
                </a:extLst>
              </a:tr>
              <a:tr h="134427">
                <a:tc>
                  <a:txBody>
                    <a:bodyPr/>
                    <a:lstStyle/>
                    <a:p>
                      <a:pPr algn="l" fontAlgn="b"/>
                      <a:r>
                        <a:rPr lang="en-US" sz="800" b="1" u="none" strike="noStrike" dirty="0">
                          <a:effectLst/>
                          <a:latin typeface="Arial" panose="020B0604020202020204" pitchFamily="34" charset="0"/>
                          <a:cs typeface="Arial" panose="020B0604020202020204" pitchFamily="34" charset="0"/>
                        </a:rPr>
                        <a:t>GH13_4.hmm</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b="1" u="none" strike="noStrike">
                          <a:effectLst/>
                          <a:latin typeface="Arial" panose="020B0604020202020204" pitchFamily="34" charset="0"/>
                          <a:cs typeface="Arial" panose="020B0604020202020204" pitchFamily="34" charset="0"/>
                        </a:rPr>
                        <a:t>0h</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b="1" u="none" strike="noStrike">
                          <a:effectLst/>
                          <a:latin typeface="Arial" panose="020B0604020202020204" pitchFamily="34" charset="0"/>
                          <a:cs typeface="Arial" panose="020B0604020202020204" pitchFamily="34" charset="0"/>
                        </a:rPr>
                        <a:t>5h</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10h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b="1" u="none" strike="noStrike">
                          <a:effectLst/>
                          <a:latin typeface="Arial" panose="020B0604020202020204" pitchFamily="34" charset="0"/>
                          <a:cs typeface="Arial" panose="020B0604020202020204" pitchFamily="34" charset="0"/>
                        </a:rPr>
                        <a:t>24h</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extLst>
                  <a:ext uri="{0D108BD9-81ED-4DB2-BD59-A6C34878D82A}">
                    <a16:rowId xmlns:a16="http://schemas.microsoft.com/office/drawing/2014/main" val="107658157"/>
                  </a:ext>
                </a:extLst>
              </a:tr>
              <a:tr h="129634">
                <a:tc>
                  <a:txBody>
                    <a:bodyPr/>
                    <a:lstStyle/>
                    <a:p>
                      <a:pPr algn="l" rtl="0" fontAlgn="b"/>
                      <a:r>
                        <a:rPr lang="en-US" sz="800" u="none" strike="noStrike">
                          <a:effectLst/>
                          <a:latin typeface="Arial" panose="020B0604020202020204" pitchFamily="34" charset="0"/>
                          <a:cs typeface="Arial" panose="020B0604020202020204" pitchFamily="34" charset="0"/>
                        </a:rPr>
                        <a:t>HAB21-HAB0   </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1.00E+00</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1.00E+00</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4.68E-01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9.27E-01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1.09E-02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1.63E-02*</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7.87E-01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r" fontAlgn="b"/>
                      <a:r>
                        <a:rPr lang="en-US" sz="800" u="none" strike="noStrike" dirty="0">
                          <a:effectLst/>
                          <a:latin typeface="Arial" panose="020B0604020202020204" pitchFamily="34" charset="0"/>
                          <a:cs typeface="Arial" panose="020B0604020202020204" pitchFamily="34" charset="0"/>
                        </a:rPr>
                        <a:t>7.87E-01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extLst>
                  <a:ext uri="{0D108BD9-81ED-4DB2-BD59-A6C34878D82A}">
                    <a16:rowId xmlns:a16="http://schemas.microsoft.com/office/drawing/2014/main" val="3743920117"/>
                  </a:ext>
                </a:extLst>
              </a:tr>
              <a:tr h="129634">
                <a:tc>
                  <a:txBody>
                    <a:bodyPr/>
                    <a:lstStyle/>
                    <a:p>
                      <a:pPr algn="l" rtl="0" fontAlgn="b"/>
                      <a:r>
                        <a:rPr lang="en-US" sz="800" u="none" strike="noStrike">
                          <a:effectLst/>
                          <a:latin typeface="Arial" panose="020B0604020202020204" pitchFamily="34" charset="0"/>
                          <a:cs typeface="Arial" panose="020B0604020202020204" pitchFamily="34" charset="0"/>
                        </a:rPr>
                        <a:t>MRE0-HAB0  </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4.72E-01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1.00E+00</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3.46E-01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9.27E-01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4.93E-01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4.93E-01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6.60E-01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r" fontAlgn="b"/>
                      <a:r>
                        <a:rPr lang="en-US" sz="800" u="none" strike="noStrike" dirty="0">
                          <a:effectLst/>
                          <a:latin typeface="Arial" panose="020B0604020202020204" pitchFamily="34" charset="0"/>
                          <a:cs typeface="Arial" panose="020B0604020202020204" pitchFamily="34" charset="0"/>
                        </a:rPr>
                        <a:t>7.87E-01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extLst>
                  <a:ext uri="{0D108BD9-81ED-4DB2-BD59-A6C34878D82A}">
                    <a16:rowId xmlns:a16="http://schemas.microsoft.com/office/drawing/2014/main" val="2035805383"/>
                  </a:ext>
                </a:extLst>
              </a:tr>
              <a:tr h="129634">
                <a:tc>
                  <a:txBody>
                    <a:bodyPr/>
                    <a:lstStyle/>
                    <a:p>
                      <a:pPr algn="l" rtl="0" fontAlgn="b"/>
                      <a:r>
                        <a:rPr lang="en-US" sz="800" u="none" strike="noStrike">
                          <a:effectLst/>
                          <a:latin typeface="Arial" panose="020B0604020202020204" pitchFamily="34" charset="0"/>
                          <a:cs typeface="Arial" panose="020B0604020202020204" pitchFamily="34" charset="0"/>
                        </a:rPr>
                        <a:t>MRE21-HAB21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8.70E-01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1.00E+00</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6.18E-01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9.27E-01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9.53E-05</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5.72E-04^^^</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1.51E-02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r" fontAlgn="b"/>
                      <a:r>
                        <a:rPr lang="en-US" sz="800" u="none" strike="noStrike" dirty="0">
                          <a:effectLst/>
                          <a:latin typeface="Arial" panose="020B0604020202020204" pitchFamily="34" charset="0"/>
                          <a:cs typeface="Arial" panose="020B0604020202020204" pitchFamily="34" charset="0"/>
                        </a:rPr>
                        <a:t>9.04E-02</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extLst>
                  <a:ext uri="{0D108BD9-81ED-4DB2-BD59-A6C34878D82A}">
                    <a16:rowId xmlns:a16="http://schemas.microsoft.com/office/drawing/2014/main" val="2564515411"/>
                  </a:ext>
                </a:extLst>
              </a:tr>
              <a:tr h="134427">
                <a:tc>
                  <a:txBody>
                    <a:bodyPr/>
                    <a:lstStyle/>
                    <a:p>
                      <a:pPr algn="l" rtl="0" fontAlgn="b"/>
                      <a:r>
                        <a:rPr lang="en-US" sz="800" u="none" strike="noStrike">
                          <a:effectLst/>
                          <a:latin typeface="Arial" panose="020B0604020202020204" pitchFamily="34" charset="0"/>
                          <a:cs typeface="Arial" panose="020B0604020202020204" pitchFamily="34" charset="0"/>
                        </a:rPr>
                        <a:t>MRE21-MRE0</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8.25E-01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1.00E+00</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4.76E-01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9.27E-01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1.41E-03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4.24E-03**</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2.75E-01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r" fontAlgn="b"/>
                      <a:r>
                        <a:rPr lang="en-US" sz="800" u="none" strike="noStrike" dirty="0">
                          <a:effectLst/>
                          <a:latin typeface="Arial" panose="020B0604020202020204" pitchFamily="34" charset="0"/>
                          <a:cs typeface="Arial" panose="020B0604020202020204" pitchFamily="34" charset="0"/>
                        </a:rPr>
                        <a:t>4.12E-01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extLst>
                  <a:ext uri="{0D108BD9-81ED-4DB2-BD59-A6C34878D82A}">
                    <a16:rowId xmlns:a16="http://schemas.microsoft.com/office/drawing/2014/main" val="2142713347"/>
                  </a:ext>
                </a:extLst>
              </a:tr>
              <a:tr h="134427">
                <a:tc>
                  <a:txBody>
                    <a:bodyPr/>
                    <a:lstStyle/>
                    <a:p>
                      <a:pPr algn="l" fontAlgn="b"/>
                      <a:r>
                        <a:rPr lang="en-US" sz="800" b="1" u="none" strike="noStrike" dirty="0">
                          <a:effectLst/>
                          <a:latin typeface="Arial" panose="020B0604020202020204" pitchFamily="34" charset="0"/>
                          <a:cs typeface="Arial" panose="020B0604020202020204" pitchFamily="34" charset="0"/>
                        </a:rPr>
                        <a:t>PL1.hmm</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b="1" u="none" strike="noStrike">
                          <a:effectLst/>
                          <a:latin typeface="Arial" panose="020B0604020202020204" pitchFamily="34" charset="0"/>
                          <a:cs typeface="Arial" panose="020B0604020202020204" pitchFamily="34" charset="0"/>
                        </a:rPr>
                        <a:t>0h</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b="1" u="none" strike="noStrike">
                          <a:effectLst/>
                          <a:latin typeface="Arial" panose="020B0604020202020204" pitchFamily="34" charset="0"/>
                          <a:cs typeface="Arial" panose="020B0604020202020204" pitchFamily="34" charset="0"/>
                        </a:rPr>
                        <a:t>5h</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b="1" u="none" strike="noStrike">
                          <a:effectLst/>
                          <a:latin typeface="Arial" panose="020B0604020202020204" pitchFamily="34" charset="0"/>
                          <a:cs typeface="Arial" panose="020B0604020202020204" pitchFamily="34" charset="0"/>
                        </a:rPr>
                        <a:t>Adjusted p values (BH)</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b="1" u="none" strike="noStrike" dirty="0">
                          <a:effectLst/>
                          <a:latin typeface="Arial" panose="020B0604020202020204" pitchFamily="34" charset="0"/>
                          <a:cs typeface="Arial" panose="020B0604020202020204" pitchFamily="34" charset="0"/>
                        </a:rPr>
                        <a:t>10h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b="1" u="none" strike="noStrike">
                          <a:effectLst/>
                          <a:latin typeface="Arial" panose="020B0604020202020204" pitchFamily="34" charset="0"/>
                          <a:cs typeface="Arial" panose="020B0604020202020204" pitchFamily="34" charset="0"/>
                        </a:rPr>
                        <a:t>Adjusted p values (BH)</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b="1" u="none" strike="noStrike">
                          <a:effectLst/>
                          <a:latin typeface="Arial" panose="020B0604020202020204" pitchFamily="34" charset="0"/>
                          <a:cs typeface="Arial" panose="020B0604020202020204" pitchFamily="34" charset="0"/>
                        </a:rPr>
                        <a:t>24h</a:t>
                      </a:r>
                      <a:endParaRPr lang="en-US" sz="800" b="1"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r" fontAlgn="b"/>
                      <a:r>
                        <a:rPr lang="en-US" sz="800" b="1" u="none" strike="noStrike" dirty="0">
                          <a:effectLst/>
                          <a:latin typeface="Arial" panose="020B0604020202020204" pitchFamily="34" charset="0"/>
                          <a:cs typeface="Arial" panose="020B0604020202020204" pitchFamily="34" charset="0"/>
                        </a:rPr>
                        <a:t>Adjusted p values (BH)</a:t>
                      </a:r>
                      <a:endParaRPr lang="en-US" sz="800" b="1"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extLst>
                  <a:ext uri="{0D108BD9-81ED-4DB2-BD59-A6C34878D82A}">
                    <a16:rowId xmlns:a16="http://schemas.microsoft.com/office/drawing/2014/main" val="2226869937"/>
                  </a:ext>
                </a:extLst>
              </a:tr>
              <a:tr h="129634">
                <a:tc>
                  <a:txBody>
                    <a:bodyPr/>
                    <a:lstStyle/>
                    <a:p>
                      <a:pPr algn="l" rtl="0" fontAlgn="b"/>
                      <a:r>
                        <a:rPr lang="en-US" sz="800" u="none" strike="noStrike">
                          <a:effectLst/>
                          <a:latin typeface="Arial" panose="020B0604020202020204" pitchFamily="34" charset="0"/>
                          <a:cs typeface="Arial" panose="020B0604020202020204" pitchFamily="34" charset="0"/>
                        </a:rPr>
                        <a:t>HAB21-HAB0   </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6.65E-01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9.98E-01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2.71E-01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4.07E-01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1.00E+00</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1.00E+00</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8.00E-01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r" fontAlgn="b"/>
                      <a:r>
                        <a:rPr lang="en-US" sz="800" u="none" strike="noStrike" dirty="0">
                          <a:effectLst/>
                          <a:latin typeface="Arial" panose="020B0604020202020204" pitchFamily="34" charset="0"/>
                          <a:cs typeface="Arial" panose="020B0604020202020204" pitchFamily="34" charset="0"/>
                        </a:rPr>
                        <a:t>8.00E-01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extLst>
                  <a:ext uri="{0D108BD9-81ED-4DB2-BD59-A6C34878D82A}">
                    <a16:rowId xmlns:a16="http://schemas.microsoft.com/office/drawing/2014/main" val="2574545558"/>
                  </a:ext>
                </a:extLst>
              </a:tr>
              <a:tr h="129634">
                <a:tc>
                  <a:txBody>
                    <a:bodyPr/>
                    <a:lstStyle/>
                    <a:p>
                      <a:pPr algn="l" rtl="0" fontAlgn="b"/>
                      <a:r>
                        <a:rPr lang="en-US" sz="800" u="none" strike="noStrike">
                          <a:effectLst/>
                          <a:latin typeface="Arial" panose="020B0604020202020204" pitchFamily="34" charset="0"/>
                          <a:cs typeface="Arial" panose="020B0604020202020204" pitchFamily="34" charset="0"/>
                        </a:rPr>
                        <a:t>MRE0-HAB0  </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9.72E-01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9.98E-01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9.42E-01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9.42E-01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9.93E-02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1.34E-01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3.45E-01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r" fontAlgn="b"/>
                      <a:r>
                        <a:rPr lang="en-US" sz="800" u="none" strike="noStrike">
                          <a:effectLst/>
                          <a:latin typeface="Arial" panose="020B0604020202020204" pitchFamily="34" charset="0"/>
                          <a:cs typeface="Arial" panose="020B0604020202020204" pitchFamily="34" charset="0"/>
                        </a:rPr>
                        <a:t>5.17E-01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extLst>
                  <a:ext uri="{0D108BD9-81ED-4DB2-BD59-A6C34878D82A}">
                    <a16:rowId xmlns:a16="http://schemas.microsoft.com/office/drawing/2014/main" val="1712385196"/>
                  </a:ext>
                </a:extLst>
              </a:tr>
              <a:tr h="129634">
                <a:tc>
                  <a:txBody>
                    <a:bodyPr/>
                    <a:lstStyle/>
                    <a:p>
                      <a:pPr algn="l" rtl="0" fontAlgn="b"/>
                      <a:r>
                        <a:rPr lang="en-US" sz="800" u="none" strike="noStrike">
                          <a:effectLst/>
                          <a:latin typeface="Arial" panose="020B0604020202020204" pitchFamily="34" charset="0"/>
                          <a:cs typeface="Arial" panose="020B0604020202020204" pitchFamily="34" charset="0"/>
                        </a:rPr>
                        <a:t>MRE21-HAB21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7.60E-01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9.98E-01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4.99E-01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5.99E-01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3.12E-03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6.86E-03^^</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7.49E-01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r" fontAlgn="b"/>
                      <a:r>
                        <a:rPr lang="en-US" sz="800" u="none" strike="noStrike">
                          <a:effectLst/>
                          <a:latin typeface="Arial" panose="020B0604020202020204" pitchFamily="34" charset="0"/>
                          <a:cs typeface="Arial" panose="020B0604020202020204" pitchFamily="34" charset="0"/>
                        </a:rPr>
                        <a:t>8.00E-01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extLst>
                  <a:ext uri="{0D108BD9-81ED-4DB2-BD59-A6C34878D82A}">
                    <a16:rowId xmlns:a16="http://schemas.microsoft.com/office/drawing/2014/main" val="2064341374"/>
                  </a:ext>
                </a:extLst>
              </a:tr>
              <a:tr h="134427">
                <a:tc>
                  <a:txBody>
                    <a:bodyPr/>
                    <a:lstStyle/>
                    <a:p>
                      <a:pPr algn="l" rtl="0" fontAlgn="b"/>
                      <a:r>
                        <a:rPr lang="en-US" sz="800" u="none" strike="noStrike">
                          <a:effectLst/>
                          <a:latin typeface="Arial" panose="020B0604020202020204" pitchFamily="34" charset="0"/>
                          <a:cs typeface="Arial" panose="020B0604020202020204" pitchFamily="34" charset="0"/>
                        </a:rPr>
                        <a:t>MRE21-MRE0</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9.94E-01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9.98E-01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1.66E-02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9.99E-02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2.08E-04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1.25E-03***</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2.47E-02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r" fontAlgn="b"/>
                      <a:r>
                        <a:rPr lang="en-US" sz="800" u="none" strike="noStrike">
                          <a:effectLst/>
                          <a:latin typeface="Arial" panose="020B0604020202020204" pitchFamily="34" charset="0"/>
                          <a:cs typeface="Arial" panose="020B0604020202020204" pitchFamily="34" charset="0"/>
                        </a:rPr>
                        <a:t>1.48E-01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extLst>
                  <a:ext uri="{0D108BD9-81ED-4DB2-BD59-A6C34878D82A}">
                    <a16:rowId xmlns:a16="http://schemas.microsoft.com/office/drawing/2014/main" val="1015864689"/>
                  </a:ext>
                </a:extLst>
              </a:tr>
              <a:tr h="134427">
                <a:tc>
                  <a:txBody>
                    <a:bodyPr/>
                    <a:lstStyle/>
                    <a:p>
                      <a:pPr algn="l" fontAlgn="b"/>
                      <a:r>
                        <a:rPr lang="en-US" sz="800" u="none" strike="noStrike" dirty="0">
                          <a:effectLst/>
                          <a:latin typeface="Arial" panose="020B0604020202020204" pitchFamily="34" charset="0"/>
                          <a:cs typeface="Arial" panose="020B0604020202020204" pitchFamily="34" charset="0"/>
                        </a:rPr>
                        <a:t>GT76.hmm</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u="none" strike="noStrike">
                          <a:effectLst/>
                          <a:latin typeface="Arial" panose="020B0604020202020204" pitchFamily="34" charset="0"/>
                          <a:cs typeface="Arial" panose="020B0604020202020204" pitchFamily="34" charset="0"/>
                        </a:rPr>
                        <a:t>0h</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u="none" strike="noStrike" dirty="0">
                          <a:effectLst/>
                          <a:latin typeface="Arial" panose="020B0604020202020204" pitchFamily="34" charset="0"/>
                          <a:cs typeface="Arial" panose="020B0604020202020204" pitchFamily="34" charset="0"/>
                        </a:rPr>
                        <a:t>Adjusted p values (BH)</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u="none" strike="noStrike">
                          <a:effectLst/>
                          <a:latin typeface="Arial" panose="020B0604020202020204" pitchFamily="34" charset="0"/>
                          <a:cs typeface="Arial" panose="020B0604020202020204" pitchFamily="34" charset="0"/>
                        </a:rPr>
                        <a:t>5h</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u="none" strike="noStrike" dirty="0">
                          <a:effectLst/>
                          <a:latin typeface="Arial" panose="020B0604020202020204" pitchFamily="34" charset="0"/>
                          <a:cs typeface="Arial" panose="020B0604020202020204" pitchFamily="34" charset="0"/>
                        </a:rPr>
                        <a:t>Adjusted p values (BH)</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u="none" strike="noStrike">
                          <a:effectLst/>
                          <a:latin typeface="Arial" panose="020B0604020202020204" pitchFamily="34" charset="0"/>
                          <a:cs typeface="Arial" panose="020B0604020202020204" pitchFamily="34" charset="0"/>
                        </a:rPr>
                        <a:t>10h</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u="none" strike="noStrike" dirty="0">
                          <a:effectLst/>
                          <a:latin typeface="Arial" panose="020B0604020202020204" pitchFamily="34" charset="0"/>
                          <a:cs typeface="Arial" panose="020B0604020202020204" pitchFamily="34" charset="0"/>
                        </a:rPr>
                        <a:t>Adjusted p values (BH)</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u="none" strike="noStrike">
                          <a:effectLst/>
                          <a:latin typeface="Arial" panose="020B0604020202020204" pitchFamily="34" charset="0"/>
                          <a:cs typeface="Arial" panose="020B0604020202020204" pitchFamily="34" charset="0"/>
                        </a:rPr>
                        <a:t>24h</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r" fontAlgn="b"/>
                      <a:r>
                        <a:rPr lang="en-US" sz="800" u="none" strike="noStrike" dirty="0">
                          <a:effectLst/>
                          <a:latin typeface="Arial" panose="020B0604020202020204" pitchFamily="34" charset="0"/>
                          <a:cs typeface="Arial" panose="020B0604020202020204" pitchFamily="34" charset="0"/>
                        </a:rPr>
                        <a:t>Adjusted p values (BH)</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extLst>
                  <a:ext uri="{0D108BD9-81ED-4DB2-BD59-A6C34878D82A}">
                    <a16:rowId xmlns:a16="http://schemas.microsoft.com/office/drawing/2014/main" val="3354820718"/>
                  </a:ext>
                </a:extLst>
              </a:tr>
              <a:tr h="129634">
                <a:tc>
                  <a:txBody>
                    <a:bodyPr/>
                    <a:lstStyle/>
                    <a:p>
                      <a:pPr algn="l" rtl="0" fontAlgn="b"/>
                      <a:r>
                        <a:rPr lang="en-US" sz="800" u="none" strike="noStrike">
                          <a:effectLst/>
                          <a:latin typeface="Arial" panose="020B0604020202020204" pitchFamily="34" charset="0"/>
                          <a:cs typeface="Arial" panose="020B0604020202020204" pitchFamily="34" charset="0"/>
                        </a:rPr>
                        <a:t>HAB21-HAB0   </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4.69E-01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7.03E-01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7.33E-01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8.80E-01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7.85E-01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7.85E-01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9.75E-01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r" fontAlgn="b"/>
                      <a:r>
                        <a:rPr lang="en-US" sz="800" u="none" strike="noStrike">
                          <a:effectLst/>
                          <a:latin typeface="Arial" panose="020B0604020202020204" pitchFamily="34" charset="0"/>
                          <a:cs typeface="Arial" panose="020B0604020202020204" pitchFamily="34" charset="0"/>
                        </a:rPr>
                        <a:t>9.80E-01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extLst>
                  <a:ext uri="{0D108BD9-81ED-4DB2-BD59-A6C34878D82A}">
                    <a16:rowId xmlns:a16="http://schemas.microsoft.com/office/drawing/2014/main" val="3196472576"/>
                  </a:ext>
                </a:extLst>
              </a:tr>
              <a:tr h="129634">
                <a:tc>
                  <a:txBody>
                    <a:bodyPr/>
                    <a:lstStyle/>
                    <a:p>
                      <a:pPr algn="l" rtl="0" fontAlgn="b"/>
                      <a:r>
                        <a:rPr lang="en-US" sz="800" u="none" strike="noStrike">
                          <a:effectLst/>
                          <a:latin typeface="Arial" panose="020B0604020202020204" pitchFamily="34" charset="0"/>
                          <a:cs typeface="Arial" panose="020B0604020202020204" pitchFamily="34" charset="0"/>
                        </a:rPr>
                        <a:t>MRE0-HAB0  </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9.73E-01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9.73E-01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1.31E-01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3.94E-01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1.07E-02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1.61E-02^</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9.50E-01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r" fontAlgn="b"/>
                      <a:r>
                        <a:rPr lang="en-US" sz="800" u="none" strike="noStrike">
                          <a:effectLst/>
                          <a:latin typeface="Arial" panose="020B0604020202020204" pitchFamily="34" charset="0"/>
                          <a:cs typeface="Arial" panose="020B0604020202020204" pitchFamily="34" charset="0"/>
                        </a:rPr>
                        <a:t>9.80E-01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extLst>
                  <a:ext uri="{0D108BD9-81ED-4DB2-BD59-A6C34878D82A}">
                    <a16:rowId xmlns:a16="http://schemas.microsoft.com/office/drawing/2014/main" val="1689649810"/>
                  </a:ext>
                </a:extLst>
              </a:tr>
              <a:tr h="129634">
                <a:tc>
                  <a:txBody>
                    <a:bodyPr/>
                    <a:lstStyle/>
                    <a:p>
                      <a:pPr algn="l" rtl="0" fontAlgn="b"/>
                      <a:r>
                        <a:rPr lang="en-US" sz="800" u="none" strike="noStrike">
                          <a:effectLst/>
                          <a:latin typeface="Arial" panose="020B0604020202020204" pitchFamily="34" charset="0"/>
                          <a:cs typeface="Arial" panose="020B0604020202020204" pitchFamily="34" charset="0"/>
                        </a:rPr>
                        <a:t>MRE21-HAB21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7.90E-02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1.58E-01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6.76E-01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8.80E-01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3.67E-04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1.10E-03^^^</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9.80E-01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r" fontAlgn="b"/>
                      <a:r>
                        <a:rPr lang="en-US" sz="800" u="none" strike="noStrike">
                          <a:effectLst/>
                          <a:latin typeface="Arial" panose="020B0604020202020204" pitchFamily="34" charset="0"/>
                          <a:cs typeface="Arial" panose="020B0604020202020204" pitchFamily="34" charset="0"/>
                        </a:rPr>
                        <a:t>9.80E-01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extLst>
                  <a:ext uri="{0D108BD9-81ED-4DB2-BD59-A6C34878D82A}">
                    <a16:rowId xmlns:a16="http://schemas.microsoft.com/office/drawing/2014/main" val="3212998096"/>
                  </a:ext>
                </a:extLst>
              </a:tr>
              <a:tr h="134427">
                <a:tc>
                  <a:txBody>
                    <a:bodyPr/>
                    <a:lstStyle/>
                    <a:p>
                      <a:pPr algn="l" rtl="0" fontAlgn="b"/>
                      <a:r>
                        <a:rPr lang="en-US" sz="800" u="none" strike="noStrike">
                          <a:effectLst/>
                          <a:latin typeface="Arial" panose="020B0604020202020204" pitchFamily="34" charset="0"/>
                          <a:cs typeface="Arial" panose="020B0604020202020204" pitchFamily="34" charset="0"/>
                        </a:rPr>
                        <a:t>MRE21-MRE0</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1.71E-02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5.14E-02*</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1.14E-01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3.94E-01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2.32E-05</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1.39E-04***</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5.79E-01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r" fontAlgn="b"/>
                      <a:r>
                        <a:rPr lang="en-US" sz="800" u="none" strike="noStrike">
                          <a:effectLst/>
                          <a:latin typeface="Arial" panose="020B0604020202020204" pitchFamily="34" charset="0"/>
                          <a:cs typeface="Arial" panose="020B0604020202020204" pitchFamily="34" charset="0"/>
                        </a:rPr>
                        <a:t>9.80E-01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extLst>
                  <a:ext uri="{0D108BD9-81ED-4DB2-BD59-A6C34878D82A}">
                    <a16:rowId xmlns:a16="http://schemas.microsoft.com/office/drawing/2014/main" val="1854939054"/>
                  </a:ext>
                </a:extLst>
              </a:tr>
              <a:tr h="134427">
                <a:tc>
                  <a:txBody>
                    <a:bodyPr/>
                    <a:lstStyle/>
                    <a:p>
                      <a:pPr algn="l" fontAlgn="b"/>
                      <a:r>
                        <a:rPr lang="en-US" sz="800" u="none" strike="noStrike" dirty="0">
                          <a:effectLst/>
                          <a:latin typeface="Arial" panose="020B0604020202020204" pitchFamily="34" charset="0"/>
                          <a:cs typeface="Arial" panose="020B0604020202020204" pitchFamily="34" charset="0"/>
                        </a:rPr>
                        <a:t>GH36.hmm</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u="none" strike="noStrike">
                          <a:effectLst/>
                          <a:latin typeface="Arial" panose="020B0604020202020204" pitchFamily="34" charset="0"/>
                          <a:cs typeface="Arial" panose="020B0604020202020204" pitchFamily="34" charset="0"/>
                        </a:rPr>
                        <a:t>0h</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u="none" strike="noStrike" dirty="0">
                          <a:effectLst/>
                          <a:latin typeface="Arial" panose="020B0604020202020204" pitchFamily="34" charset="0"/>
                          <a:cs typeface="Arial" panose="020B0604020202020204" pitchFamily="34" charset="0"/>
                        </a:rPr>
                        <a:t>Adjusted p values (BH)</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u="none" strike="noStrike" dirty="0">
                          <a:effectLst/>
                          <a:latin typeface="Arial" panose="020B0604020202020204" pitchFamily="34" charset="0"/>
                          <a:cs typeface="Arial" panose="020B0604020202020204" pitchFamily="34" charset="0"/>
                        </a:rPr>
                        <a:t>5h</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u="none" strike="noStrike">
                          <a:effectLst/>
                          <a:latin typeface="Arial" panose="020B0604020202020204" pitchFamily="34" charset="0"/>
                          <a:cs typeface="Arial" panose="020B0604020202020204" pitchFamily="34" charset="0"/>
                        </a:rPr>
                        <a:t>Adjusted p values (BH)</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u="none" strike="noStrike">
                          <a:effectLst/>
                          <a:latin typeface="Arial" panose="020B0604020202020204" pitchFamily="34" charset="0"/>
                          <a:cs typeface="Arial" panose="020B0604020202020204" pitchFamily="34" charset="0"/>
                        </a:rPr>
                        <a:t>10h</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u="none" strike="noStrike" dirty="0">
                          <a:effectLst/>
                          <a:latin typeface="Arial" panose="020B0604020202020204" pitchFamily="34" charset="0"/>
                          <a:cs typeface="Arial" panose="020B0604020202020204" pitchFamily="34" charset="0"/>
                        </a:rPr>
                        <a:t>Adjusted p values (BH)</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u="none" strike="noStrike" dirty="0">
                          <a:effectLst/>
                          <a:latin typeface="Arial" panose="020B0604020202020204" pitchFamily="34" charset="0"/>
                          <a:cs typeface="Arial" panose="020B0604020202020204" pitchFamily="34" charset="0"/>
                        </a:rPr>
                        <a:t>24h</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r" fontAlgn="b"/>
                      <a:r>
                        <a:rPr lang="en-US" sz="800" u="none" strike="noStrike" dirty="0">
                          <a:effectLst/>
                          <a:latin typeface="Arial" panose="020B0604020202020204" pitchFamily="34" charset="0"/>
                          <a:cs typeface="Arial" panose="020B0604020202020204" pitchFamily="34" charset="0"/>
                        </a:rPr>
                        <a:t>Adjusted p values (BH)</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extLst>
                  <a:ext uri="{0D108BD9-81ED-4DB2-BD59-A6C34878D82A}">
                    <a16:rowId xmlns:a16="http://schemas.microsoft.com/office/drawing/2014/main" val="575361296"/>
                  </a:ext>
                </a:extLst>
              </a:tr>
              <a:tr h="129634">
                <a:tc>
                  <a:txBody>
                    <a:bodyPr/>
                    <a:lstStyle/>
                    <a:p>
                      <a:pPr algn="l" rtl="0" fontAlgn="b"/>
                      <a:r>
                        <a:rPr lang="en-US" sz="800" u="none" strike="noStrike">
                          <a:effectLst/>
                          <a:latin typeface="Arial" panose="020B0604020202020204" pitchFamily="34" charset="0"/>
                          <a:cs typeface="Arial" panose="020B0604020202020204" pitchFamily="34" charset="0"/>
                        </a:rPr>
                        <a:t>HAB21-HAB0   </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7.68E-03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3.41E-02*</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6.70E-05</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4.02E-04***</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7.85E-01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7.85E-01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9.69E-01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r" fontAlgn="b"/>
                      <a:r>
                        <a:rPr lang="en-US" sz="800" u="none" strike="noStrike">
                          <a:effectLst/>
                          <a:latin typeface="Arial" panose="020B0604020202020204" pitchFamily="34" charset="0"/>
                          <a:cs typeface="Arial" panose="020B0604020202020204" pitchFamily="34" charset="0"/>
                        </a:rPr>
                        <a:t>1.00E+00</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extLst>
                  <a:ext uri="{0D108BD9-81ED-4DB2-BD59-A6C34878D82A}">
                    <a16:rowId xmlns:a16="http://schemas.microsoft.com/office/drawing/2014/main" val="3611397216"/>
                  </a:ext>
                </a:extLst>
              </a:tr>
              <a:tr h="129634">
                <a:tc>
                  <a:txBody>
                    <a:bodyPr/>
                    <a:lstStyle/>
                    <a:p>
                      <a:pPr algn="l" rtl="0" fontAlgn="b"/>
                      <a:r>
                        <a:rPr lang="en-US" sz="800" u="none" strike="noStrike">
                          <a:effectLst/>
                          <a:latin typeface="Arial" panose="020B0604020202020204" pitchFamily="34" charset="0"/>
                          <a:cs typeface="Arial" panose="020B0604020202020204" pitchFamily="34" charset="0"/>
                        </a:rPr>
                        <a:t>MRE0-HAB0  </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9.26E-01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9.95E-01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2.32E-02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2.79E-02^</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1.07E-02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1.61E-02^</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1.00E+00</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r" fontAlgn="b"/>
                      <a:r>
                        <a:rPr lang="en-US" sz="800" u="none" strike="noStrike">
                          <a:effectLst/>
                          <a:latin typeface="Arial" panose="020B0604020202020204" pitchFamily="34" charset="0"/>
                          <a:cs typeface="Arial" panose="020B0604020202020204" pitchFamily="34" charset="0"/>
                        </a:rPr>
                        <a:t>1.00E+00</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extLst>
                  <a:ext uri="{0D108BD9-81ED-4DB2-BD59-A6C34878D82A}">
                    <a16:rowId xmlns:a16="http://schemas.microsoft.com/office/drawing/2014/main" val="4284264518"/>
                  </a:ext>
                </a:extLst>
              </a:tr>
              <a:tr h="129634">
                <a:tc>
                  <a:txBody>
                    <a:bodyPr/>
                    <a:lstStyle/>
                    <a:p>
                      <a:pPr algn="l" rtl="0" fontAlgn="b"/>
                      <a:r>
                        <a:rPr lang="en-US" sz="800" u="none" strike="noStrike">
                          <a:effectLst/>
                          <a:latin typeface="Arial" panose="020B0604020202020204" pitchFamily="34" charset="0"/>
                          <a:cs typeface="Arial" panose="020B0604020202020204" pitchFamily="34" charset="0"/>
                        </a:rPr>
                        <a:t>MRE21-HAB21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1.25E-02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3.41E-02^</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1.84E-02</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2.75E-02^</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3.67E-04</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1.10E-03^^^</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4.51E-01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r" fontAlgn="b"/>
                      <a:r>
                        <a:rPr lang="en-US" sz="800" u="none" strike="noStrike" dirty="0">
                          <a:effectLst/>
                          <a:latin typeface="Arial" panose="020B0604020202020204" pitchFamily="34" charset="0"/>
                          <a:cs typeface="Arial" panose="020B0604020202020204" pitchFamily="34" charset="0"/>
                        </a:rPr>
                        <a:t>1.00E+00</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extLst>
                  <a:ext uri="{0D108BD9-81ED-4DB2-BD59-A6C34878D82A}">
                    <a16:rowId xmlns:a16="http://schemas.microsoft.com/office/drawing/2014/main" val="2318487246"/>
                  </a:ext>
                </a:extLst>
              </a:tr>
              <a:tr h="134427">
                <a:tc>
                  <a:txBody>
                    <a:bodyPr/>
                    <a:lstStyle/>
                    <a:p>
                      <a:pPr algn="l" rtl="0" fontAlgn="b"/>
                      <a:r>
                        <a:rPr lang="en-US" sz="800" u="none" strike="noStrike">
                          <a:effectLst/>
                          <a:latin typeface="Arial" panose="020B0604020202020204" pitchFamily="34" charset="0"/>
                          <a:cs typeface="Arial" panose="020B0604020202020204" pitchFamily="34" charset="0"/>
                        </a:rPr>
                        <a:t>MRE21-MRE0</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9.95E-01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9.95E-01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4.16E-01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4.16E-01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2.32E-05</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1.39E-04***</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6.70E-01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r" fontAlgn="b"/>
                      <a:r>
                        <a:rPr lang="en-US" sz="800" u="none" strike="noStrike" dirty="0">
                          <a:effectLst/>
                          <a:latin typeface="Arial" panose="020B0604020202020204" pitchFamily="34" charset="0"/>
                          <a:cs typeface="Arial" panose="020B0604020202020204" pitchFamily="34" charset="0"/>
                        </a:rPr>
                        <a:t>1.00E+00</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extLst>
                  <a:ext uri="{0D108BD9-81ED-4DB2-BD59-A6C34878D82A}">
                    <a16:rowId xmlns:a16="http://schemas.microsoft.com/office/drawing/2014/main" val="2685441312"/>
                  </a:ext>
                </a:extLst>
              </a:tr>
              <a:tr h="134427">
                <a:tc>
                  <a:txBody>
                    <a:bodyPr/>
                    <a:lstStyle/>
                    <a:p>
                      <a:pPr algn="l" fontAlgn="b"/>
                      <a:r>
                        <a:rPr lang="en-US" sz="800" u="none" strike="noStrike" dirty="0">
                          <a:effectLst/>
                          <a:latin typeface="Arial" panose="020B0604020202020204" pitchFamily="34" charset="0"/>
                          <a:cs typeface="Arial" panose="020B0604020202020204" pitchFamily="34" charset="0"/>
                        </a:rPr>
                        <a:t>GH13_18.hmm</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u="none" strike="noStrike">
                          <a:effectLst/>
                          <a:latin typeface="Arial" panose="020B0604020202020204" pitchFamily="34" charset="0"/>
                          <a:cs typeface="Arial" panose="020B0604020202020204" pitchFamily="34" charset="0"/>
                        </a:rPr>
                        <a:t>0h</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u="none" strike="noStrike">
                          <a:effectLst/>
                          <a:latin typeface="Arial" panose="020B0604020202020204" pitchFamily="34" charset="0"/>
                          <a:cs typeface="Arial" panose="020B0604020202020204" pitchFamily="34" charset="0"/>
                        </a:rPr>
                        <a:t>Adjusted p values (BH)</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u="none" strike="noStrike" dirty="0">
                          <a:effectLst/>
                          <a:latin typeface="Arial" panose="020B0604020202020204" pitchFamily="34" charset="0"/>
                          <a:cs typeface="Arial" panose="020B0604020202020204" pitchFamily="34" charset="0"/>
                        </a:rPr>
                        <a:t>5h</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u="none" strike="noStrike">
                          <a:effectLst/>
                          <a:latin typeface="Arial" panose="020B0604020202020204" pitchFamily="34" charset="0"/>
                          <a:cs typeface="Arial" panose="020B0604020202020204" pitchFamily="34" charset="0"/>
                        </a:rPr>
                        <a:t>Adjusted p values (BH)</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u="none" strike="noStrike">
                          <a:effectLst/>
                          <a:latin typeface="Arial" panose="020B0604020202020204" pitchFamily="34" charset="0"/>
                          <a:cs typeface="Arial" panose="020B0604020202020204" pitchFamily="34" charset="0"/>
                        </a:rPr>
                        <a:t>10h</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u="none" strike="noStrike">
                          <a:effectLst/>
                          <a:latin typeface="Arial" panose="020B0604020202020204" pitchFamily="34" charset="0"/>
                          <a:cs typeface="Arial" panose="020B0604020202020204" pitchFamily="34" charset="0"/>
                        </a:rPr>
                        <a:t>Adjusted p values (BH)</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ctr" fontAlgn="b"/>
                      <a:r>
                        <a:rPr lang="en-US" sz="800" u="none" strike="noStrike" dirty="0">
                          <a:effectLst/>
                          <a:latin typeface="Arial" panose="020B0604020202020204" pitchFamily="34" charset="0"/>
                          <a:cs typeface="Arial" panose="020B0604020202020204" pitchFamily="34" charset="0"/>
                        </a:rPr>
                        <a:t>24h</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tc>
                  <a:txBody>
                    <a:bodyPr/>
                    <a:lstStyle/>
                    <a:p>
                      <a:pPr algn="r" fontAlgn="b"/>
                      <a:r>
                        <a:rPr lang="en-US" sz="800" u="none" strike="noStrike" dirty="0">
                          <a:effectLst/>
                          <a:latin typeface="Arial" panose="020B0604020202020204" pitchFamily="34" charset="0"/>
                          <a:cs typeface="Arial" panose="020B0604020202020204" pitchFamily="34" charset="0"/>
                        </a:rPr>
                        <a:t>Adjusted p values (BH)</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solidFill>
                      <a:schemeClr val="tx2">
                        <a:lumMod val="20000"/>
                        <a:lumOff val="80000"/>
                      </a:schemeClr>
                    </a:solidFill>
                  </a:tcPr>
                </a:tc>
                <a:extLst>
                  <a:ext uri="{0D108BD9-81ED-4DB2-BD59-A6C34878D82A}">
                    <a16:rowId xmlns:a16="http://schemas.microsoft.com/office/drawing/2014/main" val="1350393495"/>
                  </a:ext>
                </a:extLst>
              </a:tr>
              <a:tr h="129634">
                <a:tc>
                  <a:txBody>
                    <a:bodyPr/>
                    <a:lstStyle/>
                    <a:p>
                      <a:pPr algn="l" rtl="0" fontAlgn="b"/>
                      <a:r>
                        <a:rPr lang="en-US" sz="800" u="none" strike="noStrike">
                          <a:effectLst/>
                          <a:latin typeface="Arial" panose="020B0604020202020204" pitchFamily="34" charset="0"/>
                          <a:cs typeface="Arial" panose="020B0604020202020204" pitchFamily="34" charset="0"/>
                        </a:rPr>
                        <a:t>HAB21-HAB0   </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9.90E-01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9.96E-01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1.45E-01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2.17E-01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2.76E-03</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3.32E-03**</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6.54E-01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r" fontAlgn="b"/>
                      <a:r>
                        <a:rPr lang="en-US" sz="800" u="none" strike="noStrike" dirty="0">
                          <a:effectLst/>
                          <a:latin typeface="Arial" panose="020B0604020202020204" pitchFamily="34" charset="0"/>
                          <a:cs typeface="Arial" panose="020B0604020202020204" pitchFamily="34" charset="0"/>
                        </a:rPr>
                        <a:t>6.54E-01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extLst>
                  <a:ext uri="{0D108BD9-81ED-4DB2-BD59-A6C34878D82A}">
                    <a16:rowId xmlns:a16="http://schemas.microsoft.com/office/drawing/2014/main" val="2765890070"/>
                  </a:ext>
                </a:extLst>
              </a:tr>
              <a:tr h="70463">
                <a:tc>
                  <a:txBody>
                    <a:bodyPr/>
                    <a:lstStyle/>
                    <a:p>
                      <a:pPr algn="l" rtl="0" fontAlgn="b"/>
                      <a:r>
                        <a:rPr lang="en-US" sz="800" u="none" strike="noStrike">
                          <a:effectLst/>
                          <a:latin typeface="Arial" panose="020B0604020202020204" pitchFamily="34" charset="0"/>
                          <a:cs typeface="Arial" panose="020B0604020202020204" pitchFamily="34" charset="0"/>
                        </a:rPr>
                        <a:t>MRE0-HAB0  </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9.96E-01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9.96E-01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2.36E-03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1.41E-02^^</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5.60E-06</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3.36E-05^^^</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1.64E-03</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r" fontAlgn="b"/>
                      <a:r>
                        <a:rPr lang="en-US" sz="800" b="1" u="none" strike="noStrike" dirty="0">
                          <a:solidFill>
                            <a:schemeClr val="tx1"/>
                          </a:solidFill>
                          <a:effectLst/>
                          <a:latin typeface="Arial" panose="020B0604020202020204" pitchFamily="34" charset="0"/>
                          <a:cs typeface="Arial" panose="020B0604020202020204" pitchFamily="34" charset="0"/>
                        </a:rPr>
                        <a:t>9.84E-03^^</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523" marR="4523" marT="4522" marB="0" anchor="b"/>
                </a:tc>
                <a:extLst>
                  <a:ext uri="{0D108BD9-81ED-4DB2-BD59-A6C34878D82A}">
                    <a16:rowId xmlns:a16="http://schemas.microsoft.com/office/drawing/2014/main" val="612965833"/>
                  </a:ext>
                </a:extLst>
              </a:tr>
              <a:tr h="129634">
                <a:tc>
                  <a:txBody>
                    <a:bodyPr/>
                    <a:lstStyle/>
                    <a:p>
                      <a:pPr algn="l" rtl="0" fontAlgn="b"/>
                      <a:r>
                        <a:rPr lang="en-US" sz="800" u="none" strike="noStrike">
                          <a:effectLst/>
                          <a:latin typeface="Arial" panose="020B0604020202020204" pitchFamily="34" charset="0"/>
                          <a:cs typeface="Arial" panose="020B0604020202020204" pitchFamily="34" charset="0"/>
                        </a:rPr>
                        <a:t>MRE21-HAB21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8.95E-01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9.96E-01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7.36E-01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7.36E-01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1.37E-03</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b="1" u="none" strike="noStrike" dirty="0">
                          <a:solidFill>
                            <a:schemeClr val="tx1"/>
                          </a:solidFill>
                          <a:effectLst/>
                          <a:latin typeface="Arial" panose="020B0604020202020204" pitchFamily="34" charset="0"/>
                          <a:cs typeface="Arial" panose="020B0604020202020204" pitchFamily="34" charset="0"/>
                        </a:rPr>
                        <a:t>2.05E-03^^</a:t>
                      </a:r>
                      <a:endParaRPr lang="en-US" sz="800" b="1" i="0" u="none" strike="noStrike" dirty="0">
                        <a:solidFill>
                          <a:schemeClr val="tx1"/>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6.28E-02</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r" fontAlgn="b"/>
                      <a:r>
                        <a:rPr lang="en-US" sz="800" u="none" strike="noStrike" dirty="0">
                          <a:effectLst/>
                          <a:latin typeface="Arial" panose="020B0604020202020204" pitchFamily="34" charset="0"/>
                          <a:cs typeface="Arial" panose="020B0604020202020204" pitchFamily="34" charset="0"/>
                        </a:rPr>
                        <a:t>9.42E-02</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extLst>
                  <a:ext uri="{0D108BD9-81ED-4DB2-BD59-A6C34878D82A}">
                    <a16:rowId xmlns:a16="http://schemas.microsoft.com/office/drawing/2014/main" val="4003568211"/>
                  </a:ext>
                </a:extLst>
              </a:tr>
              <a:tr h="129634">
                <a:tc>
                  <a:txBody>
                    <a:bodyPr/>
                    <a:lstStyle/>
                    <a:p>
                      <a:pPr algn="l" rtl="0" fontAlgn="b"/>
                      <a:r>
                        <a:rPr lang="en-US" sz="800" u="none" strike="noStrike">
                          <a:effectLst/>
                          <a:latin typeface="Arial" panose="020B0604020202020204" pitchFamily="34" charset="0"/>
                          <a:cs typeface="Arial" panose="020B0604020202020204" pitchFamily="34" charset="0"/>
                        </a:rPr>
                        <a:t>MRE21-MRE0</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6.38E-01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9.96E-01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2.35E-01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2.82E-01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4.86E-01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a:effectLst/>
                          <a:latin typeface="Arial" panose="020B0604020202020204" pitchFamily="34" charset="0"/>
                          <a:cs typeface="Arial" panose="020B0604020202020204" pitchFamily="34" charset="0"/>
                        </a:rPr>
                        <a:t>4.86E-01</a:t>
                      </a:r>
                      <a:endParaRPr lang="en-US" sz="800" b="0" i="0" u="none" strike="noStrike">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ctr" fontAlgn="b"/>
                      <a:r>
                        <a:rPr lang="en-US" sz="800" u="none" strike="noStrike" dirty="0">
                          <a:effectLst/>
                          <a:latin typeface="Arial" panose="020B0604020202020204" pitchFamily="34" charset="0"/>
                          <a:cs typeface="Arial" panose="020B0604020202020204" pitchFamily="34" charset="0"/>
                        </a:rPr>
                        <a:t>3.98E-01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tc>
                  <a:txBody>
                    <a:bodyPr/>
                    <a:lstStyle/>
                    <a:p>
                      <a:pPr algn="r" fontAlgn="b"/>
                      <a:r>
                        <a:rPr lang="en-US" sz="800" u="none" strike="noStrike" dirty="0">
                          <a:effectLst/>
                          <a:latin typeface="Arial" panose="020B0604020202020204" pitchFamily="34" charset="0"/>
                          <a:cs typeface="Arial" panose="020B0604020202020204" pitchFamily="34" charset="0"/>
                        </a:rPr>
                        <a:t>4.77E-01</a:t>
                      </a:r>
                      <a:endParaRPr lang="en-US" sz="800" b="0" i="0" u="none" strike="noStrike" dirty="0">
                        <a:solidFill>
                          <a:srgbClr val="000000"/>
                        </a:solidFill>
                        <a:effectLst/>
                        <a:latin typeface="Arial" panose="020B0604020202020204" pitchFamily="34" charset="0"/>
                        <a:cs typeface="Arial" panose="020B0604020202020204" pitchFamily="34" charset="0"/>
                      </a:endParaRPr>
                    </a:p>
                  </a:txBody>
                  <a:tcPr marL="4523" marR="4523" marT="4522" marB="0" anchor="b"/>
                </a:tc>
                <a:extLst>
                  <a:ext uri="{0D108BD9-81ED-4DB2-BD59-A6C34878D82A}">
                    <a16:rowId xmlns:a16="http://schemas.microsoft.com/office/drawing/2014/main" val="592068905"/>
                  </a:ext>
                </a:extLst>
              </a:tr>
            </a:tbl>
          </a:graphicData>
        </a:graphic>
      </p:graphicFrame>
      <p:sp>
        <p:nvSpPr>
          <p:cNvPr id="4506" name="Rectangle 5">
            <a:extLst>
              <a:ext uri="{FF2B5EF4-FFF2-40B4-BE49-F238E27FC236}">
                <a16:creationId xmlns:a16="http://schemas.microsoft.com/office/drawing/2014/main" id="{E02F026E-00F5-EF20-D9B1-6568F2DBC1FB}"/>
              </a:ext>
            </a:extLst>
          </p:cNvPr>
          <p:cNvSpPr>
            <a:spLocks noChangeArrowheads="1"/>
          </p:cNvSpPr>
          <p:nvPr/>
        </p:nvSpPr>
        <p:spPr bwMode="auto">
          <a:xfrm>
            <a:off x="2275915" y="556"/>
            <a:ext cx="818692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b="1" i="1" u="sng" dirty="0">
                <a:latin typeface="Arial" panose="020B0604020202020204" pitchFamily="34" charset="0"/>
                <a:cs typeface="Arial" panose="020B0604020202020204" pitchFamily="34" charset="0"/>
              </a:rPr>
              <a:t>Table S4: </a:t>
            </a:r>
            <a:r>
              <a:rPr lang="en-US" altLang="en-US" b="1" i="1" u="sng" dirty="0" err="1">
                <a:latin typeface="Arial" panose="020B0604020202020204" pitchFamily="34" charset="0"/>
                <a:cs typeface="Arial" panose="020B0604020202020204" pitchFamily="34" charset="0"/>
              </a:rPr>
              <a:t>CAZymes</a:t>
            </a:r>
            <a:r>
              <a:rPr lang="en-US" altLang="en-US" b="1" i="1" u="sng" dirty="0">
                <a:latin typeface="Arial" panose="020B0604020202020204" pitchFamily="34" charset="0"/>
                <a:cs typeface="Arial" panose="020B0604020202020204" pitchFamily="34" charset="0"/>
              </a:rPr>
              <a:t> </a:t>
            </a:r>
            <a:r>
              <a:rPr lang="en-US" altLang="en-US" b="1" i="1" u="sng" dirty="0" err="1">
                <a:latin typeface="Arial" panose="020B0604020202020204" pitchFamily="34" charset="0"/>
                <a:ea typeface="Calibri" panose="020F0502020204030204" pitchFamily="34" charset="0"/>
                <a:cs typeface="Arial" panose="020B0604020202020204" pitchFamily="34" charset="0"/>
              </a:rPr>
              <a:t>Tukeys</a:t>
            </a:r>
            <a:r>
              <a:rPr lang="en-US" altLang="en-US" b="1" i="1" u="sng" dirty="0">
                <a:latin typeface="Arial" panose="020B0604020202020204" pitchFamily="34" charset="0"/>
                <a:ea typeface="Calibri" panose="020F0502020204030204" pitchFamily="34" charset="0"/>
                <a:cs typeface="Arial" panose="020B0604020202020204" pitchFamily="34" charset="0"/>
              </a:rPr>
              <a:t> HSD p-values (pairwise multiple comparison) </a:t>
            </a:r>
            <a:endParaRPr lang="en-US" altLang="en-US" b="1" i="1" u="sng" dirty="0">
              <a:latin typeface="Arial" panose="020B0604020202020204" pitchFamily="34" charset="0"/>
              <a:cs typeface="Arial" panose="020B0604020202020204" pitchFamily="34" charset="0"/>
            </a:endParaRPr>
          </a:p>
        </p:txBody>
      </p:sp>
      <p:sp>
        <p:nvSpPr>
          <p:cNvPr id="4507" name="Rectangle 6">
            <a:extLst>
              <a:ext uri="{FF2B5EF4-FFF2-40B4-BE49-F238E27FC236}">
                <a16:creationId xmlns:a16="http://schemas.microsoft.com/office/drawing/2014/main" id="{76C13571-4FFA-EFFF-593A-778C0068503E}"/>
              </a:ext>
            </a:extLst>
          </p:cNvPr>
          <p:cNvSpPr>
            <a:spLocks noChangeArrowheads="1"/>
          </p:cNvSpPr>
          <p:nvPr/>
        </p:nvSpPr>
        <p:spPr bwMode="auto">
          <a:xfrm>
            <a:off x="277813" y="6350000"/>
            <a:ext cx="11914187"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900" dirty="0">
                <a:latin typeface="Arial" panose="020B0604020202020204" pitchFamily="34" charset="0"/>
                <a:cs typeface="Arial" panose="020B0604020202020204" pitchFamily="34" charset="0"/>
              </a:rPr>
              <a:t>Tukey multiple comparisons of means 95% family-wise confidence level;</a:t>
            </a:r>
            <a:r>
              <a:rPr lang="fr-FR" altLang="en-US" sz="900" dirty="0">
                <a:latin typeface="Arial" panose="020B0604020202020204" pitchFamily="34" charset="0"/>
                <a:cs typeface="Arial" panose="020B0604020202020204" pitchFamily="34" charset="0"/>
              </a:rPr>
              <a:t>BH: </a:t>
            </a:r>
            <a:r>
              <a:rPr lang="fr-FR" altLang="en-US" sz="900" dirty="0" err="1">
                <a:latin typeface="Arial" panose="020B0604020202020204" pitchFamily="34" charset="0"/>
                <a:cs typeface="Arial" panose="020B0604020202020204" pitchFamily="34" charset="0"/>
              </a:rPr>
              <a:t>benjamini-hochberg</a:t>
            </a:r>
            <a:r>
              <a:rPr lang="fr-FR" altLang="en-US" sz="900" dirty="0">
                <a:latin typeface="Arial" panose="020B0604020202020204" pitchFamily="34" charset="0"/>
                <a:cs typeface="Arial" panose="020B0604020202020204" pitchFamily="34" charset="0"/>
              </a:rPr>
              <a:t>; </a:t>
            </a:r>
            <a:r>
              <a:rPr lang="en-US" altLang="en-US" sz="900" dirty="0">
                <a:latin typeface="Arial" panose="020B0604020202020204" pitchFamily="34" charset="0"/>
                <a:cs typeface="Arial" panose="020B0604020202020204" pitchFamily="34" charset="0"/>
              </a:rPr>
              <a:t>(*) symbol indicates a difference between study days 0 and 21 for the same diet, and a (^) symbol indicates a difference between MRE and habitual (HAB) diets for the same study day.  One symbol indicates p ≤ 0.05, two symbols indicates p ≤ 0.01, and three symbols indicates p ≤ 0.001; </a:t>
            </a:r>
            <a:r>
              <a:rPr lang="fr-FR" altLang="en-US" sz="900" dirty="0">
                <a:latin typeface="Arial" panose="020B0604020202020204" pitchFamily="34" charset="0"/>
                <a:cs typeface="Arial" panose="020B0604020202020204" pitchFamily="34" charset="0"/>
              </a:rPr>
              <a:t>a BH </a:t>
            </a:r>
            <a:r>
              <a:rPr lang="fr-FR" altLang="en-US" sz="900" dirty="0" err="1">
                <a:latin typeface="Arial" panose="020B0604020202020204" pitchFamily="34" charset="0"/>
                <a:cs typeface="Arial" panose="020B0604020202020204" pitchFamily="34" charset="0"/>
              </a:rPr>
              <a:t>adjusted</a:t>
            </a:r>
            <a:r>
              <a:rPr lang="fr-FR" altLang="en-US" sz="900" dirty="0">
                <a:latin typeface="Arial" panose="020B0604020202020204" pitchFamily="34" charset="0"/>
                <a:cs typeface="Arial" panose="020B0604020202020204" pitchFamily="34" charset="0"/>
              </a:rPr>
              <a:t> P-value &lt;0.05 </a:t>
            </a:r>
            <a:r>
              <a:rPr lang="fr-FR" altLang="en-US" sz="900" dirty="0" err="1">
                <a:latin typeface="Arial" panose="020B0604020202020204" pitchFamily="34" charset="0"/>
                <a:cs typeface="Arial" panose="020B0604020202020204" pitchFamily="34" charset="0"/>
              </a:rPr>
              <a:t>was</a:t>
            </a:r>
            <a:r>
              <a:rPr lang="fr-FR" altLang="en-US" sz="900" dirty="0">
                <a:latin typeface="Arial" panose="020B0604020202020204" pitchFamily="34" charset="0"/>
                <a:cs typeface="Arial" panose="020B0604020202020204" pitchFamily="34" charset="0"/>
              </a:rPr>
              <a:t> </a:t>
            </a:r>
            <a:r>
              <a:rPr lang="fr-FR" altLang="en-US" sz="900" dirty="0" err="1">
                <a:latin typeface="Arial" panose="020B0604020202020204" pitchFamily="34" charset="0"/>
                <a:cs typeface="Arial" panose="020B0604020202020204" pitchFamily="34" charset="0"/>
              </a:rPr>
              <a:t>considered</a:t>
            </a:r>
            <a:r>
              <a:rPr lang="fr-FR" altLang="en-US" sz="900" dirty="0">
                <a:latin typeface="Arial" panose="020B0604020202020204" pitchFamily="34" charset="0"/>
                <a:cs typeface="Arial" panose="020B0604020202020204" pitchFamily="34" charset="0"/>
              </a:rPr>
              <a:t> </a:t>
            </a:r>
            <a:r>
              <a:rPr lang="fr-FR" altLang="en-US" sz="900" dirty="0" err="1">
                <a:latin typeface="Arial" panose="020B0604020202020204" pitchFamily="34" charset="0"/>
                <a:cs typeface="Arial" panose="020B0604020202020204" pitchFamily="34" charset="0"/>
              </a:rPr>
              <a:t>statistically</a:t>
            </a:r>
            <a:r>
              <a:rPr lang="fr-FR" altLang="en-US" sz="900" dirty="0">
                <a:latin typeface="Arial" panose="020B0604020202020204" pitchFamily="34" charset="0"/>
                <a:cs typeface="Arial" panose="020B0604020202020204" pitchFamily="34" charset="0"/>
              </a:rPr>
              <a:t> significant and </a:t>
            </a:r>
            <a:r>
              <a:rPr lang="fr-FR" altLang="en-US" sz="900" dirty="0" err="1">
                <a:latin typeface="Arial" panose="020B0604020202020204" pitchFamily="34" charset="0"/>
                <a:cs typeface="Arial" panose="020B0604020202020204" pitchFamily="34" charset="0"/>
              </a:rPr>
              <a:t>it</a:t>
            </a:r>
            <a:r>
              <a:rPr lang="fr-FR" altLang="en-US" sz="900" dirty="0">
                <a:latin typeface="Arial" panose="020B0604020202020204" pitchFamily="34" charset="0"/>
                <a:cs typeface="Arial" panose="020B0604020202020204" pitchFamily="34" charset="0"/>
              </a:rPr>
              <a:t> </a:t>
            </a:r>
            <a:r>
              <a:rPr lang="fr-FR" altLang="en-US" sz="900" dirty="0" err="1">
                <a:latin typeface="Arial" panose="020B0604020202020204" pitchFamily="34" charset="0"/>
                <a:cs typeface="Arial" panose="020B0604020202020204" pitchFamily="34" charset="0"/>
              </a:rPr>
              <a:t>is</a:t>
            </a:r>
            <a:r>
              <a:rPr lang="fr-FR" altLang="en-US" sz="900" dirty="0">
                <a:latin typeface="Arial" panose="020B0604020202020204" pitchFamily="34" charset="0"/>
                <a:cs typeface="Arial" panose="020B0604020202020204" pitchFamily="34" charset="0"/>
              </a:rPr>
              <a:t> </a:t>
            </a:r>
            <a:r>
              <a:rPr lang="fr-FR" altLang="en-US" sz="900" dirty="0" err="1">
                <a:latin typeface="Arial" panose="020B0604020202020204" pitchFamily="34" charset="0"/>
                <a:cs typeface="Arial" panose="020B0604020202020204" pitchFamily="34" charset="0"/>
              </a:rPr>
              <a:t>presented</a:t>
            </a:r>
            <a:r>
              <a:rPr lang="fr-FR" altLang="en-US" sz="900" dirty="0">
                <a:latin typeface="Arial" panose="020B0604020202020204" pitchFamily="34" charset="0"/>
                <a:cs typeface="Arial" panose="020B0604020202020204" pitchFamily="34" charset="0"/>
              </a:rPr>
              <a:t> in </a:t>
            </a:r>
            <a:r>
              <a:rPr lang="fr-FR" altLang="en-US" sz="900" dirty="0" err="1">
                <a:latin typeface="Arial" panose="020B0604020202020204" pitchFamily="34" charset="0"/>
                <a:cs typeface="Arial" panose="020B0604020202020204" pitchFamily="34" charset="0"/>
              </a:rPr>
              <a:t>bold</a:t>
            </a:r>
            <a:r>
              <a:rPr lang="fr-FR" altLang="en-US" sz="900" dirty="0">
                <a:latin typeface="Arial" panose="020B0604020202020204" pitchFamily="34" charset="0"/>
                <a:cs typeface="Arial" panose="020B0604020202020204" pitchFamily="34" charset="0"/>
              </a:rPr>
              <a:t>.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945AA54C-FA59-022C-F2B0-BD87A1C04C99}"/>
              </a:ext>
            </a:extLst>
          </p:cNvPr>
          <p:cNvGraphicFramePr>
            <a:graphicFrameLocks noGrp="1"/>
          </p:cNvGraphicFramePr>
          <p:nvPr/>
        </p:nvGraphicFramePr>
        <p:xfrm>
          <a:off x="173038" y="1073150"/>
          <a:ext cx="11777663" cy="2805112"/>
        </p:xfrm>
        <a:graphic>
          <a:graphicData uri="http://schemas.openxmlformats.org/drawingml/2006/table">
            <a:tbl>
              <a:tblPr>
                <a:tableStyleId>{8EC20E35-A176-4012-BC5E-935CFFF8708E}</a:tableStyleId>
              </a:tblPr>
              <a:tblGrid>
                <a:gridCol w="3455158">
                  <a:extLst>
                    <a:ext uri="{9D8B030D-6E8A-4147-A177-3AD203B41FA5}">
                      <a16:colId xmlns:a16="http://schemas.microsoft.com/office/drawing/2014/main" val="1989432963"/>
                    </a:ext>
                  </a:extLst>
                </a:gridCol>
                <a:gridCol w="1885025">
                  <a:extLst>
                    <a:ext uri="{9D8B030D-6E8A-4147-A177-3AD203B41FA5}">
                      <a16:colId xmlns:a16="http://schemas.microsoft.com/office/drawing/2014/main" val="1501939287"/>
                    </a:ext>
                  </a:extLst>
                </a:gridCol>
                <a:gridCol w="1389911">
                  <a:extLst>
                    <a:ext uri="{9D8B030D-6E8A-4147-A177-3AD203B41FA5}">
                      <a16:colId xmlns:a16="http://schemas.microsoft.com/office/drawing/2014/main" val="1131383707"/>
                    </a:ext>
                  </a:extLst>
                </a:gridCol>
                <a:gridCol w="1289325">
                  <a:extLst>
                    <a:ext uri="{9D8B030D-6E8A-4147-A177-3AD203B41FA5}">
                      <a16:colId xmlns:a16="http://schemas.microsoft.com/office/drawing/2014/main" val="2391736119"/>
                    </a:ext>
                  </a:extLst>
                </a:gridCol>
                <a:gridCol w="1335046">
                  <a:extLst>
                    <a:ext uri="{9D8B030D-6E8A-4147-A177-3AD203B41FA5}">
                      <a16:colId xmlns:a16="http://schemas.microsoft.com/office/drawing/2014/main" val="2445398137"/>
                    </a:ext>
                  </a:extLst>
                </a:gridCol>
                <a:gridCol w="1225316">
                  <a:extLst>
                    <a:ext uri="{9D8B030D-6E8A-4147-A177-3AD203B41FA5}">
                      <a16:colId xmlns:a16="http://schemas.microsoft.com/office/drawing/2014/main" val="3956307875"/>
                    </a:ext>
                  </a:extLst>
                </a:gridCol>
                <a:gridCol w="1197882">
                  <a:extLst>
                    <a:ext uri="{9D8B030D-6E8A-4147-A177-3AD203B41FA5}">
                      <a16:colId xmlns:a16="http://schemas.microsoft.com/office/drawing/2014/main" val="787302471"/>
                    </a:ext>
                  </a:extLst>
                </a:gridCol>
              </a:tblGrid>
              <a:tr h="471817">
                <a:tc>
                  <a:txBody>
                    <a:bodyPr/>
                    <a:lstStyle/>
                    <a:p>
                      <a:pPr algn="l" fontAlgn="b"/>
                      <a:r>
                        <a:rPr lang="en-US" sz="1100" u="none" strike="noStrike" dirty="0">
                          <a:effectLst/>
                          <a:latin typeface="Arial" panose="020B0604020202020204" pitchFamily="34" charset="0"/>
                          <a:cs typeface="Arial" panose="020B0604020202020204" pitchFamily="34" charset="0"/>
                        </a:rPr>
                        <a:t>Pathways</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ctr" rtl="0" fontAlgn="b"/>
                      <a:r>
                        <a:rPr lang="en-US" sz="1100" u="none" strike="noStrike" dirty="0">
                          <a:effectLst/>
                          <a:latin typeface="Arial" panose="020B0604020202020204" pitchFamily="34" charset="0"/>
                          <a:cs typeface="Arial" panose="020B0604020202020204" pitchFamily="34" charset="0"/>
                        </a:rPr>
                        <a:t>3-way interaction </a:t>
                      </a:r>
                      <a:r>
                        <a:rPr lang="en-US" sz="1100" u="none" strike="noStrike" dirty="0" err="1">
                          <a:effectLst/>
                          <a:latin typeface="Arial" panose="020B0604020202020204" pitchFamily="34" charset="0"/>
                          <a:cs typeface="Arial" panose="020B0604020202020204" pitchFamily="34" charset="0"/>
                        </a:rPr>
                        <a:t>Diet:StudyDay:Time</a:t>
                      </a:r>
                      <a:r>
                        <a:rPr lang="en-US" sz="1100" u="none" strike="noStrike" dirty="0">
                          <a:effectLst/>
                          <a:latin typeface="Arial" panose="020B0604020202020204" pitchFamily="34" charset="0"/>
                          <a:cs typeface="Arial" panose="020B0604020202020204" pitchFamily="34" charset="0"/>
                        </a:rPr>
                        <a:t> p values</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ctr" fontAlgn="b"/>
                      <a:r>
                        <a:rPr lang="en-US" sz="1100" u="none" strike="noStrike" dirty="0">
                          <a:effectLst/>
                          <a:latin typeface="Arial" panose="020B0604020202020204" pitchFamily="34" charset="0"/>
                          <a:cs typeface="Arial" panose="020B0604020202020204" pitchFamily="34" charset="0"/>
                        </a:rPr>
                        <a:t>Adjusted p values </a:t>
                      </a:r>
                      <a:br>
                        <a:rPr lang="en-US" sz="1100" u="none" strike="noStrike" dirty="0">
                          <a:effectLst/>
                          <a:latin typeface="Arial" panose="020B0604020202020204" pitchFamily="34" charset="0"/>
                          <a:cs typeface="Arial" panose="020B0604020202020204" pitchFamily="34" charset="0"/>
                        </a:rPr>
                      </a:br>
                      <a:r>
                        <a:rPr lang="en-US" sz="1100" u="none" strike="noStrike" dirty="0">
                          <a:effectLst/>
                          <a:latin typeface="Arial" panose="020B0604020202020204" pitchFamily="34" charset="0"/>
                          <a:cs typeface="Arial" panose="020B0604020202020204" pitchFamily="34" charset="0"/>
                        </a:rPr>
                        <a:t>(BH)</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ctr" fontAlgn="b"/>
                      <a:r>
                        <a:rPr lang="en-US" sz="1100" u="none" strike="noStrike" dirty="0">
                          <a:effectLst/>
                          <a:latin typeface="Arial" panose="020B0604020202020204" pitchFamily="34" charset="0"/>
                          <a:cs typeface="Arial" panose="020B0604020202020204" pitchFamily="34" charset="0"/>
                        </a:rPr>
                        <a:t>Day0 </a:t>
                      </a:r>
                      <a:r>
                        <a:rPr lang="en-US" sz="1100" u="none" strike="noStrike" dirty="0" err="1">
                          <a:effectLst/>
                          <a:latin typeface="Arial" panose="020B0604020202020204" pitchFamily="34" charset="0"/>
                          <a:cs typeface="Arial" panose="020B0604020202020204" pitchFamily="34" charset="0"/>
                        </a:rPr>
                        <a:t>Diet:Time</a:t>
                      </a:r>
                      <a:r>
                        <a:rPr lang="en-US" sz="1100" u="none" strike="noStrike" dirty="0">
                          <a:effectLst/>
                          <a:latin typeface="Arial" panose="020B0604020202020204" pitchFamily="34" charset="0"/>
                          <a:cs typeface="Arial" panose="020B0604020202020204" pitchFamily="34" charset="0"/>
                        </a:rPr>
                        <a:t> p values</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ctr" fontAlgn="b"/>
                      <a:r>
                        <a:rPr lang="en-US" sz="1100" u="none" strike="noStrike" dirty="0">
                          <a:effectLst/>
                          <a:latin typeface="Arial" panose="020B0604020202020204" pitchFamily="34" charset="0"/>
                          <a:cs typeface="Arial" panose="020B0604020202020204" pitchFamily="34" charset="0"/>
                        </a:rPr>
                        <a:t>Adjusted p values </a:t>
                      </a:r>
                      <a:br>
                        <a:rPr lang="en-US" sz="1100" u="none" strike="noStrike" dirty="0">
                          <a:effectLst/>
                          <a:latin typeface="Arial" panose="020B0604020202020204" pitchFamily="34" charset="0"/>
                          <a:cs typeface="Arial" panose="020B0604020202020204" pitchFamily="34" charset="0"/>
                        </a:rPr>
                      </a:br>
                      <a:r>
                        <a:rPr lang="en-US" sz="1100" u="none" strike="noStrike" dirty="0">
                          <a:effectLst/>
                          <a:latin typeface="Arial" panose="020B0604020202020204" pitchFamily="34" charset="0"/>
                          <a:cs typeface="Arial" panose="020B0604020202020204" pitchFamily="34" charset="0"/>
                        </a:rPr>
                        <a:t>(BH)</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ctr" fontAlgn="b"/>
                      <a:r>
                        <a:rPr lang="en-US" sz="1100" u="none" strike="noStrike" dirty="0">
                          <a:effectLst/>
                          <a:latin typeface="Arial" panose="020B0604020202020204" pitchFamily="34" charset="0"/>
                          <a:cs typeface="Arial" panose="020B0604020202020204" pitchFamily="34" charset="0"/>
                        </a:rPr>
                        <a:t>Day21 </a:t>
                      </a:r>
                      <a:r>
                        <a:rPr lang="en-US" sz="1100" u="none" strike="noStrike" dirty="0" err="1">
                          <a:effectLst/>
                          <a:latin typeface="Arial" panose="020B0604020202020204" pitchFamily="34" charset="0"/>
                          <a:cs typeface="Arial" panose="020B0604020202020204" pitchFamily="34" charset="0"/>
                        </a:rPr>
                        <a:t>Diet:Time</a:t>
                      </a:r>
                      <a:r>
                        <a:rPr lang="en-US" sz="1100" u="none" strike="noStrike" dirty="0">
                          <a:effectLst/>
                          <a:latin typeface="Arial" panose="020B0604020202020204" pitchFamily="34" charset="0"/>
                          <a:cs typeface="Arial" panose="020B0604020202020204" pitchFamily="34" charset="0"/>
                        </a:rPr>
                        <a:t> p values</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r" fontAlgn="b"/>
                      <a:r>
                        <a:rPr lang="en-US" sz="1100" u="none" strike="noStrike" dirty="0">
                          <a:effectLst/>
                          <a:latin typeface="Arial" panose="020B0604020202020204" pitchFamily="34" charset="0"/>
                          <a:cs typeface="Arial" panose="020B0604020202020204" pitchFamily="34" charset="0"/>
                        </a:rPr>
                        <a:t>Adjusted p values </a:t>
                      </a:r>
                      <a:br>
                        <a:rPr lang="en-US" sz="1100" u="none" strike="noStrike" dirty="0">
                          <a:effectLst/>
                          <a:latin typeface="Arial" panose="020B0604020202020204" pitchFamily="34" charset="0"/>
                          <a:cs typeface="Arial" panose="020B0604020202020204" pitchFamily="34" charset="0"/>
                        </a:rPr>
                      </a:br>
                      <a:r>
                        <a:rPr lang="en-US" sz="1100" u="none" strike="noStrike" dirty="0">
                          <a:effectLst/>
                          <a:latin typeface="Arial" panose="020B0604020202020204" pitchFamily="34" charset="0"/>
                          <a:cs typeface="Arial" panose="020B0604020202020204" pitchFamily="34" charset="0"/>
                        </a:rPr>
                        <a:t>(BH)</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2940" marR="2940" marT="2941" marB="0" anchor="b"/>
                </a:tc>
                <a:extLst>
                  <a:ext uri="{0D108BD9-81ED-4DB2-BD59-A6C34878D82A}">
                    <a16:rowId xmlns:a16="http://schemas.microsoft.com/office/drawing/2014/main" val="1306407207"/>
                  </a:ext>
                </a:extLst>
              </a:tr>
              <a:tr h="384218">
                <a:tc>
                  <a:txBody>
                    <a:bodyPr/>
                    <a:lstStyle/>
                    <a:p>
                      <a:pPr algn="l" fontAlgn="b"/>
                      <a:r>
                        <a:rPr lang="en-US" sz="1100" u="none" strike="noStrike" dirty="0">
                          <a:effectLst/>
                          <a:latin typeface="Arial" panose="020B0604020202020204" pitchFamily="34" charset="0"/>
                          <a:cs typeface="Arial" panose="020B0604020202020204" pitchFamily="34" charset="0"/>
                        </a:rPr>
                        <a:t>GLUCUROCAT-PWY: </a:t>
                      </a:r>
                      <a:r>
                        <a:rPr lang="en-US" sz="1100" u="none" strike="noStrike" dirty="0" err="1">
                          <a:effectLst/>
                          <a:latin typeface="Arial" panose="020B0604020202020204" pitchFamily="34" charset="0"/>
                          <a:cs typeface="Arial" panose="020B0604020202020204" pitchFamily="34" charset="0"/>
                        </a:rPr>
                        <a:t>superpathway</a:t>
                      </a:r>
                      <a:r>
                        <a:rPr lang="en-US" sz="1100" u="none" strike="noStrike" dirty="0">
                          <a:effectLst/>
                          <a:latin typeface="Arial" panose="020B0604020202020204" pitchFamily="34" charset="0"/>
                          <a:cs typeface="Arial" panose="020B0604020202020204" pitchFamily="34" charset="0"/>
                        </a:rPr>
                        <a:t> of &amp;beta;-D-glucuronide and D-</a:t>
                      </a:r>
                      <a:r>
                        <a:rPr lang="en-US" sz="1100" u="none" strike="noStrike" dirty="0" err="1">
                          <a:effectLst/>
                          <a:latin typeface="Arial" panose="020B0604020202020204" pitchFamily="34" charset="0"/>
                          <a:cs typeface="Arial" panose="020B0604020202020204" pitchFamily="34" charset="0"/>
                        </a:rPr>
                        <a:t>glucuronate</a:t>
                      </a:r>
                      <a:r>
                        <a:rPr lang="en-US" sz="1100" u="none" strike="noStrike" dirty="0">
                          <a:effectLst/>
                          <a:latin typeface="Arial" panose="020B0604020202020204" pitchFamily="34" charset="0"/>
                          <a:cs typeface="Arial" panose="020B0604020202020204" pitchFamily="34" charset="0"/>
                        </a:rPr>
                        <a:t> degradation</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ctr" fontAlgn="b"/>
                      <a:r>
                        <a:rPr lang="en-US" sz="1100" u="none" strike="noStrike" dirty="0">
                          <a:effectLst/>
                          <a:latin typeface="Arial" panose="020B0604020202020204" pitchFamily="34" charset="0"/>
                          <a:cs typeface="Arial" panose="020B0604020202020204" pitchFamily="34" charset="0"/>
                        </a:rPr>
                        <a:t>1.24E-05</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ctr" fontAlgn="b"/>
                      <a:r>
                        <a:rPr lang="en-US" sz="1100" u="none" strike="noStrike" dirty="0">
                          <a:effectLst/>
                          <a:latin typeface="Arial" panose="020B0604020202020204" pitchFamily="34" charset="0"/>
                          <a:cs typeface="Arial" panose="020B0604020202020204" pitchFamily="34" charset="0"/>
                        </a:rPr>
                        <a:t>3.58E-03</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ctr" fontAlgn="b"/>
                      <a:r>
                        <a:rPr lang="en-US" sz="1100" u="none" strike="noStrike">
                          <a:effectLst/>
                          <a:latin typeface="Arial" panose="020B0604020202020204" pitchFamily="34" charset="0"/>
                          <a:cs typeface="Arial" panose="020B0604020202020204" pitchFamily="34" charset="0"/>
                        </a:rPr>
                        <a:t>8.21E-10</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ctr" fontAlgn="b"/>
                      <a:r>
                        <a:rPr lang="en-US" sz="1100" u="none" strike="noStrike">
                          <a:effectLst/>
                          <a:latin typeface="Arial" panose="020B0604020202020204" pitchFamily="34" charset="0"/>
                          <a:cs typeface="Arial" panose="020B0604020202020204" pitchFamily="34" charset="0"/>
                        </a:rPr>
                        <a:t>2.46E-09</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ctr" fontAlgn="b"/>
                      <a:r>
                        <a:rPr lang="en-US" sz="1100" u="none" strike="noStrike">
                          <a:effectLst/>
                          <a:latin typeface="Arial" panose="020B0604020202020204" pitchFamily="34" charset="0"/>
                          <a:cs typeface="Arial" panose="020B0604020202020204" pitchFamily="34" charset="0"/>
                        </a:rPr>
                        <a:t>2.41E-02</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r" fontAlgn="b"/>
                      <a:r>
                        <a:rPr lang="en-US" sz="1100" u="none" strike="noStrike">
                          <a:effectLst/>
                          <a:latin typeface="Arial" panose="020B0604020202020204" pitchFamily="34" charset="0"/>
                          <a:cs typeface="Arial" panose="020B0604020202020204" pitchFamily="34" charset="0"/>
                        </a:rPr>
                        <a:t>2.71E-02</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extLst>
                  <a:ext uri="{0D108BD9-81ED-4DB2-BD59-A6C34878D82A}">
                    <a16:rowId xmlns:a16="http://schemas.microsoft.com/office/drawing/2014/main" val="2465288752"/>
                  </a:ext>
                </a:extLst>
              </a:tr>
              <a:tr h="352050">
                <a:tc>
                  <a:txBody>
                    <a:bodyPr/>
                    <a:lstStyle/>
                    <a:p>
                      <a:pPr algn="l" fontAlgn="b"/>
                      <a:r>
                        <a:rPr lang="en-US" sz="1100" u="none" strike="noStrike">
                          <a:effectLst/>
                          <a:latin typeface="Arial" panose="020B0604020202020204" pitchFamily="34" charset="0"/>
                          <a:cs typeface="Arial" panose="020B0604020202020204" pitchFamily="34" charset="0"/>
                        </a:rPr>
                        <a:t>GALACT-GLUCUROCAT-PWY: superpathway of hexuronide and hexuronate degradation</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ctr" fontAlgn="b"/>
                      <a:r>
                        <a:rPr lang="en-US" sz="1100" u="none" strike="noStrike" dirty="0">
                          <a:effectLst/>
                          <a:latin typeface="Arial" panose="020B0604020202020204" pitchFamily="34" charset="0"/>
                          <a:cs typeface="Arial" panose="020B0604020202020204" pitchFamily="34" charset="0"/>
                        </a:rPr>
                        <a:t>6.75E-05</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ctr" fontAlgn="b"/>
                      <a:r>
                        <a:rPr lang="en-US" sz="1100" u="none" strike="noStrike">
                          <a:effectLst/>
                          <a:latin typeface="Arial" panose="020B0604020202020204" pitchFamily="34" charset="0"/>
                          <a:cs typeface="Arial" panose="020B0604020202020204" pitchFamily="34" charset="0"/>
                        </a:rPr>
                        <a:t>3.90E-03</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ctr" fontAlgn="b"/>
                      <a:r>
                        <a:rPr lang="en-US" sz="1100" u="none" strike="noStrike">
                          <a:effectLst/>
                          <a:latin typeface="Arial" panose="020B0604020202020204" pitchFamily="34" charset="0"/>
                          <a:cs typeface="Arial" panose="020B0604020202020204" pitchFamily="34" charset="0"/>
                        </a:rPr>
                        <a:t>9.16E-07</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ctr" fontAlgn="b"/>
                      <a:r>
                        <a:rPr lang="en-US" sz="1100" u="none" strike="noStrike">
                          <a:effectLst/>
                          <a:latin typeface="Arial" panose="020B0604020202020204" pitchFamily="34" charset="0"/>
                          <a:cs typeface="Arial" panose="020B0604020202020204" pitchFamily="34" charset="0"/>
                        </a:rPr>
                        <a:t>2.06E-06</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ctr" fontAlgn="b"/>
                      <a:r>
                        <a:rPr lang="en-US" sz="1100" u="none" strike="noStrike">
                          <a:effectLst/>
                          <a:latin typeface="Arial" panose="020B0604020202020204" pitchFamily="34" charset="0"/>
                          <a:cs typeface="Arial" panose="020B0604020202020204" pitchFamily="34" charset="0"/>
                        </a:rPr>
                        <a:t>3.36E-03</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r" fontAlgn="b"/>
                      <a:r>
                        <a:rPr lang="en-US" sz="1100" u="none" strike="noStrike">
                          <a:effectLst/>
                          <a:latin typeface="Arial" panose="020B0604020202020204" pitchFamily="34" charset="0"/>
                          <a:cs typeface="Arial" panose="020B0604020202020204" pitchFamily="34" charset="0"/>
                        </a:rPr>
                        <a:t>6.05E-03</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extLst>
                  <a:ext uri="{0D108BD9-81ED-4DB2-BD59-A6C34878D82A}">
                    <a16:rowId xmlns:a16="http://schemas.microsoft.com/office/drawing/2014/main" val="382487799"/>
                  </a:ext>
                </a:extLst>
              </a:tr>
              <a:tr h="365704">
                <a:tc>
                  <a:txBody>
                    <a:bodyPr/>
                    <a:lstStyle/>
                    <a:p>
                      <a:pPr algn="l" fontAlgn="b"/>
                      <a:r>
                        <a:rPr lang="en-US" sz="1100" u="none" strike="noStrike">
                          <a:effectLst/>
                          <a:latin typeface="Arial" panose="020B0604020202020204" pitchFamily="34" charset="0"/>
                          <a:cs typeface="Arial" panose="020B0604020202020204" pitchFamily="34" charset="0"/>
                        </a:rPr>
                        <a:t>PWY-5695: urate biosynthesis/inosine 5'-phosphate degradation</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ctr" fontAlgn="b"/>
                      <a:r>
                        <a:rPr lang="en-US" sz="1100" u="none" strike="noStrike">
                          <a:effectLst/>
                          <a:latin typeface="Arial" panose="020B0604020202020204" pitchFamily="34" charset="0"/>
                          <a:cs typeface="Arial" panose="020B0604020202020204" pitchFamily="34" charset="0"/>
                        </a:rPr>
                        <a:t>2.80E-05</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ctr" fontAlgn="b"/>
                      <a:r>
                        <a:rPr lang="en-US" sz="1100" u="none" strike="noStrike">
                          <a:effectLst/>
                          <a:latin typeface="Arial" panose="020B0604020202020204" pitchFamily="34" charset="0"/>
                          <a:cs typeface="Arial" panose="020B0604020202020204" pitchFamily="34" charset="0"/>
                        </a:rPr>
                        <a:t>3.90E-03</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ctr" fontAlgn="b"/>
                      <a:r>
                        <a:rPr lang="en-US" sz="1100" u="none" strike="noStrike">
                          <a:effectLst/>
                          <a:latin typeface="Arial" panose="020B0604020202020204" pitchFamily="34" charset="0"/>
                          <a:cs typeface="Arial" panose="020B0604020202020204" pitchFamily="34" charset="0"/>
                        </a:rPr>
                        <a:t>3.39E-02</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ctr" fontAlgn="b"/>
                      <a:r>
                        <a:rPr lang="en-US" sz="1100" u="none" strike="noStrike">
                          <a:effectLst/>
                          <a:latin typeface="Arial" panose="020B0604020202020204" pitchFamily="34" charset="0"/>
                          <a:cs typeface="Arial" panose="020B0604020202020204" pitchFamily="34" charset="0"/>
                        </a:rPr>
                        <a:t>3.39E-02</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ctr" fontAlgn="b"/>
                      <a:r>
                        <a:rPr lang="en-US" sz="1100" u="none" strike="noStrike">
                          <a:effectLst/>
                          <a:latin typeface="Arial" panose="020B0604020202020204" pitchFamily="34" charset="0"/>
                          <a:cs typeface="Arial" panose="020B0604020202020204" pitchFamily="34" charset="0"/>
                        </a:rPr>
                        <a:t>2.20E-16</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r" fontAlgn="b"/>
                      <a:r>
                        <a:rPr lang="en-US" sz="1100" u="none" strike="noStrike">
                          <a:effectLst/>
                          <a:latin typeface="Arial" panose="020B0604020202020204" pitchFamily="34" charset="0"/>
                          <a:cs typeface="Arial" panose="020B0604020202020204" pitchFamily="34" charset="0"/>
                        </a:rPr>
                        <a:t>6.60E-16</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extLst>
                  <a:ext uri="{0D108BD9-81ED-4DB2-BD59-A6C34878D82A}">
                    <a16:rowId xmlns:a16="http://schemas.microsoft.com/office/drawing/2014/main" val="4088161288"/>
                  </a:ext>
                </a:extLst>
              </a:tr>
              <a:tr h="174753">
                <a:tc>
                  <a:txBody>
                    <a:bodyPr/>
                    <a:lstStyle/>
                    <a:p>
                      <a:pPr algn="l" fontAlgn="b"/>
                      <a:r>
                        <a:rPr lang="en-US" sz="1100" u="none" strike="noStrike">
                          <a:effectLst/>
                          <a:latin typeface="Arial" panose="020B0604020202020204" pitchFamily="34" charset="0"/>
                          <a:cs typeface="Arial" panose="020B0604020202020204" pitchFamily="34" charset="0"/>
                        </a:rPr>
                        <a:t>PWY-6703: preQ0 biosynthesis</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ctr" fontAlgn="b"/>
                      <a:r>
                        <a:rPr lang="en-US" sz="1100" u="none" strike="noStrike">
                          <a:effectLst/>
                          <a:latin typeface="Arial" panose="020B0604020202020204" pitchFamily="34" charset="0"/>
                          <a:cs typeface="Arial" panose="020B0604020202020204" pitchFamily="34" charset="0"/>
                        </a:rPr>
                        <a:t>5.65E-05</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ctr" fontAlgn="b"/>
                      <a:r>
                        <a:rPr lang="en-US" sz="1100" u="none" strike="noStrike">
                          <a:effectLst/>
                          <a:latin typeface="Arial" panose="020B0604020202020204" pitchFamily="34" charset="0"/>
                          <a:cs typeface="Arial" panose="020B0604020202020204" pitchFamily="34" charset="0"/>
                        </a:rPr>
                        <a:t>3.90E-03</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ctr" fontAlgn="b"/>
                      <a:r>
                        <a:rPr lang="en-US" sz="1100" u="none" strike="noStrike">
                          <a:effectLst/>
                          <a:latin typeface="Arial" panose="020B0604020202020204" pitchFamily="34" charset="0"/>
                          <a:cs typeface="Arial" panose="020B0604020202020204" pitchFamily="34" charset="0"/>
                        </a:rPr>
                        <a:t>2.52E-05</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ctr" fontAlgn="b"/>
                      <a:r>
                        <a:rPr lang="en-US" sz="1100" u="none" strike="noStrike">
                          <a:effectLst/>
                          <a:latin typeface="Arial" panose="020B0604020202020204" pitchFamily="34" charset="0"/>
                          <a:cs typeface="Arial" panose="020B0604020202020204" pitchFamily="34" charset="0"/>
                        </a:rPr>
                        <a:t>4.53E-05</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ctr" fontAlgn="b"/>
                      <a:r>
                        <a:rPr lang="en-US" sz="1100" u="none" strike="noStrike">
                          <a:effectLst/>
                          <a:latin typeface="Arial" panose="020B0604020202020204" pitchFamily="34" charset="0"/>
                          <a:cs typeface="Arial" panose="020B0604020202020204" pitchFamily="34" charset="0"/>
                        </a:rPr>
                        <a:t>2.20E-16</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r" fontAlgn="b"/>
                      <a:r>
                        <a:rPr lang="en-US" sz="1100" u="none" strike="noStrike">
                          <a:effectLst/>
                          <a:latin typeface="Arial" panose="020B0604020202020204" pitchFamily="34" charset="0"/>
                          <a:cs typeface="Arial" panose="020B0604020202020204" pitchFamily="34" charset="0"/>
                        </a:rPr>
                        <a:t>6.60E-16</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extLst>
                  <a:ext uri="{0D108BD9-81ED-4DB2-BD59-A6C34878D82A}">
                    <a16:rowId xmlns:a16="http://schemas.microsoft.com/office/drawing/2014/main" val="323824321"/>
                  </a:ext>
                </a:extLst>
              </a:tr>
              <a:tr h="192109">
                <a:tc>
                  <a:txBody>
                    <a:bodyPr/>
                    <a:lstStyle/>
                    <a:p>
                      <a:pPr algn="l" fontAlgn="b"/>
                      <a:r>
                        <a:rPr lang="en-US" sz="1100" u="none" strike="noStrike">
                          <a:effectLst/>
                          <a:latin typeface="Arial" panose="020B0604020202020204" pitchFamily="34" charset="0"/>
                          <a:cs typeface="Arial" panose="020B0604020202020204" pitchFamily="34" charset="0"/>
                        </a:rPr>
                        <a:t>PWY0-1296: purine ribonucleosides degradation</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ctr" fontAlgn="b"/>
                      <a:r>
                        <a:rPr lang="en-US" sz="1100" u="none" strike="noStrike">
                          <a:effectLst/>
                          <a:latin typeface="Arial" panose="020B0604020202020204" pitchFamily="34" charset="0"/>
                          <a:cs typeface="Arial" panose="020B0604020202020204" pitchFamily="34" charset="0"/>
                        </a:rPr>
                        <a:t>6.45E-05</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ctr" fontAlgn="b"/>
                      <a:r>
                        <a:rPr lang="en-US" sz="1100" u="none" strike="noStrike">
                          <a:effectLst/>
                          <a:latin typeface="Arial" panose="020B0604020202020204" pitchFamily="34" charset="0"/>
                          <a:cs typeface="Arial" panose="020B0604020202020204" pitchFamily="34" charset="0"/>
                        </a:rPr>
                        <a:t>3.90E-03</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ctr" fontAlgn="b"/>
                      <a:r>
                        <a:rPr lang="en-US" sz="1100" u="none" strike="noStrike">
                          <a:effectLst/>
                          <a:latin typeface="Arial" panose="020B0604020202020204" pitchFamily="34" charset="0"/>
                          <a:cs typeface="Arial" panose="020B0604020202020204" pitchFamily="34" charset="0"/>
                        </a:rPr>
                        <a:t>5.07E-10</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ctr" fontAlgn="b"/>
                      <a:r>
                        <a:rPr lang="en-US" sz="1100" u="none" strike="noStrike">
                          <a:effectLst/>
                          <a:latin typeface="Arial" panose="020B0604020202020204" pitchFamily="34" charset="0"/>
                          <a:cs typeface="Arial" panose="020B0604020202020204" pitchFamily="34" charset="0"/>
                        </a:rPr>
                        <a:t>2.28E-09</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ctr" fontAlgn="b"/>
                      <a:r>
                        <a:rPr lang="en-US" sz="1100" u="none" strike="noStrike">
                          <a:effectLst/>
                          <a:latin typeface="Arial" panose="020B0604020202020204" pitchFamily="34" charset="0"/>
                          <a:cs typeface="Arial" panose="020B0604020202020204" pitchFamily="34" charset="0"/>
                        </a:rPr>
                        <a:t>1.58E-09</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r" fontAlgn="b"/>
                      <a:r>
                        <a:rPr lang="en-US" sz="1100" u="none" strike="noStrike">
                          <a:effectLst/>
                          <a:latin typeface="Arial" panose="020B0604020202020204" pitchFamily="34" charset="0"/>
                          <a:cs typeface="Arial" panose="020B0604020202020204" pitchFamily="34" charset="0"/>
                        </a:rPr>
                        <a:t>3.56E-09</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extLst>
                  <a:ext uri="{0D108BD9-81ED-4DB2-BD59-A6C34878D82A}">
                    <a16:rowId xmlns:a16="http://schemas.microsoft.com/office/drawing/2014/main" val="2463282800"/>
                  </a:ext>
                </a:extLst>
              </a:tr>
              <a:tr h="173090">
                <a:tc>
                  <a:txBody>
                    <a:bodyPr/>
                    <a:lstStyle/>
                    <a:p>
                      <a:pPr algn="l" fontAlgn="b"/>
                      <a:r>
                        <a:rPr lang="en-US" sz="1100" u="none" strike="noStrike">
                          <a:effectLst/>
                          <a:latin typeface="Arial" panose="020B0604020202020204" pitchFamily="34" charset="0"/>
                          <a:cs typeface="Arial" panose="020B0604020202020204" pitchFamily="34" charset="0"/>
                        </a:rPr>
                        <a:t>PWY-4981: L-proline biosynthesis II (from arginine)</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ctr" fontAlgn="b"/>
                      <a:r>
                        <a:rPr lang="en-US" sz="1100" u="none" strike="noStrike">
                          <a:effectLst/>
                          <a:latin typeface="Arial" panose="020B0604020202020204" pitchFamily="34" charset="0"/>
                          <a:cs typeface="Arial" panose="020B0604020202020204" pitchFamily="34" charset="0"/>
                        </a:rPr>
                        <a:t>4.06E-04</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ctr" fontAlgn="b"/>
                      <a:r>
                        <a:rPr lang="en-US" sz="1100" u="none" strike="noStrike">
                          <a:effectLst/>
                          <a:latin typeface="Arial" panose="020B0604020202020204" pitchFamily="34" charset="0"/>
                          <a:cs typeface="Arial" panose="020B0604020202020204" pitchFamily="34" charset="0"/>
                        </a:rPr>
                        <a:t>1.96E-02</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ctr" fontAlgn="b"/>
                      <a:r>
                        <a:rPr lang="en-US" sz="1100" u="none" strike="noStrike">
                          <a:effectLst/>
                          <a:latin typeface="Arial" panose="020B0604020202020204" pitchFamily="34" charset="0"/>
                          <a:cs typeface="Arial" panose="020B0604020202020204" pitchFamily="34" charset="0"/>
                        </a:rPr>
                        <a:t>2.20E-16</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ctr" fontAlgn="b"/>
                      <a:r>
                        <a:rPr lang="en-US" sz="1100" u="none" strike="noStrike">
                          <a:effectLst/>
                          <a:latin typeface="Arial" panose="020B0604020202020204" pitchFamily="34" charset="0"/>
                          <a:cs typeface="Arial" panose="020B0604020202020204" pitchFamily="34" charset="0"/>
                        </a:rPr>
                        <a:t>1.98E-15</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ctr" fontAlgn="b"/>
                      <a:r>
                        <a:rPr lang="en-US" sz="1100" u="none" strike="noStrike">
                          <a:effectLst/>
                          <a:latin typeface="Arial" panose="020B0604020202020204" pitchFamily="34" charset="0"/>
                          <a:cs typeface="Arial" panose="020B0604020202020204" pitchFamily="34" charset="0"/>
                        </a:rPr>
                        <a:t>2.36E-02</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r" fontAlgn="b"/>
                      <a:r>
                        <a:rPr lang="en-US" sz="1100" u="none" strike="noStrike">
                          <a:effectLst/>
                          <a:latin typeface="Arial" panose="020B0604020202020204" pitchFamily="34" charset="0"/>
                          <a:cs typeface="Arial" panose="020B0604020202020204" pitchFamily="34" charset="0"/>
                        </a:rPr>
                        <a:t>2.71E-02</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extLst>
                  <a:ext uri="{0D108BD9-81ED-4DB2-BD59-A6C34878D82A}">
                    <a16:rowId xmlns:a16="http://schemas.microsoft.com/office/drawing/2014/main" val="1794520761"/>
                  </a:ext>
                </a:extLst>
              </a:tr>
              <a:tr h="182347">
                <a:tc>
                  <a:txBody>
                    <a:bodyPr/>
                    <a:lstStyle/>
                    <a:p>
                      <a:pPr algn="l" fontAlgn="b"/>
                      <a:r>
                        <a:rPr lang="en-US" sz="1100" u="none" strike="noStrike">
                          <a:effectLst/>
                          <a:latin typeface="Arial" panose="020B0604020202020204" pitchFamily="34" charset="0"/>
                          <a:cs typeface="Arial" panose="020B0604020202020204" pitchFamily="34" charset="0"/>
                        </a:rPr>
                        <a:t>PWY-5177: glutaryl-CoA degradation</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ctr" fontAlgn="b"/>
                      <a:r>
                        <a:rPr lang="en-US" sz="1100" u="none" strike="noStrike">
                          <a:effectLst/>
                          <a:latin typeface="Arial" panose="020B0604020202020204" pitchFamily="34" charset="0"/>
                          <a:cs typeface="Arial" panose="020B0604020202020204" pitchFamily="34" charset="0"/>
                        </a:rPr>
                        <a:t>8.99E-04</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ctr" fontAlgn="b"/>
                      <a:r>
                        <a:rPr lang="en-US" sz="1100" u="none" strike="noStrike">
                          <a:effectLst/>
                          <a:latin typeface="Arial" panose="020B0604020202020204" pitchFamily="34" charset="0"/>
                          <a:cs typeface="Arial" panose="020B0604020202020204" pitchFamily="34" charset="0"/>
                        </a:rPr>
                        <a:t>3.25E-02</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ctr" fontAlgn="b"/>
                      <a:r>
                        <a:rPr lang="en-US" sz="1100" u="none" strike="noStrike">
                          <a:effectLst/>
                          <a:latin typeface="Arial" panose="020B0604020202020204" pitchFamily="34" charset="0"/>
                          <a:cs typeface="Arial" panose="020B0604020202020204" pitchFamily="34" charset="0"/>
                        </a:rPr>
                        <a:t>2.46E-03</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ctr" fontAlgn="b"/>
                      <a:r>
                        <a:rPr lang="en-US" sz="1100" u="none" strike="noStrike">
                          <a:effectLst/>
                          <a:latin typeface="Arial" panose="020B0604020202020204" pitchFamily="34" charset="0"/>
                          <a:cs typeface="Arial" panose="020B0604020202020204" pitchFamily="34" charset="0"/>
                        </a:rPr>
                        <a:t>2.77E-03</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ctr" fontAlgn="b"/>
                      <a:r>
                        <a:rPr lang="en-US" sz="1100" u="none" strike="noStrike">
                          <a:effectLst/>
                          <a:latin typeface="Arial" panose="020B0604020202020204" pitchFamily="34" charset="0"/>
                          <a:cs typeface="Arial" panose="020B0604020202020204" pitchFamily="34" charset="0"/>
                        </a:rPr>
                        <a:t>1.65E-02</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r" fontAlgn="b"/>
                      <a:r>
                        <a:rPr lang="en-US" sz="1100" u="none" strike="noStrike">
                          <a:effectLst/>
                          <a:latin typeface="Arial" panose="020B0604020202020204" pitchFamily="34" charset="0"/>
                          <a:cs typeface="Arial" panose="020B0604020202020204" pitchFamily="34" charset="0"/>
                        </a:rPr>
                        <a:t>2.47E-02</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extLst>
                  <a:ext uri="{0D108BD9-81ED-4DB2-BD59-A6C34878D82A}">
                    <a16:rowId xmlns:a16="http://schemas.microsoft.com/office/drawing/2014/main" val="611831469"/>
                  </a:ext>
                </a:extLst>
              </a:tr>
              <a:tr h="338369">
                <a:tc>
                  <a:txBody>
                    <a:bodyPr/>
                    <a:lstStyle/>
                    <a:p>
                      <a:pPr algn="l" fontAlgn="b"/>
                      <a:r>
                        <a:rPr lang="en-US" sz="1100" u="none" strike="noStrike">
                          <a:effectLst/>
                          <a:latin typeface="Arial" panose="020B0604020202020204" pitchFamily="34" charset="0"/>
                          <a:cs typeface="Arial" panose="020B0604020202020204" pitchFamily="34" charset="0"/>
                        </a:rPr>
                        <a:t>PWY-6507: 4-deoxy-L-threo-hex-4-enopyranuronate degradation</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ctr" fontAlgn="b"/>
                      <a:r>
                        <a:rPr lang="en-US" sz="1100" u="none" strike="noStrike">
                          <a:effectLst/>
                          <a:latin typeface="Arial" panose="020B0604020202020204" pitchFamily="34" charset="0"/>
                          <a:cs typeface="Arial" panose="020B0604020202020204" pitchFamily="34" charset="0"/>
                        </a:rPr>
                        <a:t>7.90E-04</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ctr" fontAlgn="b"/>
                      <a:r>
                        <a:rPr lang="en-US" sz="1100" u="none" strike="noStrike">
                          <a:effectLst/>
                          <a:latin typeface="Arial" panose="020B0604020202020204" pitchFamily="34" charset="0"/>
                          <a:cs typeface="Arial" panose="020B0604020202020204" pitchFamily="34" charset="0"/>
                        </a:rPr>
                        <a:t>3.25E-02</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ctr" fontAlgn="b"/>
                      <a:r>
                        <a:rPr lang="en-US" sz="1100" u="none" strike="noStrike">
                          <a:effectLst/>
                          <a:latin typeface="Arial" panose="020B0604020202020204" pitchFamily="34" charset="0"/>
                          <a:cs typeface="Arial" panose="020B0604020202020204" pitchFamily="34" charset="0"/>
                        </a:rPr>
                        <a:t>8.27E-05</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ctr" fontAlgn="b"/>
                      <a:r>
                        <a:rPr lang="en-US" sz="1100" u="none" strike="noStrike">
                          <a:effectLst/>
                          <a:latin typeface="Arial" panose="020B0604020202020204" pitchFamily="34" charset="0"/>
                          <a:cs typeface="Arial" panose="020B0604020202020204" pitchFamily="34" charset="0"/>
                        </a:rPr>
                        <a:t>1.24E-04</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ctr" fontAlgn="b"/>
                      <a:r>
                        <a:rPr lang="en-US" sz="1100" u="none" strike="noStrike">
                          <a:effectLst/>
                          <a:latin typeface="Arial" panose="020B0604020202020204" pitchFamily="34" charset="0"/>
                          <a:cs typeface="Arial" panose="020B0604020202020204" pitchFamily="34" charset="0"/>
                        </a:rPr>
                        <a:t>4.50E-02</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r" fontAlgn="b"/>
                      <a:r>
                        <a:rPr lang="en-US" sz="1100" u="none" strike="noStrike">
                          <a:effectLst/>
                          <a:latin typeface="Arial" panose="020B0604020202020204" pitchFamily="34" charset="0"/>
                          <a:cs typeface="Arial" panose="020B0604020202020204" pitchFamily="34" charset="0"/>
                        </a:rPr>
                        <a:t>4.50E-02</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extLst>
                  <a:ext uri="{0D108BD9-81ED-4DB2-BD59-A6C34878D82A}">
                    <a16:rowId xmlns:a16="http://schemas.microsoft.com/office/drawing/2014/main" val="3704758980"/>
                  </a:ext>
                </a:extLst>
              </a:tr>
              <a:tr h="170655">
                <a:tc>
                  <a:txBody>
                    <a:bodyPr/>
                    <a:lstStyle/>
                    <a:p>
                      <a:pPr algn="l" fontAlgn="b"/>
                      <a:r>
                        <a:rPr lang="en-US" sz="1100" u="none" strike="noStrike">
                          <a:effectLst/>
                          <a:latin typeface="Arial" panose="020B0604020202020204" pitchFamily="34" charset="0"/>
                          <a:cs typeface="Arial" panose="020B0604020202020204" pitchFamily="34" charset="0"/>
                        </a:rPr>
                        <a:t>PWY-5188: tetrapyrrole biosynthesis I (from glutamate)</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ctr" fontAlgn="b"/>
                      <a:r>
                        <a:rPr lang="en-US" sz="1100" u="none" strike="noStrike">
                          <a:effectLst/>
                          <a:latin typeface="Arial" panose="020B0604020202020204" pitchFamily="34" charset="0"/>
                          <a:cs typeface="Arial" panose="020B0604020202020204" pitchFamily="34" charset="0"/>
                        </a:rPr>
                        <a:t>1.27E-03</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ctr" fontAlgn="b"/>
                      <a:r>
                        <a:rPr lang="en-US" sz="1100" u="none" strike="noStrike">
                          <a:effectLst/>
                          <a:latin typeface="Arial" panose="020B0604020202020204" pitchFamily="34" charset="0"/>
                          <a:cs typeface="Arial" panose="020B0604020202020204" pitchFamily="34" charset="0"/>
                        </a:rPr>
                        <a:t>4.09E-02</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ctr" fontAlgn="b"/>
                      <a:r>
                        <a:rPr lang="en-US" sz="1100" u="none" strike="noStrike">
                          <a:effectLst/>
                          <a:latin typeface="Arial" panose="020B0604020202020204" pitchFamily="34" charset="0"/>
                          <a:cs typeface="Arial" panose="020B0604020202020204" pitchFamily="34" charset="0"/>
                        </a:rPr>
                        <a:t>1.27E-04</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ctr" fontAlgn="b"/>
                      <a:r>
                        <a:rPr lang="en-US" sz="1100" u="none" strike="noStrike">
                          <a:effectLst/>
                          <a:latin typeface="Arial" panose="020B0604020202020204" pitchFamily="34" charset="0"/>
                          <a:cs typeface="Arial" panose="020B0604020202020204" pitchFamily="34" charset="0"/>
                        </a:rPr>
                        <a:t>1.64E-04</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ctr" fontAlgn="b"/>
                      <a:r>
                        <a:rPr lang="en-US" sz="1100" u="none" strike="noStrike">
                          <a:effectLst/>
                          <a:latin typeface="Arial" panose="020B0604020202020204" pitchFamily="34" charset="0"/>
                          <a:cs typeface="Arial" panose="020B0604020202020204" pitchFamily="34" charset="0"/>
                        </a:rPr>
                        <a:t>2.20E-16</a:t>
                      </a:r>
                      <a:endParaRPr lang="en-US" sz="1100" b="0" i="0" u="none" strike="noStrike">
                        <a:solidFill>
                          <a:srgbClr val="000000"/>
                        </a:solidFill>
                        <a:effectLst/>
                        <a:latin typeface="Arial" panose="020B0604020202020204" pitchFamily="34" charset="0"/>
                        <a:cs typeface="Arial" panose="020B0604020202020204" pitchFamily="34" charset="0"/>
                      </a:endParaRPr>
                    </a:p>
                  </a:txBody>
                  <a:tcPr marL="2940" marR="2940" marT="2941" marB="0" anchor="b"/>
                </a:tc>
                <a:tc>
                  <a:txBody>
                    <a:bodyPr/>
                    <a:lstStyle/>
                    <a:p>
                      <a:pPr algn="r" fontAlgn="b"/>
                      <a:r>
                        <a:rPr lang="en-US" sz="1100" u="none" strike="noStrike" dirty="0">
                          <a:effectLst/>
                          <a:latin typeface="Arial" panose="020B0604020202020204" pitchFamily="34" charset="0"/>
                          <a:cs typeface="Arial" panose="020B0604020202020204" pitchFamily="34" charset="0"/>
                        </a:rPr>
                        <a:t>6.60E-16</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2940" marR="2940" marT="2941" marB="0" anchor="b"/>
                </a:tc>
                <a:extLst>
                  <a:ext uri="{0D108BD9-81ED-4DB2-BD59-A6C34878D82A}">
                    <a16:rowId xmlns:a16="http://schemas.microsoft.com/office/drawing/2014/main" val="3174014431"/>
                  </a:ext>
                </a:extLst>
              </a:tr>
            </a:tbl>
          </a:graphicData>
        </a:graphic>
      </p:graphicFrame>
      <p:sp>
        <p:nvSpPr>
          <p:cNvPr id="3" name="TextBox 7">
            <a:extLst>
              <a:ext uri="{FF2B5EF4-FFF2-40B4-BE49-F238E27FC236}">
                <a16:creationId xmlns:a16="http://schemas.microsoft.com/office/drawing/2014/main" id="{6FD4987F-A4A8-3259-CA01-A3117428D93A}"/>
              </a:ext>
            </a:extLst>
          </p:cNvPr>
          <p:cNvSpPr txBox="1">
            <a:spLocks noChangeArrowheads="1"/>
          </p:cNvSpPr>
          <p:nvPr/>
        </p:nvSpPr>
        <p:spPr bwMode="auto">
          <a:xfrm>
            <a:off x="2336800" y="117475"/>
            <a:ext cx="813752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3000" b="1" i="1" u="sng" dirty="0">
                <a:latin typeface="Arial" panose="020B0604020202020204" pitchFamily="34" charset="0"/>
                <a:cs typeface="Arial" panose="020B0604020202020204" pitchFamily="34" charset="0"/>
              </a:rPr>
              <a:t>Table S5. Pathways LMM Analysis p values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6" name="Group 4">
            <a:extLst>
              <a:ext uri="{FF2B5EF4-FFF2-40B4-BE49-F238E27FC236}">
                <a16:creationId xmlns:a16="http://schemas.microsoft.com/office/drawing/2014/main" id="{5623B913-05FA-27F4-FB59-36B1C1981D7C}"/>
              </a:ext>
            </a:extLst>
          </p:cNvPr>
          <p:cNvGrpSpPr>
            <a:grpSpLocks/>
          </p:cNvGrpSpPr>
          <p:nvPr/>
        </p:nvGrpSpPr>
        <p:grpSpPr bwMode="auto">
          <a:xfrm>
            <a:off x="127000" y="922338"/>
            <a:ext cx="11701463" cy="3246437"/>
            <a:chOff x="-8264" y="906883"/>
            <a:chExt cx="11894915" cy="3281576"/>
          </a:xfrm>
        </p:grpSpPr>
        <p:pic>
          <p:nvPicPr>
            <p:cNvPr id="6157" name="Picture 5">
              <a:extLst>
                <a:ext uri="{FF2B5EF4-FFF2-40B4-BE49-F238E27FC236}">
                  <a16:creationId xmlns:a16="http://schemas.microsoft.com/office/drawing/2014/main" id="{EF35F9F7-2591-5B43-C857-2A9E00DFA07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7605" y="906883"/>
              <a:ext cx="11819046" cy="3281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8" name="TextBox 6">
              <a:extLst>
                <a:ext uri="{FF2B5EF4-FFF2-40B4-BE49-F238E27FC236}">
                  <a16:creationId xmlns:a16="http://schemas.microsoft.com/office/drawing/2014/main" id="{BAF09AD6-072F-0B34-390A-6AA69A91D45F}"/>
                </a:ext>
              </a:extLst>
            </p:cNvPr>
            <p:cNvSpPr txBox="1">
              <a:spLocks noChangeArrowheads="1"/>
            </p:cNvSpPr>
            <p:nvPr/>
          </p:nvSpPr>
          <p:spPr bwMode="auto">
            <a:xfrm>
              <a:off x="-8264" y="929086"/>
              <a:ext cx="4993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b="1">
                  <a:latin typeface="Arial" panose="020B0604020202020204" pitchFamily="34" charset="0"/>
                  <a:cs typeface="Arial" panose="020B0604020202020204" pitchFamily="34" charset="0"/>
                </a:rPr>
                <a:t>A.</a:t>
              </a:r>
            </a:p>
          </p:txBody>
        </p:sp>
        <p:sp>
          <p:nvSpPr>
            <p:cNvPr id="6159" name="TextBox 7">
              <a:extLst>
                <a:ext uri="{FF2B5EF4-FFF2-40B4-BE49-F238E27FC236}">
                  <a16:creationId xmlns:a16="http://schemas.microsoft.com/office/drawing/2014/main" id="{292A69AD-CCD1-36A7-C705-6F095DAFBECE}"/>
                </a:ext>
              </a:extLst>
            </p:cNvPr>
            <p:cNvSpPr txBox="1">
              <a:spLocks noChangeArrowheads="1"/>
            </p:cNvSpPr>
            <p:nvPr/>
          </p:nvSpPr>
          <p:spPr bwMode="auto">
            <a:xfrm>
              <a:off x="566928" y="1023186"/>
              <a:ext cx="26962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200" b="1">
                  <a:latin typeface="Arial" panose="020B0604020202020204" pitchFamily="34" charset="0"/>
                  <a:cs typeface="Arial" panose="020B0604020202020204" pitchFamily="34" charset="0"/>
                </a:rPr>
                <a:t>a</a:t>
              </a:r>
            </a:p>
          </p:txBody>
        </p:sp>
        <p:sp>
          <p:nvSpPr>
            <p:cNvPr id="6160" name="TextBox 8">
              <a:extLst>
                <a:ext uri="{FF2B5EF4-FFF2-40B4-BE49-F238E27FC236}">
                  <a16:creationId xmlns:a16="http://schemas.microsoft.com/office/drawing/2014/main" id="{A0F68363-43A7-7440-2ACA-B5D95D3FA783}"/>
                </a:ext>
              </a:extLst>
            </p:cNvPr>
            <p:cNvSpPr txBox="1">
              <a:spLocks noChangeArrowheads="1"/>
            </p:cNvSpPr>
            <p:nvPr/>
          </p:nvSpPr>
          <p:spPr bwMode="auto">
            <a:xfrm>
              <a:off x="3339907" y="999216"/>
              <a:ext cx="27924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200" b="1">
                  <a:latin typeface="Arial" panose="020B0604020202020204" pitchFamily="34" charset="0"/>
                  <a:cs typeface="Arial" panose="020B0604020202020204" pitchFamily="34" charset="0"/>
                </a:rPr>
                <a:t>b</a:t>
              </a:r>
            </a:p>
          </p:txBody>
        </p:sp>
        <p:sp>
          <p:nvSpPr>
            <p:cNvPr id="6161" name="TextBox 9">
              <a:extLst>
                <a:ext uri="{FF2B5EF4-FFF2-40B4-BE49-F238E27FC236}">
                  <a16:creationId xmlns:a16="http://schemas.microsoft.com/office/drawing/2014/main" id="{B2297F96-4E97-6BFD-F122-021EBA9E9156}"/>
                </a:ext>
              </a:extLst>
            </p:cNvPr>
            <p:cNvSpPr txBox="1">
              <a:spLocks noChangeArrowheads="1"/>
            </p:cNvSpPr>
            <p:nvPr/>
          </p:nvSpPr>
          <p:spPr bwMode="auto">
            <a:xfrm>
              <a:off x="5957163" y="1023185"/>
              <a:ext cx="26962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200" b="1">
                  <a:latin typeface="Arial" panose="020B0604020202020204" pitchFamily="34" charset="0"/>
                  <a:cs typeface="Arial" panose="020B0604020202020204" pitchFamily="34" charset="0"/>
                </a:rPr>
                <a:t>c</a:t>
              </a:r>
            </a:p>
          </p:txBody>
        </p:sp>
        <p:sp>
          <p:nvSpPr>
            <p:cNvPr id="6162" name="TextBox 10">
              <a:extLst>
                <a:ext uri="{FF2B5EF4-FFF2-40B4-BE49-F238E27FC236}">
                  <a16:creationId xmlns:a16="http://schemas.microsoft.com/office/drawing/2014/main" id="{48291E6C-E3B5-A855-1230-B52C8C9FDE0C}"/>
                </a:ext>
              </a:extLst>
            </p:cNvPr>
            <p:cNvSpPr txBox="1">
              <a:spLocks noChangeArrowheads="1"/>
            </p:cNvSpPr>
            <p:nvPr/>
          </p:nvSpPr>
          <p:spPr bwMode="auto">
            <a:xfrm>
              <a:off x="8984803" y="994793"/>
              <a:ext cx="27924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200" b="1">
                  <a:latin typeface="Arial" panose="020B0604020202020204" pitchFamily="34" charset="0"/>
                  <a:cs typeface="Arial" panose="020B0604020202020204" pitchFamily="34" charset="0"/>
                </a:rPr>
                <a:t>d</a:t>
              </a:r>
            </a:p>
          </p:txBody>
        </p:sp>
      </p:grpSp>
      <p:grpSp>
        <p:nvGrpSpPr>
          <p:cNvPr id="6147" name="Group 15">
            <a:extLst>
              <a:ext uri="{FF2B5EF4-FFF2-40B4-BE49-F238E27FC236}">
                <a16:creationId xmlns:a16="http://schemas.microsoft.com/office/drawing/2014/main" id="{3E7C7479-C290-99D6-D955-5424A8861BC9}"/>
              </a:ext>
            </a:extLst>
          </p:cNvPr>
          <p:cNvGrpSpPr>
            <a:grpSpLocks/>
          </p:cNvGrpSpPr>
          <p:nvPr/>
        </p:nvGrpSpPr>
        <p:grpSpPr bwMode="auto">
          <a:xfrm>
            <a:off x="127000" y="4168775"/>
            <a:ext cx="11985625" cy="2652713"/>
            <a:chOff x="0" y="695089"/>
            <a:chExt cx="12064890" cy="2444595"/>
          </a:xfrm>
        </p:grpSpPr>
        <p:grpSp>
          <p:nvGrpSpPr>
            <p:cNvPr id="6149" name="Group 16">
              <a:extLst>
                <a:ext uri="{FF2B5EF4-FFF2-40B4-BE49-F238E27FC236}">
                  <a16:creationId xmlns:a16="http://schemas.microsoft.com/office/drawing/2014/main" id="{D3F14B3A-37DE-47D7-0A97-206DA1F78383}"/>
                </a:ext>
              </a:extLst>
            </p:cNvPr>
            <p:cNvGrpSpPr>
              <a:grpSpLocks/>
            </p:cNvGrpSpPr>
            <p:nvPr/>
          </p:nvGrpSpPr>
          <p:grpSpPr bwMode="auto">
            <a:xfrm>
              <a:off x="58190" y="847899"/>
              <a:ext cx="12006700" cy="2291785"/>
              <a:chOff x="58190" y="847899"/>
              <a:chExt cx="12006700" cy="2291785"/>
            </a:xfrm>
          </p:grpSpPr>
          <p:pic>
            <p:nvPicPr>
              <p:cNvPr id="6154" name="Picture 12">
                <a:extLst>
                  <a:ext uri="{FF2B5EF4-FFF2-40B4-BE49-F238E27FC236}">
                    <a16:creationId xmlns:a16="http://schemas.microsoft.com/office/drawing/2014/main" id="{70342530-D0EB-1895-B30B-67CFE7442D4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190" y="928594"/>
                <a:ext cx="3857046" cy="2211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5" name="Picture 13">
                <a:extLst>
                  <a:ext uri="{FF2B5EF4-FFF2-40B4-BE49-F238E27FC236}">
                    <a16:creationId xmlns:a16="http://schemas.microsoft.com/office/drawing/2014/main" id="{E1ADB6BB-283A-5F82-6AAA-132D6196AF1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915236" y="872954"/>
                <a:ext cx="3943241" cy="2266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6" name="Picture 14">
                <a:extLst>
                  <a:ext uri="{FF2B5EF4-FFF2-40B4-BE49-F238E27FC236}">
                    <a16:creationId xmlns:a16="http://schemas.microsoft.com/office/drawing/2014/main" id="{E202F851-0286-FBA1-D66E-67E56145A7F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858477" y="847899"/>
                <a:ext cx="4206413" cy="2291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150" name="TextBox 17">
              <a:extLst>
                <a:ext uri="{FF2B5EF4-FFF2-40B4-BE49-F238E27FC236}">
                  <a16:creationId xmlns:a16="http://schemas.microsoft.com/office/drawing/2014/main" id="{C7F022FD-8C55-B580-0809-5ED3CF2615F2}"/>
                </a:ext>
              </a:extLst>
            </p:cNvPr>
            <p:cNvSpPr txBox="1">
              <a:spLocks noChangeArrowheads="1"/>
            </p:cNvSpPr>
            <p:nvPr/>
          </p:nvSpPr>
          <p:spPr bwMode="auto">
            <a:xfrm>
              <a:off x="0" y="695089"/>
              <a:ext cx="414613" cy="3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b="1">
                  <a:latin typeface="Arial" panose="020B0604020202020204" pitchFamily="34" charset="0"/>
                  <a:cs typeface="Arial" panose="020B0604020202020204" pitchFamily="34" charset="0"/>
                </a:rPr>
                <a:t>B.</a:t>
              </a:r>
            </a:p>
          </p:txBody>
        </p:sp>
        <p:sp>
          <p:nvSpPr>
            <p:cNvPr id="6151" name="TextBox 18">
              <a:extLst>
                <a:ext uri="{FF2B5EF4-FFF2-40B4-BE49-F238E27FC236}">
                  <a16:creationId xmlns:a16="http://schemas.microsoft.com/office/drawing/2014/main" id="{59090D51-AD03-8C64-5E08-5F8A71254AD0}"/>
                </a:ext>
              </a:extLst>
            </p:cNvPr>
            <p:cNvSpPr txBox="1">
              <a:spLocks noChangeArrowheads="1"/>
            </p:cNvSpPr>
            <p:nvPr/>
          </p:nvSpPr>
          <p:spPr bwMode="auto">
            <a:xfrm>
              <a:off x="508203" y="950179"/>
              <a:ext cx="223884" cy="277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200" b="1">
                  <a:latin typeface="Arial" panose="020B0604020202020204" pitchFamily="34" charset="0"/>
                  <a:cs typeface="Arial" panose="020B0604020202020204" pitchFamily="34" charset="0"/>
                </a:rPr>
                <a:t>a</a:t>
              </a:r>
            </a:p>
          </p:txBody>
        </p:sp>
        <p:sp>
          <p:nvSpPr>
            <p:cNvPr id="6152" name="TextBox 19">
              <a:extLst>
                <a:ext uri="{FF2B5EF4-FFF2-40B4-BE49-F238E27FC236}">
                  <a16:creationId xmlns:a16="http://schemas.microsoft.com/office/drawing/2014/main" id="{8FAD7AE6-BE3C-C641-F059-09A000086270}"/>
                </a:ext>
              </a:extLst>
            </p:cNvPr>
            <p:cNvSpPr txBox="1">
              <a:spLocks noChangeArrowheads="1"/>
            </p:cNvSpPr>
            <p:nvPr/>
          </p:nvSpPr>
          <p:spPr bwMode="auto">
            <a:xfrm>
              <a:off x="4357263" y="926401"/>
              <a:ext cx="231870" cy="277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200" b="1">
                  <a:latin typeface="Arial" panose="020B0604020202020204" pitchFamily="34" charset="0"/>
                  <a:cs typeface="Arial" panose="020B0604020202020204" pitchFamily="34" charset="0"/>
                </a:rPr>
                <a:t>b</a:t>
              </a:r>
            </a:p>
          </p:txBody>
        </p:sp>
        <p:sp>
          <p:nvSpPr>
            <p:cNvPr id="6153" name="TextBox 20">
              <a:extLst>
                <a:ext uri="{FF2B5EF4-FFF2-40B4-BE49-F238E27FC236}">
                  <a16:creationId xmlns:a16="http://schemas.microsoft.com/office/drawing/2014/main" id="{777AB031-3B5D-ACBB-7190-B70CE60552D6}"/>
                </a:ext>
              </a:extLst>
            </p:cNvPr>
            <p:cNvSpPr txBox="1">
              <a:spLocks noChangeArrowheads="1"/>
            </p:cNvSpPr>
            <p:nvPr/>
          </p:nvSpPr>
          <p:spPr bwMode="auto">
            <a:xfrm>
              <a:off x="8308490" y="889793"/>
              <a:ext cx="223884" cy="277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200" b="1">
                  <a:latin typeface="Arial" panose="020B0604020202020204" pitchFamily="34" charset="0"/>
                  <a:cs typeface="Arial" panose="020B0604020202020204" pitchFamily="34" charset="0"/>
                </a:rPr>
                <a:t>c</a:t>
              </a:r>
            </a:p>
          </p:txBody>
        </p:sp>
      </p:grpSp>
      <p:sp>
        <p:nvSpPr>
          <p:cNvPr id="6148" name="TextBox 3">
            <a:extLst>
              <a:ext uri="{FF2B5EF4-FFF2-40B4-BE49-F238E27FC236}">
                <a16:creationId xmlns:a16="http://schemas.microsoft.com/office/drawing/2014/main" id="{C994293B-551C-FE25-D017-2673031CDADC}"/>
              </a:ext>
            </a:extLst>
          </p:cNvPr>
          <p:cNvSpPr txBox="1">
            <a:spLocks noChangeArrowheads="1"/>
          </p:cNvSpPr>
          <p:nvPr/>
        </p:nvSpPr>
        <p:spPr bwMode="auto">
          <a:xfrm>
            <a:off x="0" y="-100013"/>
            <a:ext cx="12112625" cy="1076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3200" b="1" i="1" u="sng">
                <a:latin typeface="Arial" panose="020B0604020202020204" pitchFamily="34" charset="0"/>
                <a:cs typeface="Arial" panose="020B0604020202020204" pitchFamily="34" charset="0"/>
              </a:rPr>
              <a:t>FIGURE S2: Faith_PD Alpha Diversity Metric Boxplots (A) and Alpha Diversity Volatility Analysis (B)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Content Placeholder 2">
            <a:extLst>
              <a:ext uri="{FF2B5EF4-FFF2-40B4-BE49-F238E27FC236}">
                <a16:creationId xmlns:a16="http://schemas.microsoft.com/office/drawing/2014/main" id="{8E955B5D-B760-4BE2-5C8B-0D1CB01E6F9D}"/>
              </a:ext>
            </a:extLst>
          </p:cNvPr>
          <p:cNvSpPr>
            <a:spLocks noGrp="1"/>
          </p:cNvSpPr>
          <p:nvPr>
            <p:ph idx="1"/>
          </p:nvPr>
        </p:nvSpPr>
        <p:spPr>
          <a:xfrm>
            <a:off x="746125" y="1982788"/>
            <a:ext cx="10790238" cy="3189287"/>
          </a:xfrm>
        </p:spPr>
        <p:txBody>
          <a:bodyPr/>
          <a:lstStyle/>
          <a:p>
            <a:r>
              <a:rPr lang="en-US" altLang="en-US">
                <a:latin typeface="Arial" panose="020B0604020202020204" pitchFamily="34" charset="0"/>
                <a:cs typeface="Arial" panose="020B0604020202020204" pitchFamily="34" charset="0"/>
              </a:rPr>
              <a:t>Panel A presents the Alpha Diversity Faith_PD metric boxplots that were generated using a determined sequencing depth of 212,889 for the four variables (a) Diet, (b) Study Day, (c) Fermentation Time Points and (d) Diet_Study Day. Panel B shows the Volatility Analysis for the Alpha Diversity Faith_PD metric for (a) Diet, (b) Study Day and (c) Diet_Study Day. </a:t>
            </a:r>
          </a:p>
        </p:txBody>
      </p:sp>
      <p:sp>
        <p:nvSpPr>
          <p:cNvPr id="7171" name="TextBox 3">
            <a:extLst>
              <a:ext uri="{FF2B5EF4-FFF2-40B4-BE49-F238E27FC236}">
                <a16:creationId xmlns:a16="http://schemas.microsoft.com/office/drawing/2014/main" id="{EE56A94D-5DBC-BD4C-1202-E1215EC2E530}"/>
              </a:ext>
            </a:extLst>
          </p:cNvPr>
          <p:cNvSpPr txBox="1">
            <a:spLocks noChangeArrowheads="1"/>
          </p:cNvSpPr>
          <p:nvPr/>
        </p:nvSpPr>
        <p:spPr bwMode="auto">
          <a:xfrm>
            <a:off x="0" y="401638"/>
            <a:ext cx="12112625"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3200" b="1" i="1" u="sng">
                <a:latin typeface="Arial" panose="020B0604020202020204" pitchFamily="34" charset="0"/>
                <a:cs typeface="Arial" panose="020B0604020202020204" pitchFamily="34" charset="0"/>
              </a:rPr>
              <a:t>FIGURE S2: Faith_PD Alpha Diversity Metric Boxplots (A) and Alpha Diversity Volatility Analysis (B)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3">
            <a:extLst>
              <a:ext uri="{FF2B5EF4-FFF2-40B4-BE49-F238E27FC236}">
                <a16:creationId xmlns:a16="http://schemas.microsoft.com/office/drawing/2014/main" id="{ADA08082-88EE-12DD-8BC8-E11DE3E1C311}"/>
              </a:ext>
            </a:extLst>
          </p:cNvPr>
          <p:cNvSpPr txBox="1">
            <a:spLocks noChangeArrowheads="1"/>
          </p:cNvSpPr>
          <p:nvPr/>
        </p:nvSpPr>
        <p:spPr bwMode="auto">
          <a:xfrm>
            <a:off x="1163638" y="31750"/>
            <a:ext cx="100314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3200" b="1" i="1" u="sng">
                <a:latin typeface="Arial" panose="020B0604020202020204" pitchFamily="34" charset="0"/>
                <a:cs typeface="Arial" panose="020B0604020202020204" pitchFamily="34" charset="0"/>
              </a:rPr>
              <a:t>FIGURE S3: Alpha Diversity Plots: Observed OTUs</a:t>
            </a:r>
          </a:p>
        </p:txBody>
      </p:sp>
      <p:grpSp>
        <p:nvGrpSpPr>
          <p:cNvPr id="8195" name="Group 1">
            <a:extLst>
              <a:ext uri="{FF2B5EF4-FFF2-40B4-BE49-F238E27FC236}">
                <a16:creationId xmlns:a16="http://schemas.microsoft.com/office/drawing/2014/main" id="{97E0653A-B0E2-41EB-5743-E63E2E79F249}"/>
              </a:ext>
            </a:extLst>
          </p:cNvPr>
          <p:cNvGrpSpPr>
            <a:grpSpLocks/>
          </p:cNvGrpSpPr>
          <p:nvPr/>
        </p:nvGrpSpPr>
        <p:grpSpPr bwMode="auto">
          <a:xfrm>
            <a:off x="134938" y="762000"/>
            <a:ext cx="11895137" cy="5907088"/>
            <a:chOff x="314325" y="852488"/>
            <a:chExt cx="11372850" cy="5616575"/>
          </a:xfrm>
        </p:grpSpPr>
        <p:grpSp>
          <p:nvGrpSpPr>
            <p:cNvPr id="8196" name="Group 1">
              <a:extLst>
                <a:ext uri="{FF2B5EF4-FFF2-40B4-BE49-F238E27FC236}">
                  <a16:creationId xmlns:a16="http://schemas.microsoft.com/office/drawing/2014/main" id="{57CE1244-DDCB-7731-6B57-24FFE57BD966}"/>
                </a:ext>
              </a:extLst>
            </p:cNvPr>
            <p:cNvGrpSpPr>
              <a:grpSpLocks/>
            </p:cNvGrpSpPr>
            <p:nvPr/>
          </p:nvGrpSpPr>
          <p:grpSpPr bwMode="auto">
            <a:xfrm>
              <a:off x="314325" y="852488"/>
              <a:ext cx="11372850" cy="5616575"/>
              <a:chOff x="52388" y="439738"/>
              <a:chExt cx="12047123" cy="6324600"/>
            </a:xfrm>
          </p:grpSpPr>
          <p:grpSp>
            <p:nvGrpSpPr>
              <p:cNvPr id="8199" name="Group 9">
                <a:extLst>
                  <a:ext uri="{FF2B5EF4-FFF2-40B4-BE49-F238E27FC236}">
                    <a16:creationId xmlns:a16="http://schemas.microsoft.com/office/drawing/2014/main" id="{15693A2E-7DA8-A45A-8E3E-D038EB49AE6F}"/>
                  </a:ext>
                </a:extLst>
              </p:cNvPr>
              <p:cNvGrpSpPr>
                <a:grpSpLocks/>
              </p:cNvGrpSpPr>
              <p:nvPr/>
            </p:nvGrpSpPr>
            <p:grpSpPr bwMode="auto">
              <a:xfrm>
                <a:off x="52388" y="439738"/>
                <a:ext cx="12047123" cy="6324600"/>
                <a:chOff x="52574" y="440420"/>
                <a:chExt cx="12046938" cy="6399313"/>
              </a:xfrm>
            </p:grpSpPr>
            <p:grpSp>
              <p:nvGrpSpPr>
                <p:cNvPr id="8202" name="Group 7">
                  <a:extLst>
                    <a:ext uri="{FF2B5EF4-FFF2-40B4-BE49-F238E27FC236}">
                      <a16:creationId xmlns:a16="http://schemas.microsoft.com/office/drawing/2014/main" id="{5ABB9A78-9C01-B763-D259-95165555B897}"/>
                    </a:ext>
                  </a:extLst>
                </p:cNvPr>
                <p:cNvGrpSpPr>
                  <a:grpSpLocks/>
                </p:cNvGrpSpPr>
                <p:nvPr/>
              </p:nvGrpSpPr>
              <p:grpSpPr bwMode="auto">
                <a:xfrm>
                  <a:off x="52574" y="599059"/>
                  <a:ext cx="6058272" cy="6235951"/>
                  <a:chOff x="52574" y="600218"/>
                  <a:chExt cx="6058272" cy="6323918"/>
                </a:xfrm>
              </p:grpSpPr>
              <p:pic>
                <p:nvPicPr>
                  <p:cNvPr id="8204" name="Picture 4">
                    <a:extLst>
                      <a:ext uri="{FF2B5EF4-FFF2-40B4-BE49-F238E27FC236}">
                        <a16:creationId xmlns:a16="http://schemas.microsoft.com/office/drawing/2014/main" id="{178159F7-D09B-00D7-E2FD-3CD247A1C03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574" y="600218"/>
                    <a:ext cx="6058272" cy="2967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5" name="Picture 6">
                    <a:extLst>
                      <a:ext uri="{FF2B5EF4-FFF2-40B4-BE49-F238E27FC236}">
                        <a16:creationId xmlns:a16="http://schemas.microsoft.com/office/drawing/2014/main" id="{6288E767-1A39-CEBC-D5A8-B7C6E86F725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574" y="3729069"/>
                    <a:ext cx="5807097" cy="3195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Rectangle 8">
                  <a:extLst>
                    <a:ext uri="{FF2B5EF4-FFF2-40B4-BE49-F238E27FC236}">
                      <a16:creationId xmlns:a16="http://schemas.microsoft.com/office/drawing/2014/main" id="{0BCA04B6-E13B-DE92-559A-3A1274B8419D}"/>
                    </a:ext>
                  </a:extLst>
                </p:cNvPr>
                <p:cNvSpPr/>
                <p:nvPr/>
              </p:nvSpPr>
              <p:spPr>
                <a:xfrm>
                  <a:off x="52574" y="440420"/>
                  <a:ext cx="12046938" cy="6399313"/>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pic>
            <p:nvPicPr>
              <p:cNvPr id="8200" name="Picture 5">
                <a:extLst>
                  <a:ext uri="{FF2B5EF4-FFF2-40B4-BE49-F238E27FC236}">
                    <a16:creationId xmlns:a16="http://schemas.microsoft.com/office/drawing/2014/main" id="{04DC3141-1764-A21F-AEF6-3D5FEB46119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34868" y="1669002"/>
                <a:ext cx="587220" cy="333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1" name="Picture 5">
                <a:extLst>
                  <a:ext uri="{FF2B5EF4-FFF2-40B4-BE49-F238E27FC236}">
                    <a16:creationId xmlns:a16="http://schemas.microsoft.com/office/drawing/2014/main" id="{D52818EF-EA1F-2779-E01A-29C498D4205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48991" y="4040301"/>
                <a:ext cx="634871" cy="79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197" name="Picture 2">
              <a:extLst>
                <a:ext uri="{FF2B5EF4-FFF2-40B4-BE49-F238E27FC236}">
                  <a16:creationId xmlns:a16="http://schemas.microsoft.com/office/drawing/2014/main" id="{615EE6EB-1AAE-7BBA-882C-3B1E5597253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865813" y="3695700"/>
              <a:ext cx="5753100" cy="274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8" name="Picture 1">
              <a:extLst>
                <a:ext uri="{FF2B5EF4-FFF2-40B4-BE49-F238E27FC236}">
                  <a16:creationId xmlns:a16="http://schemas.microsoft.com/office/drawing/2014/main" id="{578C2833-9BFD-1F33-8FC8-A4B0D6A88766}"/>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795963" y="992188"/>
              <a:ext cx="5694362" cy="2589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Box 3">
            <a:extLst>
              <a:ext uri="{FF2B5EF4-FFF2-40B4-BE49-F238E27FC236}">
                <a16:creationId xmlns:a16="http://schemas.microsoft.com/office/drawing/2014/main" id="{EAB2BD5B-11E5-78EE-1D98-62831A8B1190}"/>
              </a:ext>
            </a:extLst>
          </p:cNvPr>
          <p:cNvSpPr txBox="1">
            <a:spLocks noChangeArrowheads="1"/>
          </p:cNvSpPr>
          <p:nvPr/>
        </p:nvSpPr>
        <p:spPr bwMode="auto">
          <a:xfrm>
            <a:off x="1125538" y="787400"/>
            <a:ext cx="100314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3200" b="1" i="1" u="sng">
                <a:latin typeface="Arial" panose="020B0604020202020204" pitchFamily="34" charset="0"/>
                <a:cs typeface="Arial" panose="020B0604020202020204" pitchFamily="34" charset="0"/>
              </a:rPr>
              <a:t>FIGURE S3: Alpha Diversity Plots: Observed OTUs</a:t>
            </a:r>
          </a:p>
        </p:txBody>
      </p:sp>
      <p:sp>
        <p:nvSpPr>
          <p:cNvPr id="9219" name="Content Placeholder 2">
            <a:extLst>
              <a:ext uri="{FF2B5EF4-FFF2-40B4-BE49-F238E27FC236}">
                <a16:creationId xmlns:a16="http://schemas.microsoft.com/office/drawing/2014/main" id="{9A58674F-AB13-3E33-5657-6023DEDDFB37}"/>
              </a:ext>
            </a:extLst>
          </p:cNvPr>
          <p:cNvSpPr>
            <a:spLocks noGrp="1"/>
          </p:cNvSpPr>
          <p:nvPr>
            <p:ph idx="1"/>
          </p:nvPr>
        </p:nvSpPr>
        <p:spPr>
          <a:xfrm>
            <a:off x="746125" y="1982788"/>
            <a:ext cx="10790238" cy="2090737"/>
          </a:xfrm>
        </p:spPr>
        <p:txBody>
          <a:bodyPr/>
          <a:lstStyle/>
          <a:p>
            <a:pPr marL="0" indent="0" algn="just" eaLnBrk="1" hangingPunct="1">
              <a:buFont typeface="Arial" panose="020B0604020202020204" pitchFamily="34" charset="0"/>
              <a:buNone/>
            </a:pPr>
            <a:r>
              <a:rPr lang="en-US" altLang="en-US">
                <a:latin typeface="Arial" panose="020B0604020202020204" pitchFamily="34" charset="0"/>
                <a:cs typeface="Arial" panose="020B0604020202020204" pitchFamily="34" charset="0"/>
              </a:rPr>
              <a:t>Rarefaction curves for Alpha Diversity Analysis. As the Observed OTUs shows, there are no differences in alpha diversity by Diet (A) and Study Day (B). Alpha diversity decreases with fermentation time(C). There are no observed differences in the interaction Diet*Study Day (D).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3">
            <a:extLst>
              <a:ext uri="{FF2B5EF4-FFF2-40B4-BE49-F238E27FC236}">
                <a16:creationId xmlns:a16="http://schemas.microsoft.com/office/drawing/2014/main" id="{B51D2DA1-FE22-542D-6610-B2BB1CE7366E}"/>
              </a:ext>
            </a:extLst>
          </p:cNvPr>
          <p:cNvSpPr txBox="1">
            <a:spLocks noChangeArrowheads="1"/>
          </p:cNvSpPr>
          <p:nvPr/>
        </p:nvSpPr>
        <p:spPr bwMode="auto">
          <a:xfrm>
            <a:off x="1668463" y="-3175"/>
            <a:ext cx="83883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3200" b="1" i="1" u="sng">
                <a:latin typeface="Arial" panose="020B0604020202020204" pitchFamily="34" charset="0"/>
                <a:cs typeface="Arial" panose="020B0604020202020204" pitchFamily="34" charset="0"/>
              </a:rPr>
              <a:t>Figure S4: Alpha Diversity Plots: Shannon</a:t>
            </a:r>
          </a:p>
        </p:txBody>
      </p:sp>
      <p:grpSp>
        <p:nvGrpSpPr>
          <p:cNvPr id="10243" name="Group 1">
            <a:extLst>
              <a:ext uri="{FF2B5EF4-FFF2-40B4-BE49-F238E27FC236}">
                <a16:creationId xmlns:a16="http://schemas.microsoft.com/office/drawing/2014/main" id="{57B34636-64A1-8875-9825-E321D6934F1E}"/>
              </a:ext>
            </a:extLst>
          </p:cNvPr>
          <p:cNvGrpSpPr>
            <a:grpSpLocks/>
          </p:cNvGrpSpPr>
          <p:nvPr/>
        </p:nvGrpSpPr>
        <p:grpSpPr bwMode="auto">
          <a:xfrm>
            <a:off x="196850" y="581025"/>
            <a:ext cx="11842750" cy="6178550"/>
            <a:chOff x="342900" y="749300"/>
            <a:chExt cx="11263313" cy="5719763"/>
          </a:xfrm>
        </p:grpSpPr>
        <p:grpSp>
          <p:nvGrpSpPr>
            <p:cNvPr id="10244" name="Group 1">
              <a:extLst>
                <a:ext uri="{FF2B5EF4-FFF2-40B4-BE49-F238E27FC236}">
                  <a16:creationId xmlns:a16="http://schemas.microsoft.com/office/drawing/2014/main" id="{29213AAF-D38A-9748-92B2-6E3129ED43F3}"/>
                </a:ext>
              </a:extLst>
            </p:cNvPr>
            <p:cNvGrpSpPr>
              <a:grpSpLocks/>
            </p:cNvGrpSpPr>
            <p:nvPr/>
          </p:nvGrpSpPr>
          <p:grpSpPr bwMode="auto">
            <a:xfrm>
              <a:off x="342900" y="749300"/>
              <a:ext cx="11263313" cy="5719763"/>
              <a:chOff x="88900" y="533400"/>
              <a:chExt cx="12020550" cy="6218238"/>
            </a:xfrm>
          </p:grpSpPr>
          <p:grpSp>
            <p:nvGrpSpPr>
              <p:cNvPr id="10247" name="Group 9">
                <a:extLst>
                  <a:ext uri="{FF2B5EF4-FFF2-40B4-BE49-F238E27FC236}">
                    <a16:creationId xmlns:a16="http://schemas.microsoft.com/office/drawing/2014/main" id="{AEAB6F82-3CBA-52A4-0E02-C7149949016C}"/>
                  </a:ext>
                </a:extLst>
              </p:cNvPr>
              <p:cNvGrpSpPr>
                <a:grpSpLocks/>
              </p:cNvGrpSpPr>
              <p:nvPr/>
            </p:nvGrpSpPr>
            <p:grpSpPr bwMode="auto">
              <a:xfrm>
                <a:off x="88900" y="533400"/>
                <a:ext cx="12020550" cy="6218238"/>
                <a:chOff x="0" y="639192"/>
                <a:chExt cx="12192000" cy="6218808"/>
              </a:xfrm>
            </p:grpSpPr>
            <p:grpSp>
              <p:nvGrpSpPr>
                <p:cNvPr id="10250" name="Group 7">
                  <a:extLst>
                    <a:ext uri="{FF2B5EF4-FFF2-40B4-BE49-F238E27FC236}">
                      <a16:creationId xmlns:a16="http://schemas.microsoft.com/office/drawing/2014/main" id="{CA52C7D4-4C7F-CE2C-B7F1-38934E310321}"/>
                    </a:ext>
                  </a:extLst>
                </p:cNvPr>
                <p:cNvGrpSpPr>
                  <a:grpSpLocks/>
                </p:cNvGrpSpPr>
                <p:nvPr/>
              </p:nvGrpSpPr>
              <p:grpSpPr bwMode="auto">
                <a:xfrm>
                  <a:off x="79899" y="914399"/>
                  <a:ext cx="6147702" cy="5943601"/>
                  <a:chOff x="79899" y="914399"/>
                  <a:chExt cx="6147702" cy="5943601"/>
                </a:xfrm>
              </p:grpSpPr>
              <p:pic>
                <p:nvPicPr>
                  <p:cNvPr id="10252" name="Picture 4">
                    <a:extLst>
                      <a:ext uri="{FF2B5EF4-FFF2-40B4-BE49-F238E27FC236}">
                        <a16:creationId xmlns:a16="http://schemas.microsoft.com/office/drawing/2014/main" id="{42A0BEE2-965F-18D7-E672-EF1FB910B45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9899" y="914399"/>
                    <a:ext cx="5920640" cy="2778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3" name="Picture 6">
                    <a:extLst>
                      <a:ext uri="{FF2B5EF4-FFF2-40B4-BE49-F238E27FC236}">
                        <a16:creationId xmlns:a16="http://schemas.microsoft.com/office/drawing/2014/main" id="{CC2DAD91-D848-22BE-0835-CC97E88D094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9899" y="3872679"/>
                    <a:ext cx="6147702" cy="2985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Rectangle 8">
                  <a:extLst>
                    <a:ext uri="{FF2B5EF4-FFF2-40B4-BE49-F238E27FC236}">
                      <a16:creationId xmlns:a16="http://schemas.microsoft.com/office/drawing/2014/main" id="{D3B56B6F-560B-9D31-FC24-807893E02C4C}"/>
                    </a:ext>
                  </a:extLst>
                </p:cNvPr>
                <p:cNvSpPr/>
                <p:nvPr/>
              </p:nvSpPr>
              <p:spPr>
                <a:xfrm>
                  <a:off x="0" y="639192"/>
                  <a:ext cx="12192000" cy="6218808"/>
                </a:xfrm>
                <a:prstGeom prst="rect">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pSp>
          <p:pic>
            <p:nvPicPr>
              <p:cNvPr id="10248" name="Picture 5">
                <a:extLst>
                  <a:ext uri="{FF2B5EF4-FFF2-40B4-BE49-F238E27FC236}">
                    <a16:creationId xmlns:a16="http://schemas.microsoft.com/office/drawing/2014/main" id="{D495F210-02C9-7709-E5C6-3E1D8577F64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39121" y="1793289"/>
                <a:ext cx="609600" cy="345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9" name="Picture 5">
                <a:extLst>
                  <a:ext uri="{FF2B5EF4-FFF2-40B4-BE49-F238E27FC236}">
                    <a16:creationId xmlns:a16="http://schemas.microsoft.com/office/drawing/2014/main" id="{B7FDB292-68CE-2415-40A1-D9593DF409D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74255" y="4147206"/>
                <a:ext cx="649269" cy="808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245" name="Picture 1">
              <a:extLst>
                <a:ext uri="{FF2B5EF4-FFF2-40B4-BE49-F238E27FC236}">
                  <a16:creationId xmlns:a16="http://schemas.microsoft.com/office/drawing/2014/main" id="{6A5CD50E-4876-2A0F-89E0-F20A60E924E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886450" y="3711575"/>
              <a:ext cx="5611813" cy="273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Picture 1">
              <a:extLst>
                <a:ext uri="{FF2B5EF4-FFF2-40B4-BE49-F238E27FC236}">
                  <a16:creationId xmlns:a16="http://schemas.microsoft.com/office/drawing/2014/main" id="{074F7AF8-C885-93A3-0916-9EFEB422224E}"/>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815013" y="927100"/>
              <a:ext cx="5683250" cy="261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Box 3">
            <a:extLst>
              <a:ext uri="{FF2B5EF4-FFF2-40B4-BE49-F238E27FC236}">
                <a16:creationId xmlns:a16="http://schemas.microsoft.com/office/drawing/2014/main" id="{D96A737B-9E16-618E-69C3-D30DF9CB1E88}"/>
              </a:ext>
            </a:extLst>
          </p:cNvPr>
          <p:cNvSpPr txBox="1">
            <a:spLocks noChangeArrowheads="1"/>
          </p:cNvSpPr>
          <p:nvPr/>
        </p:nvSpPr>
        <p:spPr bwMode="auto">
          <a:xfrm>
            <a:off x="1789113" y="671513"/>
            <a:ext cx="83883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3200" b="1" i="1" u="sng">
                <a:latin typeface="Arial" panose="020B0604020202020204" pitchFamily="34" charset="0"/>
                <a:cs typeface="Arial" panose="020B0604020202020204" pitchFamily="34" charset="0"/>
              </a:rPr>
              <a:t>Figure S4: Alpha Diversity Plots: Shannon</a:t>
            </a:r>
          </a:p>
        </p:txBody>
      </p:sp>
      <p:sp>
        <p:nvSpPr>
          <p:cNvPr id="11267" name="Content Placeholder 2">
            <a:extLst>
              <a:ext uri="{FF2B5EF4-FFF2-40B4-BE49-F238E27FC236}">
                <a16:creationId xmlns:a16="http://schemas.microsoft.com/office/drawing/2014/main" id="{7A8C89B4-C99E-16A7-9E34-5019212E1C1A}"/>
              </a:ext>
            </a:extLst>
          </p:cNvPr>
          <p:cNvSpPr>
            <a:spLocks noGrp="1"/>
          </p:cNvSpPr>
          <p:nvPr>
            <p:ph idx="1"/>
          </p:nvPr>
        </p:nvSpPr>
        <p:spPr>
          <a:xfrm>
            <a:off x="746125" y="1982788"/>
            <a:ext cx="10790238" cy="2035175"/>
          </a:xfrm>
        </p:spPr>
        <p:txBody>
          <a:bodyPr/>
          <a:lstStyle/>
          <a:p>
            <a:pPr marL="0" indent="0" algn="just" eaLnBrk="1" hangingPunct="1">
              <a:buFont typeface="Arial" panose="020B0604020202020204" pitchFamily="34" charset="0"/>
              <a:buNone/>
            </a:pPr>
            <a:r>
              <a:rPr lang="en-US" altLang="en-US">
                <a:latin typeface="Arial" panose="020B0604020202020204" pitchFamily="34" charset="0"/>
                <a:cs typeface="Arial" panose="020B0604020202020204" pitchFamily="34" charset="0"/>
              </a:rPr>
              <a:t>Rarefaction curves for Alpha Diversity Analysis. As the Shannon Diversity shows, there are no differences in alpha diversity by Diet (A) and Study Day (B). Alpha diversity decreases with fermentation time(C). There are no observed differences in the interaction Diet*Study Day (D).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6">
            <a:extLst>
              <a:ext uri="{FF2B5EF4-FFF2-40B4-BE49-F238E27FC236}">
                <a16:creationId xmlns:a16="http://schemas.microsoft.com/office/drawing/2014/main" id="{AF2DFEB2-C809-884F-3664-42897B8E35AB}"/>
              </a:ext>
            </a:extLst>
          </p:cNvPr>
          <p:cNvSpPr>
            <a:spLocks noChangeArrowheads="1"/>
          </p:cNvSpPr>
          <p:nvPr/>
        </p:nvSpPr>
        <p:spPr bwMode="auto">
          <a:xfrm>
            <a:off x="1062038" y="11113"/>
            <a:ext cx="100552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3200" b="1" i="1" u="sng">
                <a:latin typeface="Arial" panose="020B0604020202020204" pitchFamily="34" charset="0"/>
                <a:cs typeface="Arial" panose="020B0604020202020204" pitchFamily="34" charset="0"/>
              </a:rPr>
              <a:t>FIGURE S5: Taxonomy Bar Blot Whole Community</a:t>
            </a:r>
          </a:p>
        </p:txBody>
      </p:sp>
      <p:grpSp>
        <p:nvGrpSpPr>
          <p:cNvPr id="12291" name="Group 4">
            <a:extLst>
              <a:ext uri="{FF2B5EF4-FFF2-40B4-BE49-F238E27FC236}">
                <a16:creationId xmlns:a16="http://schemas.microsoft.com/office/drawing/2014/main" id="{A0F44EF5-6089-3816-DF16-C3106FD702F4}"/>
              </a:ext>
            </a:extLst>
          </p:cNvPr>
          <p:cNvGrpSpPr>
            <a:grpSpLocks/>
          </p:cNvGrpSpPr>
          <p:nvPr/>
        </p:nvGrpSpPr>
        <p:grpSpPr bwMode="auto">
          <a:xfrm>
            <a:off x="69850" y="915988"/>
            <a:ext cx="7564438" cy="5749925"/>
            <a:chOff x="2004210" y="817747"/>
            <a:chExt cx="7222910" cy="5750106"/>
          </a:xfrm>
        </p:grpSpPr>
        <p:sp>
          <p:nvSpPr>
            <p:cNvPr id="12297" name="TextBox 9">
              <a:extLst>
                <a:ext uri="{FF2B5EF4-FFF2-40B4-BE49-F238E27FC236}">
                  <a16:creationId xmlns:a16="http://schemas.microsoft.com/office/drawing/2014/main" id="{60EBBACD-317A-C305-7669-85B809A765C2}"/>
                </a:ext>
              </a:extLst>
            </p:cNvPr>
            <p:cNvSpPr txBox="1">
              <a:spLocks noChangeArrowheads="1"/>
            </p:cNvSpPr>
            <p:nvPr/>
          </p:nvSpPr>
          <p:spPr bwMode="auto">
            <a:xfrm rot="-5400000">
              <a:off x="1155529" y="3247564"/>
              <a:ext cx="2050050" cy="3526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1800" b="1"/>
                <a:t>Relative Frequency </a:t>
              </a:r>
            </a:p>
          </p:txBody>
        </p:sp>
        <p:grpSp>
          <p:nvGrpSpPr>
            <p:cNvPr id="12298" name="Group 10">
              <a:extLst>
                <a:ext uri="{FF2B5EF4-FFF2-40B4-BE49-F238E27FC236}">
                  <a16:creationId xmlns:a16="http://schemas.microsoft.com/office/drawing/2014/main" id="{9815C52C-C4BD-9D9A-34F5-5083735F7003}"/>
                </a:ext>
              </a:extLst>
            </p:cNvPr>
            <p:cNvGrpSpPr>
              <a:grpSpLocks/>
            </p:cNvGrpSpPr>
            <p:nvPr/>
          </p:nvGrpSpPr>
          <p:grpSpPr bwMode="auto">
            <a:xfrm>
              <a:off x="2458176" y="817747"/>
              <a:ext cx="6768944" cy="5750106"/>
              <a:chOff x="221914" y="817747"/>
              <a:chExt cx="6768944" cy="5750106"/>
            </a:xfrm>
          </p:grpSpPr>
          <p:sp>
            <p:nvSpPr>
              <p:cNvPr id="12299" name="TextBox 11">
                <a:extLst>
                  <a:ext uri="{FF2B5EF4-FFF2-40B4-BE49-F238E27FC236}">
                    <a16:creationId xmlns:a16="http://schemas.microsoft.com/office/drawing/2014/main" id="{207FCDC4-81AB-C92F-17AE-7BCED74CC6CD}"/>
                  </a:ext>
                </a:extLst>
              </p:cNvPr>
              <p:cNvSpPr txBox="1">
                <a:spLocks noChangeArrowheads="1"/>
              </p:cNvSpPr>
              <p:nvPr/>
            </p:nvSpPr>
            <p:spPr bwMode="auto">
              <a:xfrm>
                <a:off x="1548770" y="817747"/>
                <a:ext cx="1607976" cy="369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1800" b="1"/>
                  <a:t>MRE-diet group</a:t>
                </a:r>
              </a:p>
            </p:txBody>
          </p:sp>
          <p:sp>
            <p:nvSpPr>
              <p:cNvPr id="12300" name="TextBox 12">
                <a:extLst>
                  <a:ext uri="{FF2B5EF4-FFF2-40B4-BE49-F238E27FC236}">
                    <a16:creationId xmlns:a16="http://schemas.microsoft.com/office/drawing/2014/main" id="{E3C85E2F-D647-3F58-1603-FD4653DD1567}"/>
                  </a:ext>
                </a:extLst>
              </p:cNvPr>
              <p:cNvSpPr txBox="1">
                <a:spLocks noChangeArrowheads="1"/>
              </p:cNvSpPr>
              <p:nvPr/>
            </p:nvSpPr>
            <p:spPr bwMode="auto">
              <a:xfrm>
                <a:off x="4476751" y="835660"/>
                <a:ext cx="1580422" cy="369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1800" b="1"/>
                  <a:t>HAB-diet group</a:t>
                </a:r>
              </a:p>
            </p:txBody>
          </p:sp>
          <p:grpSp>
            <p:nvGrpSpPr>
              <p:cNvPr id="12301" name="Group 13">
                <a:extLst>
                  <a:ext uri="{FF2B5EF4-FFF2-40B4-BE49-F238E27FC236}">
                    <a16:creationId xmlns:a16="http://schemas.microsoft.com/office/drawing/2014/main" id="{EB7B35EA-17B1-08B2-FC6F-C9EF9C1E4FF4}"/>
                  </a:ext>
                </a:extLst>
              </p:cNvPr>
              <p:cNvGrpSpPr>
                <a:grpSpLocks/>
              </p:cNvGrpSpPr>
              <p:nvPr/>
            </p:nvGrpSpPr>
            <p:grpSpPr bwMode="auto">
              <a:xfrm>
                <a:off x="221914" y="1002413"/>
                <a:ext cx="6768944" cy="5565440"/>
                <a:chOff x="221914" y="1002413"/>
                <a:chExt cx="6768944" cy="5565440"/>
              </a:xfrm>
            </p:grpSpPr>
            <p:pic>
              <p:nvPicPr>
                <p:cNvPr id="12302" name="Picture 14">
                  <a:extLst>
                    <a:ext uri="{FF2B5EF4-FFF2-40B4-BE49-F238E27FC236}">
                      <a16:creationId xmlns:a16="http://schemas.microsoft.com/office/drawing/2014/main" id="{F9FC66AC-E62C-A74D-2878-A825ABAD6A2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3873" y="1107893"/>
                  <a:ext cx="6466985" cy="5459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03" name="TextBox 15">
                  <a:extLst>
                    <a:ext uri="{FF2B5EF4-FFF2-40B4-BE49-F238E27FC236}">
                      <a16:creationId xmlns:a16="http://schemas.microsoft.com/office/drawing/2014/main" id="{5A933704-76A0-BE0C-EC1E-A4569FB067CE}"/>
                    </a:ext>
                  </a:extLst>
                </p:cNvPr>
                <p:cNvSpPr txBox="1">
                  <a:spLocks noChangeArrowheads="1"/>
                </p:cNvSpPr>
                <p:nvPr/>
              </p:nvSpPr>
              <p:spPr bwMode="auto">
                <a:xfrm>
                  <a:off x="221914" y="1002413"/>
                  <a:ext cx="703009" cy="461679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1400"/>
                    <a:t>100%</a:t>
                  </a:r>
                </a:p>
                <a:p>
                  <a:pPr eaLnBrk="1" hangingPunct="1">
                    <a:lnSpc>
                      <a:spcPct val="100000"/>
                    </a:lnSpc>
                    <a:spcBef>
                      <a:spcPct val="0"/>
                    </a:spcBef>
                    <a:buFontTx/>
                    <a:buNone/>
                  </a:pPr>
                  <a:endParaRPr lang="en-US" altLang="en-US" sz="1400"/>
                </a:p>
                <a:p>
                  <a:pPr eaLnBrk="1" hangingPunct="1">
                    <a:lnSpc>
                      <a:spcPct val="100000"/>
                    </a:lnSpc>
                    <a:spcBef>
                      <a:spcPct val="0"/>
                    </a:spcBef>
                    <a:buFontTx/>
                    <a:buNone/>
                  </a:pPr>
                  <a:r>
                    <a:rPr lang="en-US" altLang="en-US" sz="1400"/>
                    <a:t>90%</a:t>
                  </a:r>
                </a:p>
                <a:p>
                  <a:pPr eaLnBrk="1" hangingPunct="1">
                    <a:lnSpc>
                      <a:spcPct val="100000"/>
                    </a:lnSpc>
                    <a:spcBef>
                      <a:spcPct val="0"/>
                    </a:spcBef>
                    <a:buFontTx/>
                    <a:buNone/>
                  </a:pPr>
                  <a:endParaRPr lang="en-US" altLang="en-US" sz="1400"/>
                </a:p>
                <a:p>
                  <a:pPr eaLnBrk="1" hangingPunct="1">
                    <a:lnSpc>
                      <a:spcPct val="100000"/>
                    </a:lnSpc>
                    <a:spcBef>
                      <a:spcPct val="0"/>
                    </a:spcBef>
                    <a:buFontTx/>
                    <a:buNone/>
                  </a:pPr>
                  <a:r>
                    <a:rPr lang="en-US" altLang="en-US" sz="1400"/>
                    <a:t>80%</a:t>
                  </a:r>
                </a:p>
                <a:p>
                  <a:pPr eaLnBrk="1" hangingPunct="1">
                    <a:lnSpc>
                      <a:spcPct val="100000"/>
                    </a:lnSpc>
                    <a:spcBef>
                      <a:spcPct val="0"/>
                    </a:spcBef>
                    <a:buFontTx/>
                    <a:buNone/>
                  </a:pPr>
                  <a:endParaRPr lang="en-US" altLang="en-US" sz="1400"/>
                </a:p>
                <a:p>
                  <a:pPr eaLnBrk="1" hangingPunct="1">
                    <a:lnSpc>
                      <a:spcPct val="100000"/>
                    </a:lnSpc>
                    <a:spcBef>
                      <a:spcPct val="0"/>
                    </a:spcBef>
                    <a:buFontTx/>
                    <a:buNone/>
                  </a:pPr>
                  <a:r>
                    <a:rPr lang="en-US" altLang="en-US" sz="1400"/>
                    <a:t>70%</a:t>
                  </a:r>
                </a:p>
                <a:p>
                  <a:pPr eaLnBrk="1" hangingPunct="1">
                    <a:lnSpc>
                      <a:spcPct val="100000"/>
                    </a:lnSpc>
                    <a:spcBef>
                      <a:spcPct val="0"/>
                    </a:spcBef>
                    <a:buFontTx/>
                    <a:buNone/>
                  </a:pPr>
                  <a:endParaRPr lang="en-US" altLang="en-US" sz="1400"/>
                </a:p>
                <a:p>
                  <a:pPr eaLnBrk="1" hangingPunct="1">
                    <a:lnSpc>
                      <a:spcPct val="100000"/>
                    </a:lnSpc>
                    <a:spcBef>
                      <a:spcPct val="0"/>
                    </a:spcBef>
                    <a:buFontTx/>
                    <a:buNone/>
                  </a:pPr>
                  <a:r>
                    <a:rPr lang="en-US" altLang="en-US" sz="1400"/>
                    <a:t>60%</a:t>
                  </a:r>
                </a:p>
                <a:p>
                  <a:pPr eaLnBrk="1" hangingPunct="1">
                    <a:lnSpc>
                      <a:spcPct val="100000"/>
                    </a:lnSpc>
                    <a:spcBef>
                      <a:spcPct val="0"/>
                    </a:spcBef>
                    <a:buFontTx/>
                    <a:buNone/>
                  </a:pPr>
                  <a:endParaRPr lang="en-US" altLang="en-US" sz="1400"/>
                </a:p>
                <a:p>
                  <a:pPr eaLnBrk="1" hangingPunct="1">
                    <a:lnSpc>
                      <a:spcPct val="100000"/>
                    </a:lnSpc>
                    <a:spcBef>
                      <a:spcPct val="0"/>
                    </a:spcBef>
                    <a:buFontTx/>
                    <a:buNone/>
                  </a:pPr>
                  <a:r>
                    <a:rPr lang="en-US" altLang="en-US" sz="1400"/>
                    <a:t>50%</a:t>
                  </a:r>
                </a:p>
                <a:p>
                  <a:pPr eaLnBrk="1" hangingPunct="1">
                    <a:lnSpc>
                      <a:spcPct val="100000"/>
                    </a:lnSpc>
                    <a:spcBef>
                      <a:spcPct val="0"/>
                    </a:spcBef>
                    <a:buFontTx/>
                    <a:buNone/>
                  </a:pPr>
                  <a:endParaRPr lang="en-US" altLang="en-US" sz="1400"/>
                </a:p>
                <a:p>
                  <a:pPr eaLnBrk="1" hangingPunct="1">
                    <a:lnSpc>
                      <a:spcPct val="100000"/>
                    </a:lnSpc>
                    <a:spcBef>
                      <a:spcPct val="0"/>
                    </a:spcBef>
                    <a:buFontTx/>
                    <a:buNone/>
                  </a:pPr>
                  <a:r>
                    <a:rPr lang="en-US" altLang="en-US" sz="1400"/>
                    <a:t>40%</a:t>
                  </a:r>
                </a:p>
                <a:p>
                  <a:pPr eaLnBrk="1" hangingPunct="1">
                    <a:lnSpc>
                      <a:spcPct val="100000"/>
                    </a:lnSpc>
                    <a:spcBef>
                      <a:spcPct val="0"/>
                    </a:spcBef>
                    <a:buFontTx/>
                    <a:buNone/>
                  </a:pPr>
                  <a:endParaRPr lang="en-US" altLang="en-US" sz="1400"/>
                </a:p>
                <a:p>
                  <a:pPr eaLnBrk="1" hangingPunct="1">
                    <a:lnSpc>
                      <a:spcPct val="100000"/>
                    </a:lnSpc>
                    <a:spcBef>
                      <a:spcPct val="0"/>
                    </a:spcBef>
                    <a:buFontTx/>
                    <a:buNone/>
                  </a:pPr>
                  <a:r>
                    <a:rPr lang="en-US" altLang="en-US" sz="1400"/>
                    <a:t>30%</a:t>
                  </a:r>
                </a:p>
                <a:p>
                  <a:pPr eaLnBrk="1" hangingPunct="1">
                    <a:lnSpc>
                      <a:spcPct val="100000"/>
                    </a:lnSpc>
                    <a:spcBef>
                      <a:spcPct val="0"/>
                    </a:spcBef>
                    <a:buFontTx/>
                    <a:buNone/>
                  </a:pPr>
                  <a:endParaRPr lang="en-US" altLang="en-US" sz="1400"/>
                </a:p>
                <a:p>
                  <a:pPr eaLnBrk="1" hangingPunct="1">
                    <a:lnSpc>
                      <a:spcPct val="100000"/>
                    </a:lnSpc>
                    <a:spcBef>
                      <a:spcPct val="0"/>
                    </a:spcBef>
                    <a:buFontTx/>
                    <a:buNone/>
                  </a:pPr>
                  <a:r>
                    <a:rPr lang="en-US" altLang="en-US" sz="1400"/>
                    <a:t>20%</a:t>
                  </a:r>
                </a:p>
                <a:p>
                  <a:pPr eaLnBrk="1" hangingPunct="1">
                    <a:lnSpc>
                      <a:spcPct val="100000"/>
                    </a:lnSpc>
                    <a:spcBef>
                      <a:spcPct val="0"/>
                    </a:spcBef>
                    <a:buFontTx/>
                    <a:buNone/>
                  </a:pPr>
                  <a:endParaRPr lang="en-US" altLang="en-US" sz="1400"/>
                </a:p>
                <a:p>
                  <a:pPr eaLnBrk="1" hangingPunct="1">
                    <a:lnSpc>
                      <a:spcPct val="100000"/>
                    </a:lnSpc>
                    <a:spcBef>
                      <a:spcPct val="0"/>
                    </a:spcBef>
                    <a:buFontTx/>
                    <a:buNone/>
                  </a:pPr>
                  <a:r>
                    <a:rPr lang="en-US" altLang="en-US" sz="1400"/>
                    <a:t>10%</a:t>
                  </a:r>
                </a:p>
                <a:p>
                  <a:pPr eaLnBrk="1" hangingPunct="1">
                    <a:lnSpc>
                      <a:spcPct val="100000"/>
                    </a:lnSpc>
                    <a:spcBef>
                      <a:spcPct val="0"/>
                    </a:spcBef>
                    <a:buFontTx/>
                    <a:buNone/>
                  </a:pPr>
                  <a:endParaRPr lang="en-US" altLang="en-US" sz="1400"/>
                </a:p>
                <a:p>
                  <a:pPr eaLnBrk="1" hangingPunct="1">
                    <a:lnSpc>
                      <a:spcPct val="100000"/>
                    </a:lnSpc>
                    <a:spcBef>
                      <a:spcPct val="0"/>
                    </a:spcBef>
                    <a:buFontTx/>
                    <a:buNone/>
                  </a:pPr>
                  <a:r>
                    <a:rPr lang="en-US" altLang="en-US" sz="1400"/>
                    <a:t>0%</a:t>
                  </a:r>
                </a:p>
              </p:txBody>
            </p:sp>
          </p:grpSp>
        </p:grpSp>
      </p:grpSp>
      <p:pic>
        <p:nvPicPr>
          <p:cNvPr id="12292" name="Picture 1">
            <a:extLst>
              <a:ext uri="{FF2B5EF4-FFF2-40B4-BE49-F238E27FC236}">
                <a16:creationId xmlns:a16="http://schemas.microsoft.com/office/drawing/2014/main" id="{A557FB70-D08F-1EDC-FF31-5AA81A938D8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94800" y="1206500"/>
            <a:ext cx="2363788" cy="539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293" name="Group 5">
            <a:extLst>
              <a:ext uri="{FF2B5EF4-FFF2-40B4-BE49-F238E27FC236}">
                <a16:creationId xmlns:a16="http://schemas.microsoft.com/office/drawing/2014/main" id="{EE5515A2-6024-D4E3-2331-99DED821606D}"/>
              </a:ext>
            </a:extLst>
          </p:cNvPr>
          <p:cNvGrpSpPr>
            <a:grpSpLocks/>
          </p:cNvGrpSpPr>
          <p:nvPr/>
        </p:nvGrpSpPr>
        <p:grpSpPr bwMode="auto">
          <a:xfrm>
            <a:off x="7659688" y="1285875"/>
            <a:ext cx="1536700" cy="5176838"/>
            <a:chOff x="7504535" y="1234672"/>
            <a:chExt cx="1535998" cy="5177705"/>
          </a:xfrm>
        </p:grpSpPr>
        <p:sp>
          <p:nvSpPr>
            <p:cNvPr id="12294" name="TextBox 2">
              <a:extLst>
                <a:ext uri="{FF2B5EF4-FFF2-40B4-BE49-F238E27FC236}">
                  <a16:creationId xmlns:a16="http://schemas.microsoft.com/office/drawing/2014/main" id="{364A316F-3762-65D3-AF6B-36448DA2CFC9}"/>
                </a:ext>
              </a:extLst>
            </p:cNvPr>
            <p:cNvSpPr txBox="1">
              <a:spLocks noChangeArrowheads="1"/>
            </p:cNvSpPr>
            <p:nvPr/>
          </p:nvSpPr>
          <p:spPr bwMode="auto">
            <a:xfrm>
              <a:off x="7504535" y="1234672"/>
              <a:ext cx="153599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1400" b="1">
                  <a:latin typeface="Arial" panose="020B0604020202020204" pitchFamily="34" charset="0"/>
                  <a:cs typeface="Arial" panose="020B0604020202020204" pitchFamily="34" charset="0"/>
                </a:rPr>
                <a:t>High Frequency</a:t>
              </a:r>
            </a:p>
          </p:txBody>
        </p:sp>
        <p:sp>
          <p:nvSpPr>
            <p:cNvPr id="4" name="Down Arrow 3">
              <a:extLst>
                <a:ext uri="{FF2B5EF4-FFF2-40B4-BE49-F238E27FC236}">
                  <a16:creationId xmlns:a16="http://schemas.microsoft.com/office/drawing/2014/main" id="{D897E7AD-3711-CF60-5026-6A148222532F}"/>
                </a:ext>
              </a:extLst>
            </p:cNvPr>
            <p:cNvSpPr/>
            <p:nvPr/>
          </p:nvSpPr>
          <p:spPr>
            <a:xfrm>
              <a:off x="8094815" y="1571278"/>
              <a:ext cx="284032" cy="4504492"/>
            </a:xfrm>
            <a:prstGeom prst="downArrow">
              <a:avLst/>
            </a:prstGeom>
            <a:gradFill>
              <a:gsLst>
                <a:gs pos="0">
                  <a:srgbClr val="C000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2296" name="TextBox 17">
              <a:extLst>
                <a:ext uri="{FF2B5EF4-FFF2-40B4-BE49-F238E27FC236}">
                  <a16:creationId xmlns:a16="http://schemas.microsoft.com/office/drawing/2014/main" id="{5AC24DDF-009E-5611-7643-B817F3337E56}"/>
                </a:ext>
              </a:extLst>
            </p:cNvPr>
            <p:cNvSpPr txBox="1">
              <a:spLocks noChangeArrowheads="1"/>
            </p:cNvSpPr>
            <p:nvPr/>
          </p:nvSpPr>
          <p:spPr bwMode="auto">
            <a:xfrm>
              <a:off x="7514954" y="6104600"/>
              <a:ext cx="144623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1400" b="1">
                  <a:latin typeface="Arial" panose="020B0604020202020204" pitchFamily="34" charset="0"/>
                  <a:cs typeface="Arial" panose="020B0604020202020204" pitchFamily="34" charset="0"/>
                </a:rPr>
                <a:t>Low frequency</a:t>
              </a: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35282</TotalTime>
  <Words>3323</Words>
  <Application>Microsoft Office PowerPoint</Application>
  <PresentationFormat>Widescreen</PresentationFormat>
  <Paragraphs>1524</Paragraphs>
  <Slides>23</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Table S1. Taxa Linear Mixed Model Analysis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United States Army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Ida.G.PantojaFelicia</dc:creator>
  <cp:lastModifiedBy>Pantoja Feliciano, Ida G CIV USARMY DEVCOM SC (USA)</cp:lastModifiedBy>
  <cp:revision>36</cp:revision>
  <dcterms:created xsi:type="dcterms:W3CDTF">2020-10-19T18:28:56Z</dcterms:created>
  <dcterms:modified xsi:type="dcterms:W3CDTF">2022-08-26T16:49:34Z</dcterms:modified>
</cp:coreProperties>
</file>