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7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9" autoAdjust="0"/>
    <p:restoredTop sz="94660"/>
  </p:normalViewPr>
  <p:slideViewPr>
    <p:cSldViewPr snapToGrid="0">
      <p:cViewPr>
        <p:scale>
          <a:sx n="142" d="100"/>
          <a:sy n="142" d="100"/>
        </p:scale>
        <p:origin x="1566" y="-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Tateishi=Folder=NIIGUNIV_20210225\Yoshitaka_work_20210225\LabNotebook_20210225\Category_Expeiment_Notebook_20210225\AnimalExperiment\20220825LyCFU&#12464;&#12521;&#12501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E:\Tateishi=Folder=NIIGUNIV_20210225\Yoshitaka_work_20210225\LabNotebook_20210225\Category_Expeiment_Notebook_20210225\AnimalExperiment\20220825MfCFU&#12464;&#12521;&#12501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'Sheet1 (2)'!$C$1</c:f>
              <c:strCache>
                <c:ptCount val="1"/>
                <c:pt idx="0">
                  <c:v>CFU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'Sheet1 (2)'!$B$2:$B$28</c:f>
              <c:numCache>
                <c:formatCode>General</c:formatCode>
                <c:ptCount val="27"/>
                <c:pt idx="0">
                  <c:v>21.2</c:v>
                </c:pt>
                <c:pt idx="1">
                  <c:v>48.9</c:v>
                </c:pt>
                <c:pt idx="2">
                  <c:v>33.4</c:v>
                </c:pt>
                <c:pt idx="3">
                  <c:v>43.4</c:v>
                </c:pt>
                <c:pt idx="4">
                  <c:v>18</c:v>
                </c:pt>
                <c:pt idx="5">
                  <c:v>15.8</c:v>
                </c:pt>
                <c:pt idx="6">
                  <c:v>37.799999999999997</c:v>
                </c:pt>
                <c:pt idx="7">
                  <c:v>52.5</c:v>
                </c:pt>
                <c:pt idx="8">
                  <c:v>22.8</c:v>
                </c:pt>
                <c:pt idx="9">
                  <c:v>25.4</c:v>
                </c:pt>
                <c:pt idx="10">
                  <c:v>37.5</c:v>
                </c:pt>
                <c:pt idx="11">
                  <c:v>34.9</c:v>
                </c:pt>
                <c:pt idx="12">
                  <c:v>32.200000000000003</c:v>
                </c:pt>
                <c:pt idx="13">
                  <c:v>37.200000000000003</c:v>
                </c:pt>
                <c:pt idx="14">
                  <c:v>37</c:v>
                </c:pt>
                <c:pt idx="15">
                  <c:v>32.9</c:v>
                </c:pt>
                <c:pt idx="16">
                  <c:v>1.04</c:v>
                </c:pt>
                <c:pt idx="17">
                  <c:v>3.24</c:v>
                </c:pt>
                <c:pt idx="18">
                  <c:v>18.8</c:v>
                </c:pt>
                <c:pt idx="19">
                  <c:v>14.4</c:v>
                </c:pt>
                <c:pt idx="20">
                  <c:v>18.399999999999999</c:v>
                </c:pt>
                <c:pt idx="21">
                  <c:v>4.6399999999999997</c:v>
                </c:pt>
                <c:pt idx="22">
                  <c:v>3.24</c:v>
                </c:pt>
                <c:pt idx="23">
                  <c:v>1.7</c:v>
                </c:pt>
                <c:pt idx="24">
                  <c:v>1.0900000000000001</c:v>
                </c:pt>
                <c:pt idx="25">
                  <c:v>6.56</c:v>
                </c:pt>
                <c:pt idx="26">
                  <c:v>3.92</c:v>
                </c:pt>
              </c:numCache>
            </c:numRef>
          </c:xVal>
          <c:yVal>
            <c:numRef>
              <c:f>'Sheet1 (2)'!$C$2:$C$28</c:f>
              <c:numCache>
                <c:formatCode>General</c:formatCode>
                <c:ptCount val="27"/>
                <c:pt idx="0">
                  <c:v>5.9134959596171237</c:v>
                </c:pt>
                <c:pt idx="1">
                  <c:v>6.2421188540045431</c:v>
                </c:pt>
                <c:pt idx="2">
                  <c:v>7.1760912590556813</c:v>
                </c:pt>
                <c:pt idx="3">
                  <c:v>5.634275694625944</c:v>
                </c:pt>
                <c:pt idx="4">
                  <c:v>5.5764565324056203</c:v>
                </c:pt>
                <c:pt idx="5">
                  <c:v>5.8016437748849459</c:v>
                </c:pt>
                <c:pt idx="6">
                  <c:v>5.9989564404704865</c:v>
                </c:pt>
                <c:pt idx="7">
                  <c:v>5.5811528919662887</c:v>
                </c:pt>
                <c:pt idx="8">
                  <c:v>6.1213956807072236</c:v>
                </c:pt>
                <c:pt idx="9">
                  <c:v>5.6613393400060401</c:v>
                </c:pt>
                <c:pt idx="10">
                  <c:v>6.924279286061882</c:v>
                </c:pt>
                <c:pt idx="11">
                  <c:v>7.8560639533330994</c:v>
                </c:pt>
                <c:pt idx="12">
                  <c:v>5.52750101098112</c:v>
                </c:pt>
                <c:pt idx="13">
                  <c:v>6.7874604745184151</c:v>
                </c:pt>
                <c:pt idx="14">
                  <c:v>7.6573618556754024</c:v>
                </c:pt>
                <c:pt idx="15">
                  <c:v>2.8325089127062362</c:v>
                </c:pt>
                <c:pt idx="16">
                  <c:v>1</c:v>
                </c:pt>
                <c:pt idx="17">
                  <c:v>0.69897000433601886</c:v>
                </c:pt>
                <c:pt idx="18">
                  <c:v>4.8662873390841952</c:v>
                </c:pt>
                <c:pt idx="19">
                  <c:v>4.3811150807098507</c:v>
                </c:pt>
                <c:pt idx="20">
                  <c:v>5.7619278384205295</c:v>
                </c:pt>
                <c:pt idx="21">
                  <c:v>2.8325089127062362</c:v>
                </c:pt>
                <c:pt idx="22">
                  <c:v>2</c:v>
                </c:pt>
                <c:pt idx="23">
                  <c:v>0</c:v>
                </c:pt>
                <c:pt idx="24">
                  <c:v>3.9588695495219408</c:v>
                </c:pt>
                <c:pt idx="25">
                  <c:v>3.3258029087436127</c:v>
                </c:pt>
                <c:pt idx="26">
                  <c:v>2.9590413923210934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F78-4571-9342-559D28B0B9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51532544"/>
        <c:axId val="2051775280"/>
      </c:scatterChart>
      <c:valAx>
        <c:axId val="2051532544"/>
        <c:scaling>
          <c:orientation val="minMax"/>
          <c:max val="6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51775280"/>
        <c:crosses val="autoZero"/>
        <c:crossBetween val="midCat"/>
        <c:majorUnit val="10"/>
      </c:valAx>
      <c:valAx>
        <c:axId val="2051775280"/>
        <c:scaling>
          <c:orientation val="minMax"/>
          <c:max val="9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51532544"/>
        <c:crosses val="autoZero"/>
        <c:crossBetween val="midCat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'Sheet1 (2)'!$C$1</c:f>
              <c:strCache>
                <c:ptCount val="1"/>
                <c:pt idx="0">
                  <c:v>CFU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'Sheet1 (2)'!$B$2:$B$28</c:f>
              <c:numCache>
                <c:formatCode>General</c:formatCode>
                <c:ptCount val="27"/>
                <c:pt idx="0">
                  <c:v>70.099999999999994</c:v>
                </c:pt>
                <c:pt idx="1">
                  <c:v>43.8</c:v>
                </c:pt>
                <c:pt idx="2">
                  <c:v>59.3</c:v>
                </c:pt>
                <c:pt idx="3">
                  <c:v>56</c:v>
                </c:pt>
                <c:pt idx="4">
                  <c:v>81.400000000000006</c:v>
                </c:pt>
                <c:pt idx="5">
                  <c:v>83.4</c:v>
                </c:pt>
                <c:pt idx="6">
                  <c:v>58.6</c:v>
                </c:pt>
                <c:pt idx="7">
                  <c:v>45.2</c:v>
                </c:pt>
                <c:pt idx="8">
                  <c:v>74.2</c:v>
                </c:pt>
                <c:pt idx="9">
                  <c:v>68.8</c:v>
                </c:pt>
                <c:pt idx="10">
                  <c:v>57.8</c:v>
                </c:pt>
                <c:pt idx="11">
                  <c:v>60.9</c:v>
                </c:pt>
                <c:pt idx="12">
                  <c:v>64.3</c:v>
                </c:pt>
                <c:pt idx="13">
                  <c:v>58.3</c:v>
                </c:pt>
                <c:pt idx="14">
                  <c:v>59.9</c:v>
                </c:pt>
                <c:pt idx="15">
                  <c:v>64.3</c:v>
                </c:pt>
                <c:pt idx="16">
                  <c:v>98.8</c:v>
                </c:pt>
                <c:pt idx="17">
                  <c:v>95.6</c:v>
                </c:pt>
                <c:pt idx="18">
                  <c:v>79.3</c:v>
                </c:pt>
                <c:pt idx="19">
                  <c:v>85.3</c:v>
                </c:pt>
                <c:pt idx="20">
                  <c:v>79.5</c:v>
                </c:pt>
                <c:pt idx="21">
                  <c:v>94.5</c:v>
                </c:pt>
                <c:pt idx="22">
                  <c:v>96</c:v>
                </c:pt>
                <c:pt idx="23">
                  <c:v>97.9</c:v>
                </c:pt>
                <c:pt idx="24">
                  <c:v>98.4</c:v>
                </c:pt>
                <c:pt idx="25">
                  <c:v>92.2</c:v>
                </c:pt>
                <c:pt idx="26">
                  <c:v>95.7</c:v>
                </c:pt>
              </c:numCache>
            </c:numRef>
          </c:xVal>
          <c:yVal>
            <c:numRef>
              <c:f>'Sheet1 (2)'!$C$2:$C$28</c:f>
              <c:numCache>
                <c:formatCode>General</c:formatCode>
                <c:ptCount val="27"/>
                <c:pt idx="0">
                  <c:v>5.9134959596171237</c:v>
                </c:pt>
                <c:pt idx="1">
                  <c:v>6.2421188540045431</c:v>
                </c:pt>
                <c:pt idx="2">
                  <c:v>7.1760912590556813</c:v>
                </c:pt>
                <c:pt idx="3">
                  <c:v>5.634275694625944</c:v>
                </c:pt>
                <c:pt idx="4">
                  <c:v>5.5764565324056203</c:v>
                </c:pt>
                <c:pt idx="5">
                  <c:v>5.8016437748849459</c:v>
                </c:pt>
                <c:pt idx="6">
                  <c:v>5.9989564404704865</c:v>
                </c:pt>
                <c:pt idx="7">
                  <c:v>5.5811528919662887</c:v>
                </c:pt>
                <c:pt idx="8">
                  <c:v>6.1213956807072236</c:v>
                </c:pt>
                <c:pt idx="9">
                  <c:v>5.6613393400060401</c:v>
                </c:pt>
                <c:pt idx="10">
                  <c:v>6.924279286061882</c:v>
                </c:pt>
                <c:pt idx="11">
                  <c:v>7.8560639533330994</c:v>
                </c:pt>
                <c:pt idx="12">
                  <c:v>5.52750101098112</c:v>
                </c:pt>
                <c:pt idx="13">
                  <c:v>6.7874604745184151</c:v>
                </c:pt>
                <c:pt idx="14">
                  <c:v>7.6573618556754024</c:v>
                </c:pt>
                <c:pt idx="15">
                  <c:v>2.8325089127062362</c:v>
                </c:pt>
                <c:pt idx="16">
                  <c:v>1</c:v>
                </c:pt>
                <c:pt idx="17">
                  <c:v>0.69897000433601886</c:v>
                </c:pt>
                <c:pt idx="18">
                  <c:v>4.8662873390841952</c:v>
                </c:pt>
                <c:pt idx="19">
                  <c:v>4.3811150807098507</c:v>
                </c:pt>
                <c:pt idx="20">
                  <c:v>5.7619278384205295</c:v>
                </c:pt>
                <c:pt idx="21">
                  <c:v>2.8325089127062362</c:v>
                </c:pt>
                <c:pt idx="22">
                  <c:v>2</c:v>
                </c:pt>
                <c:pt idx="23">
                  <c:v>0</c:v>
                </c:pt>
                <c:pt idx="24">
                  <c:v>3.9588695495219408</c:v>
                </c:pt>
                <c:pt idx="25">
                  <c:v>3.3258029087436127</c:v>
                </c:pt>
                <c:pt idx="26">
                  <c:v>2.9590413923210934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471-4DC8-B858-AA2AB57A28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51532544"/>
        <c:axId val="2051775280"/>
      </c:scatterChart>
      <c:valAx>
        <c:axId val="2051532544"/>
        <c:scaling>
          <c:orientation val="minMax"/>
          <c:max val="12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51775280"/>
        <c:crosses val="autoZero"/>
        <c:crossBetween val="midCat"/>
        <c:majorUnit val="20"/>
      </c:valAx>
      <c:valAx>
        <c:axId val="2051775280"/>
        <c:scaling>
          <c:orientation val="minMax"/>
          <c:max val="9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51532544"/>
        <c:crosses val="autoZero"/>
        <c:crossBetween val="midCat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M.i.198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Sheet2!$K$2:$K$5</c:f>
                <c:numCache>
                  <c:formatCode>General</c:formatCode>
                  <c:ptCount val="4"/>
                  <c:pt idx="0">
                    <c:v>5.36</c:v>
                  </c:pt>
                  <c:pt idx="1">
                    <c:v>12.2</c:v>
                  </c:pt>
                  <c:pt idx="2">
                    <c:v>12.4</c:v>
                  </c:pt>
                  <c:pt idx="3">
                    <c:v>19</c:v>
                  </c:pt>
                </c:numCache>
              </c:numRef>
            </c:plus>
            <c:minus>
              <c:numRef>
                <c:f>Sheet2!$K$2:$K$5</c:f>
                <c:numCache>
                  <c:formatCode>General</c:formatCode>
                  <c:ptCount val="4"/>
                  <c:pt idx="0">
                    <c:v>5.36</c:v>
                  </c:pt>
                  <c:pt idx="1">
                    <c:v>12.2</c:v>
                  </c:pt>
                  <c:pt idx="2">
                    <c:v>12.4</c:v>
                  </c:pt>
                  <c:pt idx="3">
                    <c:v>19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Sheet2!$A$2:$A$5</c:f>
              <c:strCache>
                <c:ptCount val="4"/>
                <c:pt idx="0">
                  <c:v>D1</c:v>
                </c:pt>
                <c:pt idx="1">
                  <c:v>W4</c:v>
                </c:pt>
                <c:pt idx="2">
                  <c:v>W8</c:v>
                </c:pt>
                <c:pt idx="3">
                  <c:v>W16</c:v>
                </c:pt>
              </c:strCache>
            </c:strRef>
          </c:cat>
          <c:val>
            <c:numRef>
              <c:f>Sheet2!$B$2:$B$5</c:f>
              <c:numCache>
                <c:formatCode>General</c:formatCode>
                <c:ptCount val="4"/>
                <c:pt idx="0">
                  <c:v>8.6</c:v>
                </c:pt>
                <c:pt idx="1">
                  <c:v>21.2</c:v>
                </c:pt>
                <c:pt idx="2">
                  <c:v>48.9</c:v>
                </c:pt>
                <c:pt idx="3">
                  <c:v>33.4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C1-4B1F-A889-A83C1C85EBFE}"/>
            </c:ext>
          </c:extLst>
        </c:ser>
        <c:ser>
          <c:idx val="1"/>
          <c:order val="1"/>
          <c:tx>
            <c:strRef>
              <c:f>Sheet2!$C$1</c:f>
              <c:strCache>
                <c:ptCount val="1"/>
                <c:pt idx="0">
                  <c:v>M019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Sheet2!$L$2:$L$5</c:f>
                <c:numCache>
                  <c:formatCode>General</c:formatCode>
                  <c:ptCount val="4"/>
                  <c:pt idx="0">
                    <c:v>0.71599999999999997</c:v>
                  </c:pt>
                  <c:pt idx="1">
                    <c:v>9.4600000000000009</c:v>
                  </c:pt>
                  <c:pt idx="2">
                    <c:v>5.68</c:v>
                  </c:pt>
                  <c:pt idx="3">
                    <c:v>18.2</c:v>
                  </c:pt>
                </c:numCache>
              </c:numRef>
            </c:plus>
            <c:minus>
              <c:numRef>
                <c:f>Sheet2!$L$2:$L$5</c:f>
                <c:numCache>
                  <c:formatCode>General</c:formatCode>
                  <c:ptCount val="4"/>
                  <c:pt idx="0">
                    <c:v>0.71599999999999997</c:v>
                  </c:pt>
                  <c:pt idx="1">
                    <c:v>9.4600000000000009</c:v>
                  </c:pt>
                  <c:pt idx="2">
                    <c:v>5.68</c:v>
                  </c:pt>
                  <c:pt idx="3">
                    <c:v>18.2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Sheet2!$A$2:$A$5</c:f>
              <c:strCache>
                <c:ptCount val="4"/>
                <c:pt idx="0">
                  <c:v>D1</c:v>
                </c:pt>
                <c:pt idx="1">
                  <c:v>W4</c:v>
                </c:pt>
                <c:pt idx="2">
                  <c:v>W8</c:v>
                </c:pt>
                <c:pt idx="3">
                  <c:v>W16</c:v>
                </c:pt>
              </c:strCache>
            </c:strRef>
          </c:cat>
          <c:val>
            <c:numRef>
              <c:f>Sheet2!$C$2:$C$5</c:f>
              <c:numCache>
                <c:formatCode>General</c:formatCode>
                <c:ptCount val="4"/>
                <c:pt idx="0">
                  <c:v>1</c:v>
                </c:pt>
                <c:pt idx="1">
                  <c:v>25.4</c:v>
                </c:pt>
                <c:pt idx="2">
                  <c:v>37.5</c:v>
                </c:pt>
                <c:pt idx="3">
                  <c:v>34.9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3C1-4B1F-A889-A83C1C85EBFE}"/>
            </c:ext>
          </c:extLst>
        </c:ser>
        <c:ser>
          <c:idx val="2"/>
          <c:order val="2"/>
          <c:tx>
            <c:strRef>
              <c:f>Sheet2!$D$1</c:f>
              <c:strCache>
                <c:ptCount val="1"/>
                <c:pt idx="0">
                  <c:v>M021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Sheet2!$M$2:$M$5</c:f>
                <c:numCache>
                  <c:formatCode>General</c:formatCode>
                  <c:ptCount val="4"/>
                  <c:pt idx="0">
                    <c:v>2</c:v>
                  </c:pt>
                  <c:pt idx="1">
                    <c:v>24.5</c:v>
                  </c:pt>
                  <c:pt idx="2">
                    <c:v>15.7</c:v>
                  </c:pt>
                  <c:pt idx="3">
                    <c:v>20</c:v>
                  </c:pt>
                </c:numCache>
              </c:numRef>
            </c:plus>
            <c:minus>
              <c:numRef>
                <c:f>Sheet2!$M$2:$M$5</c:f>
                <c:numCache>
                  <c:formatCode>General</c:formatCode>
                  <c:ptCount val="4"/>
                  <c:pt idx="0">
                    <c:v>2</c:v>
                  </c:pt>
                  <c:pt idx="1">
                    <c:v>24.5</c:v>
                  </c:pt>
                  <c:pt idx="2">
                    <c:v>15.7</c:v>
                  </c:pt>
                  <c:pt idx="3">
                    <c:v>20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Sheet2!$A$2:$A$5</c:f>
              <c:strCache>
                <c:ptCount val="4"/>
                <c:pt idx="0">
                  <c:v>D1</c:v>
                </c:pt>
                <c:pt idx="1">
                  <c:v>W4</c:v>
                </c:pt>
                <c:pt idx="2">
                  <c:v>W8</c:v>
                </c:pt>
                <c:pt idx="3">
                  <c:v>W16</c:v>
                </c:pt>
              </c:strCache>
            </c:strRef>
          </c:cat>
          <c:val>
            <c:numRef>
              <c:f>Sheet2!$D$2:$D$5</c:f>
              <c:numCache>
                <c:formatCode>General</c:formatCode>
                <c:ptCount val="4"/>
                <c:pt idx="0">
                  <c:v>4.5599999999999996</c:v>
                </c:pt>
                <c:pt idx="1">
                  <c:v>32.200000000000003</c:v>
                </c:pt>
                <c:pt idx="2">
                  <c:v>37.200000000000003</c:v>
                </c:pt>
                <c:pt idx="3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3C1-4B1F-A889-A83C1C85EBFE}"/>
            </c:ext>
          </c:extLst>
        </c:ser>
        <c:ser>
          <c:idx val="3"/>
          <c:order val="3"/>
          <c:tx>
            <c:strRef>
              <c:f>Sheet2!$E$1</c:f>
              <c:strCache>
                <c:ptCount val="1"/>
                <c:pt idx="0">
                  <c:v>M.i.27</c:v>
                </c:pt>
              </c:strCache>
            </c:strRef>
          </c:tx>
          <c:spPr>
            <a:pattFill prst="wdDnDiag">
              <a:fgClr>
                <a:schemeClr val="accent4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Sheet2!$N$2:$N$5</c:f>
                <c:numCache>
                  <c:formatCode>General</c:formatCode>
                  <c:ptCount val="4"/>
                  <c:pt idx="0">
                    <c:v>1.2</c:v>
                  </c:pt>
                  <c:pt idx="1">
                    <c:v>15.5</c:v>
                  </c:pt>
                  <c:pt idx="2">
                    <c:v>8.8800000000000008</c:v>
                  </c:pt>
                  <c:pt idx="3">
                    <c:v>14.2</c:v>
                  </c:pt>
                </c:numCache>
              </c:numRef>
            </c:plus>
            <c:minus>
              <c:numRef>
                <c:f>Sheet2!$N$2:$N$5</c:f>
                <c:numCache>
                  <c:formatCode>General</c:formatCode>
                  <c:ptCount val="4"/>
                  <c:pt idx="0">
                    <c:v>1.2</c:v>
                  </c:pt>
                  <c:pt idx="1">
                    <c:v>15.5</c:v>
                  </c:pt>
                  <c:pt idx="2">
                    <c:v>8.8800000000000008</c:v>
                  </c:pt>
                  <c:pt idx="3">
                    <c:v>14.2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Sheet2!$A$2:$A$5</c:f>
              <c:strCache>
                <c:ptCount val="4"/>
                <c:pt idx="0">
                  <c:v>D1</c:v>
                </c:pt>
                <c:pt idx="1">
                  <c:v>W4</c:v>
                </c:pt>
                <c:pt idx="2">
                  <c:v>W8</c:v>
                </c:pt>
                <c:pt idx="3">
                  <c:v>W16</c:v>
                </c:pt>
              </c:strCache>
            </c:strRef>
          </c:cat>
          <c:val>
            <c:numRef>
              <c:f>Sheet2!$E$2:$E$5</c:f>
              <c:numCache>
                <c:formatCode>General</c:formatCode>
                <c:ptCount val="4"/>
                <c:pt idx="0">
                  <c:v>3.6</c:v>
                </c:pt>
                <c:pt idx="1">
                  <c:v>43.4</c:v>
                </c:pt>
                <c:pt idx="2">
                  <c:v>18</c:v>
                </c:pt>
                <c:pt idx="3">
                  <c:v>15.8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3C1-4B1F-A889-A83C1C85EBFE}"/>
            </c:ext>
          </c:extLst>
        </c:ser>
        <c:ser>
          <c:idx val="4"/>
          <c:order val="4"/>
          <c:tx>
            <c:strRef>
              <c:f>Sheet2!$F$1</c:f>
              <c:strCache>
                <c:ptCount val="1"/>
                <c:pt idx="0">
                  <c:v>M018</c:v>
                </c:pt>
              </c:strCache>
            </c:strRef>
          </c:tx>
          <c:spPr>
            <a:pattFill prst="wdDnDiag">
              <a:fgClr>
                <a:srgbClr val="00B0F0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Sheet2!$O$2:$O$5</c:f>
                <c:numCache>
                  <c:formatCode>General</c:formatCode>
                  <c:ptCount val="4"/>
                  <c:pt idx="0">
                    <c:v>0.496</c:v>
                  </c:pt>
                  <c:pt idx="1">
                    <c:v>2.64</c:v>
                  </c:pt>
                  <c:pt idx="2">
                    <c:v>18</c:v>
                  </c:pt>
                  <c:pt idx="3">
                    <c:v>5.2</c:v>
                  </c:pt>
                </c:numCache>
              </c:numRef>
            </c:plus>
            <c:minus>
              <c:numRef>
                <c:f>Sheet2!$O$2:$O$5</c:f>
                <c:numCache>
                  <c:formatCode>General</c:formatCode>
                  <c:ptCount val="4"/>
                  <c:pt idx="0">
                    <c:v>0.496</c:v>
                  </c:pt>
                  <c:pt idx="1">
                    <c:v>2.64</c:v>
                  </c:pt>
                  <c:pt idx="2">
                    <c:v>18</c:v>
                  </c:pt>
                  <c:pt idx="3">
                    <c:v>5.2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Sheet2!$A$2:$A$5</c:f>
              <c:strCache>
                <c:ptCount val="4"/>
                <c:pt idx="0">
                  <c:v>D1</c:v>
                </c:pt>
                <c:pt idx="1">
                  <c:v>W4</c:v>
                </c:pt>
                <c:pt idx="2">
                  <c:v>W8</c:v>
                </c:pt>
                <c:pt idx="3">
                  <c:v>W16</c:v>
                </c:pt>
              </c:strCache>
            </c:strRef>
          </c:cat>
          <c:val>
            <c:numRef>
              <c:f>Sheet2!$F$2:$F$5</c:f>
              <c:numCache>
                <c:formatCode>General</c:formatCode>
                <c:ptCount val="4"/>
                <c:pt idx="0">
                  <c:v>0.56000000000000005</c:v>
                </c:pt>
                <c:pt idx="1">
                  <c:v>37.799999999999997</c:v>
                </c:pt>
                <c:pt idx="2">
                  <c:v>52.5</c:v>
                </c:pt>
                <c:pt idx="3">
                  <c:v>22.8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3C1-4B1F-A889-A83C1C85EBFE}"/>
            </c:ext>
          </c:extLst>
        </c:ser>
        <c:ser>
          <c:idx val="5"/>
          <c:order val="5"/>
          <c:tx>
            <c:strRef>
              <c:f>Sheet2!$G$1</c:f>
              <c:strCache>
                <c:ptCount val="1"/>
                <c:pt idx="0">
                  <c:v>M001</c:v>
                </c:pt>
              </c:strCache>
            </c:strRef>
          </c:tx>
          <c:spPr>
            <a:pattFill prst="wdDnDiag">
              <a:fgClr>
                <a:schemeClr val="accent6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Sheet2!$P$2:$P$5</c:f>
                <c:numCache>
                  <c:formatCode>General</c:formatCode>
                  <c:ptCount val="4"/>
                  <c:pt idx="0">
                    <c:v>0.91200000000000003</c:v>
                  </c:pt>
                  <c:pt idx="1">
                    <c:v>13.7</c:v>
                  </c:pt>
                  <c:pt idx="2">
                    <c:v>10.8</c:v>
                  </c:pt>
                  <c:pt idx="3">
                    <c:v>7.62</c:v>
                  </c:pt>
                </c:numCache>
              </c:numRef>
            </c:plus>
            <c:minus>
              <c:numRef>
                <c:f>Sheet2!$P$2:$P$5</c:f>
                <c:numCache>
                  <c:formatCode>General</c:formatCode>
                  <c:ptCount val="4"/>
                  <c:pt idx="0">
                    <c:v>0.91200000000000003</c:v>
                  </c:pt>
                  <c:pt idx="1">
                    <c:v>13.7</c:v>
                  </c:pt>
                  <c:pt idx="2">
                    <c:v>10.8</c:v>
                  </c:pt>
                  <c:pt idx="3">
                    <c:v>7.62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Sheet2!$A$2:$A$5</c:f>
              <c:strCache>
                <c:ptCount val="4"/>
                <c:pt idx="0">
                  <c:v>D1</c:v>
                </c:pt>
                <c:pt idx="1">
                  <c:v>W4</c:v>
                </c:pt>
                <c:pt idx="2">
                  <c:v>W8</c:v>
                </c:pt>
                <c:pt idx="3">
                  <c:v>W16</c:v>
                </c:pt>
              </c:strCache>
            </c:strRef>
          </c:cat>
          <c:val>
            <c:numRef>
              <c:f>Sheet2!$G$2:$G$5</c:f>
              <c:numCache>
                <c:formatCode>General</c:formatCode>
                <c:ptCount val="4"/>
                <c:pt idx="0">
                  <c:v>3</c:v>
                </c:pt>
                <c:pt idx="1">
                  <c:v>18.8</c:v>
                </c:pt>
                <c:pt idx="2">
                  <c:v>14.4</c:v>
                </c:pt>
                <c:pt idx="3">
                  <c:v>18.399999999999999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3C1-4B1F-A889-A83C1C85EBFE}"/>
            </c:ext>
          </c:extLst>
        </c:ser>
        <c:ser>
          <c:idx val="6"/>
          <c:order val="6"/>
          <c:tx>
            <c:strRef>
              <c:f>Sheet2!$H$1</c:f>
              <c:strCache>
                <c:ptCount val="1"/>
                <c:pt idx="0">
                  <c:v>ATCC13950</c:v>
                </c:pt>
              </c:strCache>
            </c:strRef>
          </c:tx>
          <c:spPr>
            <a:pattFill prst="lgCheck">
              <a:fgClr>
                <a:srgbClr val="002060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Sheet2!$Q$2:$Q$5</c:f>
                <c:numCache>
                  <c:formatCode>General</c:formatCode>
                  <c:ptCount val="4"/>
                  <c:pt idx="0">
                    <c:v>1.86</c:v>
                  </c:pt>
                  <c:pt idx="1">
                    <c:v>21.3</c:v>
                  </c:pt>
                  <c:pt idx="2">
                    <c:v>0.58499999999999996</c:v>
                  </c:pt>
                  <c:pt idx="3">
                    <c:v>2.91</c:v>
                  </c:pt>
                </c:numCache>
              </c:numRef>
            </c:plus>
            <c:minus>
              <c:numRef>
                <c:f>Sheet2!$Q$2:$Q$5</c:f>
                <c:numCache>
                  <c:formatCode>General</c:formatCode>
                  <c:ptCount val="4"/>
                  <c:pt idx="0">
                    <c:v>1.86</c:v>
                  </c:pt>
                  <c:pt idx="1">
                    <c:v>21.3</c:v>
                  </c:pt>
                  <c:pt idx="2">
                    <c:v>0.58499999999999996</c:v>
                  </c:pt>
                  <c:pt idx="3">
                    <c:v>2.91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Sheet2!$A$2:$A$5</c:f>
              <c:strCache>
                <c:ptCount val="4"/>
                <c:pt idx="0">
                  <c:v>D1</c:v>
                </c:pt>
                <c:pt idx="1">
                  <c:v>W4</c:v>
                </c:pt>
                <c:pt idx="2">
                  <c:v>W8</c:v>
                </c:pt>
                <c:pt idx="3">
                  <c:v>W16</c:v>
                </c:pt>
              </c:strCache>
            </c:strRef>
          </c:cat>
          <c:val>
            <c:numRef>
              <c:f>Sheet2!$H$2:$H$5</c:f>
              <c:numCache>
                <c:formatCode>General</c:formatCode>
                <c:ptCount val="4"/>
                <c:pt idx="0">
                  <c:v>4.83</c:v>
                </c:pt>
                <c:pt idx="1">
                  <c:v>32.9</c:v>
                </c:pt>
                <c:pt idx="2">
                  <c:v>1.04</c:v>
                </c:pt>
                <c:pt idx="3">
                  <c:v>3.24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3C1-4B1F-A889-A83C1C85EBFE}"/>
            </c:ext>
          </c:extLst>
        </c:ser>
        <c:ser>
          <c:idx val="7"/>
          <c:order val="7"/>
          <c:tx>
            <c:strRef>
              <c:f>Sheet2!$I$1</c:f>
              <c:strCache>
                <c:ptCount val="1"/>
                <c:pt idx="0">
                  <c:v>M003</c:v>
                </c:pt>
              </c:strCache>
            </c:strRef>
          </c:tx>
          <c:spPr>
            <a:pattFill prst="lgCheck">
              <a:fgClr>
                <a:schemeClr val="accent2">
                  <a:lumMod val="50000"/>
                </a:schemeClr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Sheet2!$R$2:$R$5</c:f>
                <c:numCache>
                  <c:formatCode>General</c:formatCode>
                  <c:ptCount val="4"/>
                  <c:pt idx="0">
                    <c:v>1.36</c:v>
                  </c:pt>
                  <c:pt idx="1">
                    <c:v>0.56999999999999995</c:v>
                  </c:pt>
                  <c:pt idx="2">
                    <c:v>4.58</c:v>
                  </c:pt>
                  <c:pt idx="3">
                    <c:v>3.06</c:v>
                  </c:pt>
                </c:numCache>
              </c:numRef>
            </c:plus>
            <c:minus>
              <c:numRef>
                <c:f>Sheet2!$R$2:$R$5</c:f>
                <c:numCache>
                  <c:formatCode>General</c:formatCode>
                  <c:ptCount val="4"/>
                  <c:pt idx="0">
                    <c:v>1.36</c:v>
                  </c:pt>
                  <c:pt idx="1">
                    <c:v>0.56999999999999995</c:v>
                  </c:pt>
                  <c:pt idx="2">
                    <c:v>4.58</c:v>
                  </c:pt>
                  <c:pt idx="3">
                    <c:v>3.06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Sheet2!$A$2:$A$5</c:f>
              <c:strCache>
                <c:ptCount val="4"/>
                <c:pt idx="0">
                  <c:v>D1</c:v>
                </c:pt>
                <c:pt idx="1">
                  <c:v>W4</c:v>
                </c:pt>
                <c:pt idx="2">
                  <c:v>W8</c:v>
                </c:pt>
                <c:pt idx="3">
                  <c:v>W16</c:v>
                </c:pt>
              </c:strCache>
            </c:strRef>
          </c:cat>
          <c:val>
            <c:numRef>
              <c:f>Sheet2!$I$2:$I$5</c:f>
              <c:numCache>
                <c:formatCode>General</c:formatCode>
                <c:ptCount val="4"/>
                <c:pt idx="0">
                  <c:v>2.48</c:v>
                </c:pt>
                <c:pt idx="1">
                  <c:v>1.0900000000000001</c:v>
                </c:pt>
                <c:pt idx="2">
                  <c:v>6.56</c:v>
                </c:pt>
                <c:pt idx="3">
                  <c:v>3.92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3C1-4B1F-A889-A83C1C85EBFE}"/>
            </c:ext>
          </c:extLst>
        </c:ser>
        <c:ser>
          <c:idx val="8"/>
          <c:order val="8"/>
          <c:tx>
            <c:strRef>
              <c:f>Sheet2!$J$1</c:f>
              <c:strCache>
                <c:ptCount val="1"/>
                <c:pt idx="0">
                  <c:v>MOTT64</c:v>
                </c:pt>
              </c:strCache>
            </c:strRef>
          </c:tx>
          <c:spPr>
            <a:pattFill prst="lgCheck">
              <a:fgClr>
                <a:schemeClr val="accent3">
                  <a:lumMod val="50000"/>
                </a:schemeClr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Sheet2!$S$2:$S$5</c:f>
                <c:numCache>
                  <c:formatCode>General</c:formatCode>
                  <c:ptCount val="4"/>
                  <c:pt idx="0">
                    <c:v>1.1399999999999999</c:v>
                  </c:pt>
                  <c:pt idx="1">
                    <c:v>4.6100000000000003</c:v>
                  </c:pt>
                  <c:pt idx="2">
                    <c:v>4.17</c:v>
                  </c:pt>
                  <c:pt idx="3">
                    <c:v>0.52</c:v>
                  </c:pt>
                </c:numCache>
              </c:numRef>
            </c:plus>
            <c:minus>
              <c:numRef>
                <c:f>Sheet2!$S$2:$S$5</c:f>
                <c:numCache>
                  <c:formatCode>General</c:formatCode>
                  <c:ptCount val="4"/>
                  <c:pt idx="0">
                    <c:v>1.1399999999999999</c:v>
                  </c:pt>
                  <c:pt idx="1">
                    <c:v>4.6100000000000003</c:v>
                  </c:pt>
                  <c:pt idx="2">
                    <c:v>4.17</c:v>
                  </c:pt>
                  <c:pt idx="3">
                    <c:v>0.52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Sheet2!$A$2:$A$5</c:f>
              <c:strCache>
                <c:ptCount val="4"/>
                <c:pt idx="0">
                  <c:v>D1</c:v>
                </c:pt>
                <c:pt idx="1">
                  <c:v>W4</c:v>
                </c:pt>
                <c:pt idx="2">
                  <c:v>W8</c:v>
                </c:pt>
                <c:pt idx="3">
                  <c:v>W16</c:v>
                </c:pt>
              </c:strCache>
            </c:strRef>
          </c:cat>
          <c:val>
            <c:numRef>
              <c:f>Sheet2!$J$2:$J$5</c:f>
              <c:numCache>
                <c:formatCode>General</c:formatCode>
                <c:ptCount val="4"/>
                <c:pt idx="0">
                  <c:v>2.8</c:v>
                </c:pt>
                <c:pt idx="1">
                  <c:v>4.6399999999999997</c:v>
                </c:pt>
                <c:pt idx="2">
                  <c:v>3.24</c:v>
                </c:pt>
                <c:pt idx="3">
                  <c:v>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3C1-4B1F-A889-A83C1C85EB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99052240"/>
        <c:axId val="1117872048"/>
      </c:barChart>
      <c:catAx>
        <c:axId val="1099052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117872048"/>
        <c:crosses val="autoZero"/>
        <c:auto val="1"/>
        <c:lblAlgn val="ctr"/>
        <c:lblOffset val="100"/>
        <c:noMultiLvlLbl val="0"/>
      </c:catAx>
      <c:valAx>
        <c:axId val="1117872048"/>
        <c:scaling>
          <c:orientation val="minMax"/>
          <c:max val="8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099052240"/>
        <c:crosses val="autoZero"/>
        <c:crossBetween val="between"/>
        <c:majorUnit val="20"/>
      </c:valAx>
      <c:spPr>
        <a:noFill/>
        <a:ln>
          <a:solidFill>
            <a:schemeClr val="tx1"/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M.i.198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Sheet2!$K$2:$K$5</c:f>
                <c:numCache>
                  <c:formatCode>General</c:formatCode>
                  <c:ptCount val="4"/>
                  <c:pt idx="0">
                    <c:v>6.91</c:v>
                  </c:pt>
                  <c:pt idx="1">
                    <c:v>17.399999999999999</c:v>
                  </c:pt>
                  <c:pt idx="2">
                    <c:v>12.7</c:v>
                  </c:pt>
                  <c:pt idx="3">
                    <c:v>25.6</c:v>
                  </c:pt>
                </c:numCache>
              </c:numRef>
            </c:plus>
            <c:minus>
              <c:numRef>
                <c:f>Sheet2!$K$2:$K$5</c:f>
                <c:numCache>
                  <c:formatCode>General</c:formatCode>
                  <c:ptCount val="4"/>
                  <c:pt idx="0">
                    <c:v>6.91</c:v>
                  </c:pt>
                  <c:pt idx="1">
                    <c:v>17.399999999999999</c:v>
                  </c:pt>
                  <c:pt idx="2">
                    <c:v>12.7</c:v>
                  </c:pt>
                  <c:pt idx="3">
                    <c:v>25.6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Sheet2!$A$2:$A$5</c:f>
              <c:strCache>
                <c:ptCount val="4"/>
                <c:pt idx="0">
                  <c:v>D1</c:v>
                </c:pt>
                <c:pt idx="1">
                  <c:v>W4</c:v>
                </c:pt>
                <c:pt idx="2">
                  <c:v>W8</c:v>
                </c:pt>
                <c:pt idx="3">
                  <c:v>W16</c:v>
                </c:pt>
              </c:strCache>
            </c:strRef>
          </c:cat>
          <c:val>
            <c:numRef>
              <c:f>Sheet2!$B$2:$B$5</c:f>
              <c:numCache>
                <c:formatCode>General</c:formatCode>
                <c:ptCount val="4"/>
                <c:pt idx="0">
                  <c:v>89.4</c:v>
                </c:pt>
                <c:pt idx="1">
                  <c:v>70.099999999999994</c:v>
                </c:pt>
                <c:pt idx="2">
                  <c:v>43.8</c:v>
                </c:pt>
                <c:pt idx="3">
                  <c:v>59.3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44-4740-AF76-0512F821A1D7}"/>
            </c:ext>
          </c:extLst>
        </c:ser>
        <c:ser>
          <c:idx val="1"/>
          <c:order val="1"/>
          <c:tx>
            <c:strRef>
              <c:f>Sheet2!$C$1</c:f>
              <c:strCache>
                <c:ptCount val="1"/>
                <c:pt idx="0">
                  <c:v>M019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Sheet2!$L$2:$L$5</c:f>
                <c:numCache>
                  <c:formatCode>General</c:formatCode>
                  <c:ptCount val="4"/>
                  <c:pt idx="0">
                    <c:v>1.01</c:v>
                  </c:pt>
                  <c:pt idx="1">
                    <c:v>6.28</c:v>
                  </c:pt>
                  <c:pt idx="2">
                    <c:v>5.71</c:v>
                  </c:pt>
                  <c:pt idx="3">
                    <c:v>20.100000000000001</c:v>
                  </c:pt>
                </c:numCache>
              </c:numRef>
            </c:plus>
            <c:minus>
              <c:numRef>
                <c:f>Sheet2!$L$2:$L$5</c:f>
                <c:numCache>
                  <c:formatCode>General</c:formatCode>
                  <c:ptCount val="4"/>
                  <c:pt idx="0">
                    <c:v>1.01</c:v>
                  </c:pt>
                  <c:pt idx="1">
                    <c:v>6.28</c:v>
                  </c:pt>
                  <c:pt idx="2">
                    <c:v>5.71</c:v>
                  </c:pt>
                  <c:pt idx="3">
                    <c:v>20.100000000000001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Sheet2!$A$2:$A$5</c:f>
              <c:strCache>
                <c:ptCount val="4"/>
                <c:pt idx="0">
                  <c:v>D1</c:v>
                </c:pt>
                <c:pt idx="1">
                  <c:v>W4</c:v>
                </c:pt>
                <c:pt idx="2">
                  <c:v>W8</c:v>
                </c:pt>
                <c:pt idx="3">
                  <c:v>W16</c:v>
                </c:pt>
              </c:strCache>
            </c:strRef>
          </c:cat>
          <c:val>
            <c:numRef>
              <c:f>Sheet2!$C$2:$C$5</c:f>
              <c:numCache>
                <c:formatCode>General</c:formatCode>
                <c:ptCount val="4"/>
                <c:pt idx="0">
                  <c:v>97</c:v>
                </c:pt>
                <c:pt idx="1">
                  <c:v>68.8</c:v>
                </c:pt>
                <c:pt idx="2">
                  <c:v>57.8</c:v>
                </c:pt>
                <c:pt idx="3">
                  <c:v>60.9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44-4740-AF76-0512F821A1D7}"/>
            </c:ext>
          </c:extLst>
        </c:ser>
        <c:ser>
          <c:idx val="2"/>
          <c:order val="2"/>
          <c:tx>
            <c:strRef>
              <c:f>Sheet2!$D$1</c:f>
              <c:strCache>
                <c:ptCount val="1"/>
                <c:pt idx="0">
                  <c:v>M021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Sheet2!$M$2:$M$5</c:f>
                <c:numCache>
                  <c:formatCode>General</c:formatCode>
                  <c:ptCount val="4"/>
                  <c:pt idx="0">
                    <c:v>1.98</c:v>
                  </c:pt>
                  <c:pt idx="1">
                    <c:v>24.9</c:v>
                  </c:pt>
                  <c:pt idx="2">
                    <c:v>16.600000000000001</c:v>
                  </c:pt>
                  <c:pt idx="3">
                    <c:v>23.2</c:v>
                  </c:pt>
                </c:numCache>
              </c:numRef>
            </c:plus>
            <c:minus>
              <c:numRef>
                <c:f>Sheet2!$M$2:$M$5</c:f>
                <c:numCache>
                  <c:formatCode>General</c:formatCode>
                  <c:ptCount val="4"/>
                  <c:pt idx="0">
                    <c:v>1.98</c:v>
                  </c:pt>
                  <c:pt idx="1">
                    <c:v>24.9</c:v>
                  </c:pt>
                  <c:pt idx="2">
                    <c:v>16.600000000000001</c:v>
                  </c:pt>
                  <c:pt idx="3">
                    <c:v>23.2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Sheet2!$A$2:$A$5</c:f>
              <c:strCache>
                <c:ptCount val="4"/>
                <c:pt idx="0">
                  <c:v>D1</c:v>
                </c:pt>
                <c:pt idx="1">
                  <c:v>W4</c:v>
                </c:pt>
                <c:pt idx="2">
                  <c:v>W8</c:v>
                </c:pt>
                <c:pt idx="3">
                  <c:v>W16</c:v>
                </c:pt>
              </c:strCache>
            </c:strRef>
          </c:cat>
          <c:val>
            <c:numRef>
              <c:f>Sheet2!$D$2:$D$5</c:f>
              <c:numCache>
                <c:formatCode>General</c:formatCode>
                <c:ptCount val="4"/>
                <c:pt idx="0">
                  <c:v>94.7</c:v>
                </c:pt>
                <c:pt idx="1">
                  <c:v>64.3</c:v>
                </c:pt>
                <c:pt idx="2">
                  <c:v>58.3</c:v>
                </c:pt>
                <c:pt idx="3">
                  <c:v>59.9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B44-4740-AF76-0512F821A1D7}"/>
            </c:ext>
          </c:extLst>
        </c:ser>
        <c:ser>
          <c:idx val="3"/>
          <c:order val="3"/>
          <c:tx>
            <c:strRef>
              <c:f>Sheet2!$E$1</c:f>
              <c:strCache>
                <c:ptCount val="1"/>
                <c:pt idx="0">
                  <c:v>M.i.27</c:v>
                </c:pt>
              </c:strCache>
            </c:strRef>
          </c:tx>
          <c:spPr>
            <a:pattFill prst="wdDnDiag">
              <a:fgClr>
                <a:schemeClr val="accent4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Sheet2!$N$2:$N$5</c:f>
                <c:numCache>
                  <c:formatCode>General</c:formatCode>
                  <c:ptCount val="4"/>
                  <c:pt idx="0">
                    <c:v>3.8</c:v>
                  </c:pt>
                  <c:pt idx="1">
                    <c:v>11.3</c:v>
                  </c:pt>
                  <c:pt idx="2">
                    <c:v>9.4</c:v>
                  </c:pt>
                  <c:pt idx="3">
                    <c:v>14.7</c:v>
                  </c:pt>
                </c:numCache>
              </c:numRef>
            </c:plus>
            <c:minus>
              <c:numRef>
                <c:f>Sheet2!$N$2:$N$5</c:f>
                <c:numCache>
                  <c:formatCode>General</c:formatCode>
                  <c:ptCount val="4"/>
                  <c:pt idx="0">
                    <c:v>3.8</c:v>
                  </c:pt>
                  <c:pt idx="1">
                    <c:v>11.3</c:v>
                  </c:pt>
                  <c:pt idx="2">
                    <c:v>9.4</c:v>
                  </c:pt>
                  <c:pt idx="3">
                    <c:v>14.7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Sheet2!$A$2:$A$5</c:f>
              <c:strCache>
                <c:ptCount val="4"/>
                <c:pt idx="0">
                  <c:v>D1</c:v>
                </c:pt>
                <c:pt idx="1">
                  <c:v>W4</c:v>
                </c:pt>
                <c:pt idx="2">
                  <c:v>W8</c:v>
                </c:pt>
                <c:pt idx="3">
                  <c:v>W16</c:v>
                </c:pt>
              </c:strCache>
            </c:strRef>
          </c:cat>
          <c:val>
            <c:numRef>
              <c:f>Sheet2!$E$2:$E$5</c:f>
              <c:numCache>
                <c:formatCode>General</c:formatCode>
                <c:ptCount val="4"/>
                <c:pt idx="0">
                  <c:v>93.2</c:v>
                </c:pt>
                <c:pt idx="1">
                  <c:v>56</c:v>
                </c:pt>
                <c:pt idx="2">
                  <c:v>81.400000000000006</c:v>
                </c:pt>
                <c:pt idx="3">
                  <c:v>83.4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B44-4740-AF76-0512F821A1D7}"/>
            </c:ext>
          </c:extLst>
        </c:ser>
        <c:ser>
          <c:idx val="4"/>
          <c:order val="4"/>
          <c:tx>
            <c:strRef>
              <c:f>Sheet2!$F$1</c:f>
              <c:strCache>
                <c:ptCount val="1"/>
                <c:pt idx="0">
                  <c:v>M018</c:v>
                </c:pt>
              </c:strCache>
            </c:strRef>
          </c:tx>
          <c:spPr>
            <a:pattFill prst="wdDnDiag">
              <a:fgClr>
                <a:srgbClr val="00B0F0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Sheet2!$O$2:$O$5</c:f>
                <c:numCache>
                  <c:formatCode>General</c:formatCode>
                  <c:ptCount val="4"/>
                  <c:pt idx="0">
                    <c:v>0.90700000000000003</c:v>
                  </c:pt>
                  <c:pt idx="1">
                    <c:v>5.52</c:v>
                  </c:pt>
                  <c:pt idx="2">
                    <c:v>18.399999999999999</c:v>
                  </c:pt>
                  <c:pt idx="3">
                    <c:v>6</c:v>
                  </c:pt>
                </c:numCache>
              </c:numRef>
            </c:plus>
            <c:minus>
              <c:numRef>
                <c:f>Sheet2!$O$2:$O$5</c:f>
                <c:numCache>
                  <c:formatCode>General</c:formatCode>
                  <c:ptCount val="4"/>
                  <c:pt idx="0">
                    <c:v>0.90700000000000003</c:v>
                  </c:pt>
                  <c:pt idx="1">
                    <c:v>5.52</c:v>
                  </c:pt>
                  <c:pt idx="2">
                    <c:v>18.399999999999999</c:v>
                  </c:pt>
                  <c:pt idx="3">
                    <c:v>6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Sheet2!$A$2:$A$5</c:f>
              <c:strCache>
                <c:ptCount val="4"/>
                <c:pt idx="0">
                  <c:v>D1</c:v>
                </c:pt>
                <c:pt idx="1">
                  <c:v>W4</c:v>
                </c:pt>
                <c:pt idx="2">
                  <c:v>W8</c:v>
                </c:pt>
                <c:pt idx="3">
                  <c:v>W16</c:v>
                </c:pt>
              </c:strCache>
            </c:strRef>
          </c:cat>
          <c:val>
            <c:numRef>
              <c:f>Sheet2!$F$2:$F$5</c:f>
              <c:numCache>
                <c:formatCode>General</c:formatCode>
                <c:ptCount val="4"/>
                <c:pt idx="0">
                  <c:v>97.8</c:v>
                </c:pt>
                <c:pt idx="1">
                  <c:v>58.6</c:v>
                </c:pt>
                <c:pt idx="2">
                  <c:v>45.2</c:v>
                </c:pt>
                <c:pt idx="3">
                  <c:v>74.2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B44-4740-AF76-0512F821A1D7}"/>
            </c:ext>
          </c:extLst>
        </c:ser>
        <c:ser>
          <c:idx val="5"/>
          <c:order val="5"/>
          <c:tx>
            <c:strRef>
              <c:f>Sheet2!$G$1</c:f>
              <c:strCache>
                <c:ptCount val="1"/>
                <c:pt idx="0">
                  <c:v>M001</c:v>
                </c:pt>
              </c:strCache>
            </c:strRef>
          </c:tx>
          <c:spPr>
            <a:pattFill prst="wdDnDiag">
              <a:fgClr>
                <a:schemeClr val="accent6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Sheet2!$P$2:$P$5</c:f>
                <c:numCache>
                  <c:formatCode>General</c:formatCode>
                  <c:ptCount val="4"/>
                  <c:pt idx="0">
                    <c:v>0.73099999999999998</c:v>
                  </c:pt>
                  <c:pt idx="1">
                    <c:v>15.4</c:v>
                  </c:pt>
                  <c:pt idx="2">
                    <c:v>11.2</c:v>
                  </c:pt>
                  <c:pt idx="3">
                    <c:v>16.2</c:v>
                  </c:pt>
                </c:numCache>
              </c:numRef>
            </c:plus>
            <c:minus>
              <c:numRef>
                <c:f>Sheet2!$P$2:$P$5</c:f>
                <c:numCache>
                  <c:formatCode>General</c:formatCode>
                  <c:ptCount val="4"/>
                  <c:pt idx="0">
                    <c:v>0.73099999999999998</c:v>
                  </c:pt>
                  <c:pt idx="1">
                    <c:v>15.4</c:v>
                  </c:pt>
                  <c:pt idx="2">
                    <c:v>11.2</c:v>
                  </c:pt>
                  <c:pt idx="3">
                    <c:v>16.2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Sheet2!$A$2:$A$5</c:f>
              <c:strCache>
                <c:ptCount val="4"/>
                <c:pt idx="0">
                  <c:v>D1</c:v>
                </c:pt>
                <c:pt idx="1">
                  <c:v>W4</c:v>
                </c:pt>
                <c:pt idx="2">
                  <c:v>W8</c:v>
                </c:pt>
                <c:pt idx="3">
                  <c:v>W16</c:v>
                </c:pt>
              </c:strCache>
            </c:strRef>
          </c:cat>
          <c:val>
            <c:numRef>
              <c:f>Sheet2!$G$2:$G$5</c:f>
              <c:numCache>
                <c:formatCode>General</c:formatCode>
                <c:ptCount val="4"/>
                <c:pt idx="0">
                  <c:v>96.6</c:v>
                </c:pt>
                <c:pt idx="1">
                  <c:v>79.3</c:v>
                </c:pt>
                <c:pt idx="2">
                  <c:v>85.3</c:v>
                </c:pt>
                <c:pt idx="3">
                  <c:v>79.5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B44-4740-AF76-0512F821A1D7}"/>
            </c:ext>
          </c:extLst>
        </c:ser>
        <c:ser>
          <c:idx val="6"/>
          <c:order val="6"/>
          <c:tx>
            <c:strRef>
              <c:f>Sheet2!$H$1</c:f>
              <c:strCache>
                <c:ptCount val="1"/>
                <c:pt idx="0">
                  <c:v>ATCC13950</c:v>
                </c:pt>
              </c:strCache>
            </c:strRef>
          </c:tx>
          <c:spPr>
            <a:pattFill prst="lgCheck">
              <a:fgClr>
                <a:srgbClr val="002060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Sheet2!$Q$2:$Q$5</c:f>
                <c:numCache>
                  <c:formatCode>General</c:formatCode>
                  <c:ptCount val="4"/>
                  <c:pt idx="0">
                    <c:v>2.16</c:v>
                  </c:pt>
                  <c:pt idx="1">
                    <c:v>21.2</c:v>
                  </c:pt>
                  <c:pt idx="2">
                    <c:v>0.52200000000000002</c:v>
                  </c:pt>
                  <c:pt idx="3">
                    <c:v>4.13</c:v>
                  </c:pt>
                </c:numCache>
              </c:numRef>
            </c:plus>
            <c:minus>
              <c:numRef>
                <c:f>Sheet2!$Q$2:$Q$5</c:f>
                <c:numCache>
                  <c:formatCode>General</c:formatCode>
                  <c:ptCount val="4"/>
                  <c:pt idx="0">
                    <c:v>2.16</c:v>
                  </c:pt>
                  <c:pt idx="1">
                    <c:v>21.2</c:v>
                  </c:pt>
                  <c:pt idx="2">
                    <c:v>0.52200000000000002</c:v>
                  </c:pt>
                  <c:pt idx="3">
                    <c:v>4.13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Sheet2!$A$2:$A$5</c:f>
              <c:strCache>
                <c:ptCount val="4"/>
                <c:pt idx="0">
                  <c:v>D1</c:v>
                </c:pt>
                <c:pt idx="1">
                  <c:v>W4</c:v>
                </c:pt>
                <c:pt idx="2">
                  <c:v>W8</c:v>
                </c:pt>
                <c:pt idx="3">
                  <c:v>W16</c:v>
                </c:pt>
              </c:strCache>
            </c:strRef>
          </c:cat>
          <c:val>
            <c:numRef>
              <c:f>Sheet2!$H$2:$H$5</c:f>
              <c:numCache>
                <c:formatCode>General</c:formatCode>
                <c:ptCount val="4"/>
                <c:pt idx="0">
                  <c:v>91.3</c:v>
                </c:pt>
                <c:pt idx="1">
                  <c:v>64.3</c:v>
                </c:pt>
                <c:pt idx="2">
                  <c:v>98.8</c:v>
                </c:pt>
                <c:pt idx="3">
                  <c:v>95.6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B44-4740-AF76-0512F821A1D7}"/>
            </c:ext>
          </c:extLst>
        </c:ser>
        <c:ser>
          <c:idx val="7"/>
          <c:order val="7"/>
          <c:tx>
            <c:strRef>
              <c:f>Sheet2!$I$1</c:f>
              <c:strCache>
                <c:ptCount val="1"/>
                <c:pt idx="0">
                  <c:v>M003</c:v>
                </c:pt>
              </c:strCache>
            </c:strRef>
          </c:tx>
          <c:spPr>
            <a:pattFill prst="lgCheck">
              <a:fgClr>
                <a:schemeClr val="accent2">
                  <a:lumMod val="50000"/>
                </a:schemeClr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Sheet2!$R$2:$R$5</c:f>
                <c:numCache>
                  <c:formatCode>General</c:formatCode>
                  <c:ptCount val="4"/>
                  <c:pt idx="0">
                    <c:v>1.35</c:v>
                  </c:pt>
                  <c:pt idx="1">
                    <c:v>0.57999999999999996</c:v>
                  </c:pt>
                  <c:pt idx="2">
                    <c:v>6.5</c:v>
                  </c:pt>
                  <c:pt idx="3">
                    <c:v>2.96</c:v>
                  </c:pt>
                </c:numCache>
              </c:numRef>
            </c:plus>
            <c:minus>
              <c:numRef>
                <c:f>Sheet2!$R$2:$R$5</c:f>
                <c:numCache>
                  <c:formatCode>General</c:formatCode>
                  <c:ptCount val="4"/>
                  <c:pt idx="0">
                    <c:v>1.35</c:v>
                  </c:pt>
                  <c:pt idx="1">
                    <c:v>0.57999999999999996</c:v>
                  </c:pt>
                  <c:pt idx="2">
                    <c:v>6.5</c:v>
                  </c:pt>
                  <c:pt idx="3">
                    <c:v>2.96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Sheet2!$A$2:$A$5</c:f>
              <c:strCache>
                <c:ptCount val="4"/>
                <c:pt idx="0">
                  <c:v>D1</c:v>
                </c:pt>
                <c:pt idx="1">
                  <c:v>W4</c:v>
                </c:pt>
                <c:pt idx="2">
                  <c:v>W8</c:v>
                </c:pt>
                <c:pt idx="3">
                  <c:v>W16</c:v>
                </c:pt>
              </c:strCache>
            </c:strRef>
          </c:cat>
          <c:val>
            <c:numRef>
              <c:f>Sheet2!$I$2:$I$5</c:f>
              <c:numCache>
                <c:formatCode>General</c:formatCode>
                <c:ptCount val="4"/>
                <c:pt idx="0">
                  <c:v>97.1</c:v>
                </c:pt>
                <c:pt idx="1">
                  <c:v>98.4</c:v>
                </c:pt>
                <c:pt idx="2">
                  <c:v>92.2</c:v>
                </c:pt>
                <c:pt idx="3">
                  <c:v>95.7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B44-4740-AF76-0512F821A1D7}"/>
            </c:ext>
          </c:extLst>
        </c:ser>
        <c:ser>
          <c:idx val="8"/>
          <c:order val="8"/>
          <c:tx>
            <c:strRef>
              <c:f>Sheet2!$J$1</c:f>
              <c:strCache>
                <c:ptCount val="1"/>
                <c:pt idx="0">
                  <c:v>MOTT64</c:v>
                </c:pt>
              </c:strCache>
            </c:strRef>
          </c:tx>
          <c:spPr>
            <a:pattFill prst="lgCheck">
              <a:fgClr>
                <a:schemeClr val="accent3">
                  <a:lumMod val="50000"/>
                </a:schemeClr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Sheet2!$S$2:$S$5</c:f>
                <c:numCache>
                  <c:formatCode>General</c:formatCode>
                  <c:ptCount val="4"/>
                  <c:pt idx="0">
                    <c:v>1.31</c:v>
                  </c:pt>
                  <c:pt idx="1">
                    <c:v>4.72</c:v>
                  </c:pt>
                  <c:pt idx="2">
                    <c:v>4.6100000000000003</c:v>
                  </c:pt>
                  <c:pt idx="3">
                    <c:v>0.65400000000000003</c:v>
                  </c:pt>
                </c:numCache>
              </c:numRef>
            </c:plus>
            <c:minus>
              <c:numRef>
                <c:f>Sheet2!$S$2:$S$5</c:f>
                <c:numCache>
                  <c:formatCode>General</c:formatCode>
                  <c:ptCount val="4"/>
                  <c:pt idx="0">
                    <c:v>1.31</c:v>
                  </c:pt>
                  <c:pt idx="1">
                    <c:v>4.72</c:v>
                  </c:pt>
                  <c:pt idx="2">
                    <c:v>4.6100000000000003</c:v>
                  </c:pt>
                  <c:pt idx="3">
                    <c:v>0.65400000000000003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Sheet2!$A$2:$A$5</c:f>
              <c:strCache>
                <c:ptCount val="4"/>
                <c:pt idx="0">
                  <c:v>D1</c:v>
                </c:pt>
                <c:pt idx="1">
                  <c:v>W4</c:v>
                </c:pt>
                <c:pt idx="2">
                  <c:v>W8</c:v>
                </c:pt>
                <c:pt idx="3">
                  <c:v>W16</c:v>
                </c:pt>
              </c:strCache>
            </c:strRef>
          </c:cat>
          <c:val>
            <c:numRef>
              <c:f>Sheet2!$J$2:$J$5</c:f>
              <c:numCache>
                <c:formatCode>General</c:formatCode>
                <c:ptCount val="4"/>
                <c:pt idx="0">
                  <c:v>96.7</c:v>
                </c:pt>
                <c:pt idx="1">
                  <c:v>94.5</c:v>
                </c:pt>
                <c:pt idx="2">
                  <c:v>96</c:v>
                </c:pt>
                <c:pt idx="3">
                  <c:v>97.9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B44-4740-AF76-0512F821A1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99052240"/>
        <c:axId val="1117872048"/>
      </c:barChart>
      <c:catAx>
        <c:axId val="1099052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117872048"/>
        <c:crosses val="autoZero"/>
        <c:auto val="1"/>
        <c:lblAlgn val="ctr"/>
        <c:lblOffset val="100"/>
        <c:noMultiLvlLbl val="0"/>
      </c:catAx>
      <c:valAx>
        <c:axId val="1117872048"/>
        <c:scaling>
          <c:orientation val="minMax"/>
          <c:max val="11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099052240"/>
        <c:crosses val="autoZero"/>
        <c:crossBetween val="between"/>
        <c:majorUnit val="20"/>
      </c:valAx>
      <c:spPr>
        <a:noFill/>
        <a:ln>
          <a:solidFill>
            <a:schemeClr val="tx1"/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3A93-730C-4283-AF03-8B4AB0941595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5008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3A93-730C-4283-AF03-8B4AB0941595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3999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3A93-730C-4283-AF03-8B4AB0941595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7143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3A93-730C-4283-AF03-8B4AB0941595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7145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3A93-730C-4283-AF03-8B4AB0941595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3269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3A93-730C-4283-AF03-8B4AB0941595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9251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3A93-730C-4283-AF03-8B4AB0941595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8031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3A93-730C-4283-AF03-8B4AB0941595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2986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3A93-730C-4283-AF03-8B4AB0941595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698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3A93-730C-4283-AF03-8B4AB0941595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8601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3A93-730C-4283-AF03-8B4AB0941595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5467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13A93-730C-4283-AF03-8B4AB0941595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2676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グラフ 6">
            <a:extLst>
              <a:ext uri="{FF2B5EF4-FFF2-40B4-BE49-F238E27FC236}">
                <a16:creationId xmlns:a16="http://schemas.microsoft.com/office/drawing/2014/main" id="{97BAB4AF-BF6C-4A62-82F8-683D83D5B0F1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3576083" y="2187231"/>
          <a:ext cx="3281363" cy="24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グラフ 7">
            <a:extLst>
              <a:ext uri="{FF2B5EF4-FFF2-40B4-BE49-F238E27FC236}">
                <a16:creationId xmlns:a16="http://schemas.microsoft.com/office/drawing/2014/main" id="{2EF67AA6-25A1-4A74-9A7A-C4D241631069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95756" y="2176721"/>
          <a:ext cx="3281363" cy="24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85D24F8-A8F7-48C9-A158-21358DE05795}"/>
              </a:ext>
            </a:extLst>
          </p:cNvPr>
          <p:cNvSpPr txBox="1"/>
          <p:nvPr/>
        </p:nvSpPr>
        <p:spPr>
          <a:xfrm>
            <a:off x="1272865" y="2415354"/>
            <a:ext cx="55015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M019w16</a:t>
            </a:r>
            <a:endParaRPr kumimoji="1" lang="ja-JP" altLang="en-US" sz="700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AF33112-63F1-4843-A757-5D9B0274FB12}"/>
              </a:ext>
            </a:extLst>
          </p:cNvPr>
          <p:cNvSpPr txBox="1"/>
          <p:nvPr/>
        </p:nvSpPr>
        <p:spPr>
          <a:xfrm>
            <a:off x="1238853" y="2496561"/>
            <a:ext cx="55015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M021w16</a:t>
            </a:r>
            <a:endParaRPr kumimoji="1" lang="ja-JP" altLang="en-US" sz="700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49885CC-B7B5-48C1-B9B8-56D3C67849B4}"/>
              </a:ext>
            </a:extLst>
          </p:cNvPr>
          <p:cNvSpPr txBox="1"/>
          <p:nvPr/>
        </p:nvSpPr>
        <p:spPr>
          <a:xfrm>
            <a:off x="1685933" y="2608808"/>
            <a:ext cx="61587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M.i.198w16</a:t>
            </a:r>
            <a:endParaRPr kumimoji="1" lang="ja-JP" altLang="en-US" sz="700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1BFA2AA-7115-49A7-A8EB-B7C14EF40C3E}"/>
              </a:ext>
            </a:extLst>
          </p:cNvPr>
          <p:cNvSpPr txBox="1"/>
          <p:nvPr/>
        </p:nvSpPr>
        <p:spPr>
          <a:xfrm>
            <a:off x="1208151" y="2624377"/>
            <a:ext cx="50526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M019w8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11C673A-693F-401D-8104-79E7FFE8CF4D}"/>
              </a:ext>
            </a:extLst>
          </p:cNvPr>
          <p:cNvSpPr txBox="1"/>
          <p:nvPr/>
        </p:nvSpPr>
        <p:spPr>
          <a:xfrm>
            <a:off x="1252971" y="2706172"/>
            <a:ext cx="50526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M021w8</a:t>
            </a:r>
            <a:endParaRPr kumimoji="1" lang="ja-JP" altLang="en-US" sz="700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8D8B452-4CB1-4B78-A8B5-C4859EE9CA05}"/>
              </a:ext>
            </a:extLst>
          </p:cNvPr>
          <p:cNvSpPr txBox="1"/>
          <p:nvPr/>
        </p:nvSpPr>
        <p:spPr>
          <a:xfrm>
            <a:off x="1737895" y="2740018"/>
            <a:ext cx="57099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M.i.198w4</a:t>
            </a:r>
            <a:endParaRPr kumimoji="1" lang="ja-JP" altLang="en-US" sz="700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B523BFF-8066-4837-B574-7EBA1832EFFF}"/>
              </a:ext>
            </a:extLst>
          </p:cNvPr>
          <p:cNvSpPr txBox="1"/>
          <p:nvPr/>
        </p:nvSpPr>
        <p:spPr>
          <a:xfrm>
            <a:off x="813479" y="2810575"/>
            <a:ext cx="57099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M.i.198w8</a:t>
            </a:r>
            <a:endParaRPr kumimoji="1" lang="ja-JP" altLang="en-US" sz="700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E4825C3-3EE0-4B33-A1FB-B6ADEAAC8550}"/>
              </a:ext>
            </a:extLst>
          </p:cNvPr>
          <p:cNvSpPr txBox="1"/>
          <p:nvPr/>
        </p:nvSpPr>
        <p:spPr>
          <a:xfrm>
            <a:off x="1351021" y="2815144"/>
            <a:ext cx="50526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M018w4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633DB3A-FF3E-49D4-9099-8B017EED5F50}"/>
              </a:ext>
            </a:extLst>
          </p:cNvPr>
          <p:cNvSpPr txBox="1"/>
          <p:nvPr/>
        </p:nvSpPr>
        <p:spPr>
          <a:xfrm>
            <a:off x="926439" y="2968007"/>
            <a:ext cx="50526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M018w8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17745DD-CDD1-4C12-B0F7-0241DCF2CDEC}"/>
              </a:ext>
            </a:extLst>
          </p:cNvPr>
          <p:cNvSpPr txBox="1"/>
          <p:nvPr/>
        </p:nvSpPr>
        <p:spPr>
          <a:xfrm>
            <a:off x="1220976" y="3030387"/>
            <a:ext cx="526106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M.i.27w4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F1BF741-D312-4417-9FD6-F7396FE9CB64}"/>
              </a:ext>
            </a:extLst>
          </p:cNvPr>
          <p:cNvSpPr txBox="1"/>
          <p:nvPr/>
        </p:nvSpPr>
        <p:spPr>
          <a:xfrm>
            <a:off x="1340210" y="3106982"/>
            <a:ext cx="50526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M021w4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D3410F0-916F-450C-B793-7ABE62AC25CC}"/>
              </a:ext>
            </a:extLst>
          </p:cNvPr>
          <p:cNvSpPr txBox="1"/>
          <p:nvPr/>
        </p:nvSpPr>
        <p:spPr>
          <a:xfrm>
            <a:off x="1418384" y="3175687"/>
            <a:ext cx="50526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M019w4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66FD0CA1-61E9-4264-BEB0-C706883B9393}"/>
              </a:ext>
            </a:extLst>
          </p:cNvPr>
          <p:cNvSpPr txBox="1"/>
          <p:nvPr/>
        </p:nvSpPr>
        <p:spPr>
          <a:xfrm>
            <a:off x="1570784" y="3247543"/>
            <a:ext cx="55015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M019w16</a:t>
            </a:r>
          </a:p>
        </p:txBody>
      </p: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3ABBD222-8054-442D-85A6-1CF1F4D9D0A7}"/>
              </a:ext>
            </a:extLst>
          </p:cNvPr>
          <p:cNvCxnSpPr>
            <a:cxnSpLocks/>
          </p:cNvCxnSpPr>
          <p:nvPr/>
        </p:nvCxnSpPr>
        <p:spPr>
          <a:xfrm flipH="1">
            <a:off x="1967789" y="2982822"/>
            <a:ext cx="98088" cy="3334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F3BE0828-5E15-4375-9EBF-C8F63AAAA5CD}"/>
              </a:ext>
            </a:extLst>
          </p:cNvPr>
          <p:cNvCxnSpPr>
            <a:cxnSpLocks/>
          </p:cNvCxnSpPr>
          <p:nvPr/>
        </p:nvCxnSpPr>
        <p:spPr>
          <a:xfrm flipH="1">
            <a:off x="1845860" y="3078708"/>
            <a:ext cx="89372" cy="1542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12E32F64-60A7-47EF-8383-9CC9B897BF77}"/>
              </a:ext>
            </a:extLst>
          </p:cNvPr>
          <p:cNvCxnSpPr>
            <a:cxnSpLocks/>
          </p:cNvCxnSpPr>
          <p:nvPr/>
        </p:nvCxnSpPr>
        <p:spPr>
          <a:xfrm flipH="1">
            <a:off x="1777811" y="3103188"/>
            <a:ext cx="50823" cy="886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73200EE2-4E3D-4E9B-9C04-D8C966AF870D}"/>
              </a:ext>
            </a:extLst>
          </p:cNvPr>
          <p:cNvSpPr txBox="1"/>
          <p:nvPr/>
        </p:nvSpPr>
        <p:spPr>
          <a:xfrm>
            <a:off x="2065888" y="2846940"/>
            <a:ext cx="55015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M001w16</a:t>
            </a:r>
            <a:endParaRPr kumimoji="1" lang="ja-JP" altLang="en-US" sz="700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7FE5629-2361-4F63-BD60-A6E548C64E39}"/>
              </a:ext>
            </a:extLst>
          </p:cNvPr>
          <p:cNvSpPr txBox="1"/>
          <p:nvPr/>
        </p:nvSpPr>
        <p:spPr>
          <a:xfrm>
            <a:off x="2237114" y="2918794"/>
            <a:ext cx="57099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M.i.27w16</a:t>
            </a:r>
            <a:endParaRPr kumimoji="1" lang="ja-JP" altLang="en-US" sz="700" dirty="0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18EE3246-62B2-4B3F-84AA-5F4D21FF61D5}"/>
              </a:ext>
            </a:extLst>
          </p:cNvPr>
          <p:cNvSpPr txBox="1"/>
          <p:nvPr/>
        </p:nvSpPr>
        <p:spPr>
          <a:xfrm>
            <a:off x="2192976" y="3001963"/>
            <a:ext cx="526106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M.i.27w8</a:t>
            </a:r>
            <a:endParaRPr kumimoji="1" lang="ja-JP" altLang="en-US" sz="700" dirty="0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29C664B8-A9E4-48F8-A54D-3453F351B9F3}"/>
              </a:ext>
            </a:extLst>
          </p:cNvPr>
          <p:cNvSpPr txBox="1"/>
          <p:nvPr/>
        </p:nvSpPr>
        <p:spPr>
          <a:xfrm>
            <a:off x="2147219" y="3132251"/>
            <a:ext cx="50526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M001w4</a:t>
            </a:r>
            <a:endParaRPr kumimoji="1" lang="ja-JP" altLang="en-US" sz="700" dirty="0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E2A7341-15EE-4FB3-9F7C-DB9B08D2CC1D}"/>
              </a:ext>
            </a:extLst>
          </p:cNvPr>
          <p:cNvSpPr txBox="1"/>
          <p:nvPr/>
        </p:nvSpPr>
        <p:spPr>
          <a:xfrm>
            <a:off x="2285405" y="3227795"/>
            <a:ext cx="50526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M001w8</a:t>
            </a:r>
            <a:endParaRPr kumimoji="1" lang="ja-JP" altLang="en-US" sz="700" dirty="0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0BA7A11C-12A0-4737-A630-45AB73953653}"/>
              </a:ext>
            </a:extLst>
          </p:cNvPr>
          <p:cNvSpPr txBox="1"/>
          <p:nvPr/>
        </p:nvSpPr>
        <p:spPr>
          <a:xfrm>
            <a:off x="1187021" y="3574444"/>
            <a:ext cx="70884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ATCC13950w4</a:t>
            </a:r>
            <a:endParaRPr kumimoji="1" lang="ja-JP" altLang="en-US" sz="700" dirty="0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C62E236-6149-44C1-80AE-04C5FC597F22}"/>
              </a:ext>
            </a:extLst>
          </p:cNvPr>
          <p:cNvSpPr txBox="1"/>
          <p:nvPr/>
        </p:nvSpPr>
        <p:spPr>
          <a:xfrm>
            <a:off x="2091155" y="3573658"/>
            <a:ext cx="50526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M003w4</a:t>
            </a:r>
            <a:endParaRPr kumimoji="1" lang="ja-JP" altLang="en-US" sz="700" dirty="0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891C41AD-EBDA-4FC9-A21E-7F90425E760D}"/>
              </a:ext>
            </a:extLst>
          </p:cNvPr>
          <p:cNvSpPr txBox="1"/>
          <p:nvPr/>
        </p:nvSpPr>
        <p:spPr>
          <a:xfrm>
            <a:off x="2139325" y="3711844"/>
            <a:ext cx="50526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M003w8</a:t>
            </a:r>
            <a:endParaRPr kumimoji="1" lang="ja-JP" altLang="en-US" sz="700" dirty="0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CC8D3CB1-1C93-4400-ACFE-D351A8423994}"/>
              </a:ext>
            </a:extLst>
          </p:cNvPr>
          <p:cNvSpPr txBox="1"/>
          <p:nvPr/>
        </p:nvSpPr>
        <p:spPr>
          <a:xfrm>
            <a:off x="2007455" y="3906884"/>
            <a:ext cx="70884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ATCC13950w8</a:t>
            </a:r>
            <a:endParaRPr kumimoji="1" lang="ja-JP" altLang="en-US" sz="700" dirty="0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C099031D-7B38-4414-B919-DA1A0F3638FF}"/>
              </a:ext>
            </a:extLst>
          </p:cNvPr>
          <p:cNvSpPr txBox="1"/>
          <p:nvPr/>
        </p:nvSpPr>
        <p:spPr>
          <a:xfrm>
            <a:off x="1867801" y="4030352"/>
            <a:ext cx="75373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ATCC13950w16</a:t>
            </a:r>
            <a:endParaRPr kumimoji="1" lang="ja-JP" altLang="en-US" sz="700" dirty="0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606AB00C-4F09-41CF-ABEC-99A2A6CD78C7}"/>
              </a:ext>
            </a:extLst>
          </p:cNvPr>
          <p:cNvSpPr txBox="1"/>
          <p:nvPr/>
        </p:nvSpPr>
        <p:spPr>
          <a:xfrm>
            <a:off x="2123074" y="4154828"/>
            <a:ext cx="55015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M003w16</a:t>
            </a:r>
            <a:endParaRPr kumimoji="1" lang="ja-JP" altLang="en-US" sz="700" dirty="0"/>
          </a:p>
        </p:txBody>
      </p: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95857495-433F-4229-9223-79DF2F618C44}"/>
              </a:ext>
            </a:extLst>
          </p:cNvPr>
          <p:cNvCxnSpPr>
            <a:cxnSpLocks/>
          </p:cNvCxnSpPr>
          <p:nvPr/>
        </p:nvCxnSpPr>
        <p:spPr>
          <a:xfrm flipH="1">
            <a:off x="1964259" y="2868808"/>
            <a:ext cx="50823" cy="886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B700F529-EC52-49AF-8439-315A278CA015}"/>
              </a:ext>
            </a:extLst>
          </p:cNvPr>
          <p:cNvSpPr txBox="1"/>
          <p:nvPr/>
        </p:nvSpPr>
        <p:spPr>
          <a:xfrm>
            <a:off x="2447370" y="3445955"/>
            <a:ext cx="606256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MOTT64w8</a:t>
            </a:r>
            <a:endParaRPr kumimoji="1" lang="ja-JP" altLang="en-US" sz="700" dirty="0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98DC60CF-62C4-407B-8C1F-2DCE31630CEC}"/>
              </a:ext>
            </a:extLst>
          </p:cNvPr>
          <p:cNvSpPr txBox="1"/>
          <p:nvPr/>
        </p:nvSpPr>
        <p:spPr>
          <a:xfrm>
            <a:off x="2590041" y="3316253"/>
            <a:ext cx="606256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MOTT64w4</a:t>
            </a:r>
            <a:endParaRPr kumimoji="1" lang="ja-JP" altLang="en-US" sz="700" dirty="0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A711AEB4-8FBA-4E71-9167-A21F75931E81}"/>
              </a:ext>
            </a:extLst>
          </p:cNvPr>
          <p:cNvSpPr txBox="1"/>
          <p:nvPr/>
        </p:nvSpPr>
        <p:spPr>
          <a:xfrm>
            <a:off x="2526810" y="3510806"/>
            <a:ext cx="65114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MOTT64w16</a:t>
            </a:r>
            <a:endParaRPr kumimoji="1" lang="ja-JP" altLang="en-US" sz="700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26D27365-8770-42A5-9735-D8BFD07C5045}"/>
              </a:ext>
            </a:extLst>
          </p:cNvPr>
          <p:cNvSpPr txBox="1"/>
          <p:nvPr/>
        </p:nvSpPr>
        <p:spPr>
          <a:xfrm>
            <a:off x="3832917" y="4159490"/>
            <a:ext cx="55015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M003w16</a:t>
            </a:r>
            <a:endParaRPr kumimoji="1" lang="ja-JP" altLang="en-US" sz="700" dirty="0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6BE4BB75-857D-4392-BFC9-7E3E95C88E25}"/>
              </a:ext>
            </a:extLst>
          </p:cNvPr>
          <p:cNvSpPr txBox="1"/>
          <p:nvPr/>
        </p:nvSpPr>
        <p:spPr>
          <a:xfrm>
            <a:off x="3819772" y="3948071"/>
            <a:ext cx="70884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ATCC13950w8</a:t>
            </a:r>
            <a:endParaRPr kumimoji="1" lang="ja-JP" altLang="en-US" sz="700" dirty="0"/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0B6C9147-B83A-4830-A696-773CD87AEDE4}"/>
              </a:ext>
            </a:extLst>
          </p:cNvPr>
          <p:cNvSpPr txBox="1"/>
          <p:nvPr/>
        </p:nvSpPr>
        <p:spPr>
          <a:xfrm>
            <a:off x="3914901" y="4034468"/>
            <a:ext cx="75373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ATCC13950w16</a:t>
            </a:r>
            <a:endParaRPr kumimoji="1" lang="ja-JP" altLang="en-US" sz="700" dirty="0"/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EBEE53A-F004-442E-B68C-FBB69BA1D129}"/>
              </a:ext>
            </a:extLst>
          </p:cNvPr>
          <p:cNvSpPr txBox="1"/>
          <p:nvPr/>
        </p:nvSpPr>
        <p:spPr>
          <a:xfrm>
            <a:off x="3923532" y="3751715"/>
            <a:ext cx="50526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M003w8</a:t>
            </a:r>
            <a:endParaRPr kumimoji="1" lang="ja-JP" altLang="en-US" sz="700" dirty="0"/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4E6CE6A9-89A2-4040-BAC8-1AC13AE48716}"/>
              </a:ext>
            </a:extLst>
          </p:cNvPr>
          <p:cNvSpPr txBox="1"/>
          <p:nvPr/>
        </p:nvSpPr>
        <p:spPr>
          <a:xfrm>
            <a:off x="3956481" y="3644619"/>
            <a:ext cx="50526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M003w4</a:t>
            </a:r>
            <a:endParaRPr kumimoji="1" lang="ja-JP" altLang="en-US" sz="700" dirty="0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A8C734D-69D3-412C-AF11-309754A1CF25}"/>
              </a:ext>
            </a:extLst>
          </p:cNvPr>
          <p:cNvSpPr txBox="1"/>
          <p:nvPr/>
        </p:nvSpPr>
        <p:spPr>
          <a:xfrm>
            <a:off x="3960207" y="3527840"/>
            <a:ext cx="65114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MOTT64w16</a:t>
            </a:r>
            <a:endParaRPr kumimoji="1" lang="ja-JP" altLang="en-US" sz="700" dirty="0"/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6B298C93-5D70-4125-9A58-3FF384BCF001}"/>
              </a:ext>
            </a:extLst>
          </p:cNvPr>
          <p:cNvSpPr txBox="1"/>
          <p:nvPr/>
        </p:nvSpPr>
        <p:spPr>
          <a:xfrm>
            <a:off x="4075536" y="3445457"/>
            <a:ext cx="606256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MOTT64w8</a:t>
            </a:r>
            <a:endParaRPr kumimoji="1" lang="ja-JP" altLang="en-US" sz="700" dirty="0"/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16BC2CC3-12E2-4789-B5AE-2A8488F53397}"/>
              </a:ext>
            </a:extLst>
          </p:cNvPr>
          <p:cNvSpPr txBox="1"/>
          <p:nvPr/>
        </p:nvSpPr>
        <p:spPr>
          <a:xfrm>
            <a:off x="3820159" y="3330129"/>
            <a:ext cx="606256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MOTT64w4</a:t>
            </a:r>
            <a:endParaRPr kumimoji="1" lang="ja-JP" altLang="en-US" sz="700" dirty="0"/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D02696C1-6F89-4E0D-8431-784A33FCD756}"/>
              </a:ext>
            </a:extLst>
          </p:cNvPr>
          <p:cNvSpPr txBox="1"/>
          <p:nvPr/>
        </p:nvSpPr>
        <p:spPr>
          <a:xfrm>
            <a:off x="4055337" y="3236847"/>
            <a:ext cx="50526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M001w8</a:t>
            </a:r>
            <a:endParaRPr kumimoji="1" lang="ja-JP" altLang="en-US" sz="700" dirty="0"/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0D68A42A-3F37-4293-A7AB-8B89A398B3D6}"/>
              </a:ext>
            </a:extLst>
          </p:cNvPr>
          <p:cNvSpPr txBox="1"/>
          <p:nvPr/>
        </p:nvSpPr>
        <p:spPr>
          <a:xfrm>
            <a:off x="4049438" y="2914672"/>
            <a:ext cx="57099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M.i.27w16</a:t>
            </a:r>
            <a:endParaRPr kumimoji="1" lang="ja-JP" altLang="en-US" sz="700" dirty="0"/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E7ED5B68-ABDB-4B05-96EF-D36E9DB91A76}"/>
              </a:ext>
            </a:extLst>
          </p:cNvPr>
          <p:cNvSpPr txBox="1"/>
          <p:nvPr/>
        </p:nvSpPr>
        <p:spPr>
          <a:xfrm>
            <a:off x="4198893" y="2997841"/>
            <a:ext cx="526106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M.i.27w8</a:t>
            </a:r>
            <a:endParaRPr kumimoji="1" lang="ja-JP" altLang="en-US" sz="700" dirty="0"/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818393B7-36A2-4BDC-BB77-E41670ED207C}"/>
              </a:ext>
            </a:extLst>
          </p:cNvPr>
          <p:cNvSpPr txBox="1"/>
          <p:nvPr/>
        </p:nvSpPr>
        <p:spPr>
          <a:xfrm>
            <a:off x="4261284" y="3137988"/>
            <a:ext cx="50526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M001w4</a:t>
            </a:r>
            <a:endParaRPr kumimoji="1" lang="ja-JP" altLang="en-US" sz="700" dirty="0"/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E9ADC2DE-793D-4664-97A9-CBC8629C8ECB}"/>
              </a:ext>
            </a:extLst>
          </p:cNvPr>
          <p:cNvSpPr txBox="1"/>
          <p:nvPr/>
        </p:nvSpPr>
        <p:spPr>
          <a:xfrm>
            <a:off x="4240689" y="2824944"/>
            <a:ext cx="55015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M001w16</a:t>
            </a:r>
            <a:endParaRPr kumimoji="1" lang="ja-JP" altLang="en-US" sz="700" dirty="0"/>
          </a:p>
        </p:txBody>
      </p: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092F7C53-14A8-4309-8088-96FD7629D7C7}"/>
              </a:ext>
            </a:extLst>
          </p:cNvPr>
          <p:cNvCxnSpPr>
            <a:cxnSpLocks/>
          </p:cNvCxnSpPr>
          <p:nvPr/>
        </p:nvCxnSpPr>
        <p:spPr>
          <a:xfrm>
            <a:off x="4617422" y="2956245"/>
            <a:ext cx="81376" cy="5438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2C730F56-CD54-4DFB-8211-CFCCB60C4D7A}"/>
              </a:ext>
            </a:extLst>
          </p:cNvPr>
          <p:cNvSpPr txBox="1"/>
          <p:nvPr/>
        </p:nvSpPr>
        <p:spPr>
          <a:xfrm>
            <a:off x="4402447" y="2663857"/>
            <a:ext cx="55015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M018w16</a:t>
            </a:r>
            <a:endParaRPr kumimoji="1" lang="ja-JP" altLang="en-US" sz="700" dirty="0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45AC5D4E-5B43-4E0D-B7F0-2AB3D8D90A51}"/>
              </a:ext>
            </a:extLst>
          </p:cNvPr>
          <p:cNvSpPr txBox="1"/>
          <p:nvPr/>
        </p:nvSpPr>
        <p:spPr>
          <a:xfrm>
            <a:off x="4273631" y="2746677"/>
            <a:ext cx="57099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M.i.198w4</a:t>
            </a:r>
            <a:endParaRPr kumimoji="1" lang="ja-JP" altLang="en-US" sz="700" dirty="0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0063DB75-14F7-43B8-B5E1-C1E8F001C3DC}"/>
              </a:ext>
            </a:extLst>
          </p:cNvPr>
          <p:cNvSpPr txBox="1"/>
          <p:nvPr/>
        </p:nvSpPr>
        <p:spPr>
          <a:xfrm>
            <a:off x="4648467" y="3010299"/>
            <a:ext cx="50526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M019w4</a:t>
            </a:r>
            <a:endParaRPr kumimoji="1" lang="ja-JP" altLang="en-US" sz="700" dirty="0"/>
          </a:p>
        </p:txBody>
      </p: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A42919F9-01BA-41E3-A238-1D459EB15C96}"/>
              </a:ext>
            </a:extLst>
          </p:cNvPr>
          <p:cNvCxnSpPr>
            <a:cxnSpLocks/>
          </p:cNvCxnSpPr>
          <p:nvPr/>
        </p:nvCxnSpPr>
        <p:spPr>
          <a:xfrm>
            <a:off x="4732681" y="2886881"/>
            <a:ext cx="77073" cy="811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9CB5A711-34AB-4488-A0BB-F9CAF4878373}"/>
              </a:ext>
            </a:extLst>
          </p:cNvPr>
          <p:cNvCxnSpPr>
            <a:cxnSpLocks/>
          </p:cNvCxnSpPr>
          <p:nvPr/>
        </p:nvCxnSpPr>
        <p:spPr>
          <a:xfrm>
            <a:off x="4790344" y="2796260"/>
            <a:ext cx="87219" cy="1310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48A7BF3D-F2C3-457C-B7E6-A2F3A8DC96A8}"/>
              </a:ext>
            </a:extLst>
          </p:cNvPr>
          <p:cNvSpPr txBox="1"/>
          <p:nvPr/>
        </p:nvSpPr>
        <p:spPr>
          <a:xfrm>
            <a:off x="4969746" y="3055605"/>
            <a:ext cx="50526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M021w4</a:t>
            </a:r>
            <a:endParaRPr kumimoji="1" lang="ja-JP" altLang="en-US" sz="700" dirty="0"/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B7C48667-17A6-49A7-B75F-2A2C4840C45D}"/>
              </a:ext>
            </a:extLst>
          </p:cNvPr>
          <p:cNvSpPr txBox="1"/>
          <p:nvPr/>
        </p:nvSpPr>
        <p:spPr>
          <a:xfrm>
            <a:off x="4734559" y="3581379"/>
            <a:ext cx="70884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ATCC13950w4</a:t>
            </a:r>
            <a:endParaRPr kumimoji="1" lang="ja-JP" altLang="en-US" sz="700" dirty="0"/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0B17BDE8-3014-45DB-AF9A-13354B57E0E4}"/>
              </a:ext>
            </a:extLst>
          </p:cNvPr>
          <p:cNvSpPr txBox="1"/>
          <p:nvPr/>
        </p:nvSpPr>
        <p:spPr>
          <a:xfrm>
            <a:off x="4969746" y="2433250"/>
            <a:ext cx="55015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M019w16</a:t>
            </a:r>
            <a:endParaRPr kumimoji="1" lang="ja-JP" altLang="en-US" sz="700" dirty="0"/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422818E6-DCA1-4CBA-931E-C80CF96C0406}"/>
              </a:ext>
            </a:extLst>
          </p:cNvPr>
          <p:cNvSpPr txBox="1"/>
          <p:nvPr/>
        </p:nvSpPr>
        <p:spPr>
          <a:xfrm>
            <a:off x="4846167" y="2618991"/>
            <a:ext cx="61587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M.i.198w16</a:t>
            </a:r>
            <a:endParaRPr kumimoji="1" lang="ja-JP" altLang="en-US" sz="700" dirty="0"/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D035C0DF-5EA2-47AF-A3F3-52AA632712E6}"/>
              </a:ext>
            </a:extLst>
          </p:cNvPr>
          <p:cNvSpPr txBox="1"/>
          <p:nvPr/>
        </p:nvSpPr>
        <p:spPr>
          <a:xfrm>
            <a:off x="5509330" y="2511899"/>
            <a:ext cx="55015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M021w16</a:t>
            </a:r>
            <a:endParaRPr kumimoji="1" lang="ja-JP" altLang="en-US" sz="700" dirty="0"/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12591094-FBBC-4DD0-8765-F7ACFDBDA6BE}"/>
              </a:ext>
            </a:extLst>
          </p:cNvPr>
          <p:cNvSpPr txBox="1"/>
          <p:nvPr/>
        </p:nvSpPr>
        <p:spPr>
          <a:xfrm>
            <a:off x="5126266" y="2709607"/>
            <a:ext cx="50526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M021w8</a:t>
            </a:r>
            <a:endParaRPr kumimoji="1" lang="ja-JP" altLang="en-US" sz="700" dirty="0"/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41C77FC2-A107-42B5-AC5A-2E7B223EFCEA}"/>
              </a:ext>
            </a:extLst>
          </p:cNvPr>
          <p:cNvSpPr txBox="1"/>
          <p:nvPr/>
        </p:nvSpPr>
        <p:spPr>
          <a:xfrm>
            <a:off x="5538161" y="2639583"/>
            <a:ext cx="50526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M019w8</a:t>
            </a:r>
            <a:endParaRPr kumimoji="1" lang="ja-JP" altLang="en-US" sz="700" dirty="0"/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1E860758-AF8F-4648-B397-7CB1746A019F}"/>
              </a:ext>
            </a:extLst>
          </p:cNvPr>
          <p:cNvSpPr txBox="1"/>
          <p:nvPr/>
        </p:nvSpPr>
        <p:spPr>
          <a:xfrm>
            <a:off x="5694059" y="3026671"/>
            <a:ext cx="526106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M.i.27w4</a:t>
            </a:r>
            <a:endParaRPr kumimoji="1" lang="ja-JP" altLang="en-US" sz="700" dirty="0"/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3E734AE0-925E-4381-84BA-A7432E4F1BC8}"/>
              </a:ext>
            </a:extLst>
          </p:cNvPr>
          <p:cNvSpPr txBox="1"/>
          <p:nvPr/>
        </p:nvSpPr>
        <p:spPr>
          <a:xfrm>
            <a:off x="5160330" y="2857447"/>
            <a:ext cx="50526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M018w4</a:t>
            </a:r>
            <a:endParaRPr kumimoji="1" lang="ja-JP" altLang="en-US" sz="700" dirty="0"/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A40C7A84-E5F6-4517-9ED2-45A11D00FBFC}"/>
              </a:ext>
            </a:extLst>
          </p:cNvPr>
          <p:cNvSpPr txBox="1"/>
          <p:nvPr/>
        </p:nvSpPr>
        <p:spPr>
          <a:xfrm>
            <a:off x="6251850" y="2976895"/>
            <a:ext cx="50526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M018w8</a:t>
            </a:r>
            <a:endParaRPr kumimoji="1" lang="ja-JP" altLang="en-US" sz="700" dirty="0"/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2553BB86-6335-4667-B24A-7F55845BEE4A}"/>
              </a:ext>
            </a:extLst>
          </p:cNvPr>
          <p:cNvSpPr txBox="1"/>
          <p:nvPr/>
        </p:nvSpPr>
        <p:spPr>
          <a:xfrm>
            <a:off x="6090076" y="2837288"/>
            <a:ext cx="57099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M.i.198w8</a:t>
            </a:r>
            <a:endParaRPr kumimoji="1" lang="ja-JP" altLang="en-US" sz="700" dirty="0"/>
          </a:p>
        </p:txBody>
      </p: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FBF53B2D-51E2-4595-A02B-72FBBD577E35}"/>
              </a:ext>
            </a:extLst>
          </p:cNvPr>
          <p:cNvSpPr/>
          <p:nvPr/>
        </p:nvSpPr>
        <p:spPr>
          <a:xfrm>
            <a:off x="-10625" y="200800"/>
            <a:ext cx="5276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400" b="1" dirty="0"/>
              <a:t>a</a:t>
            </a:r>
          </a:p>
        </p:txBody>
      </p:sp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C11F81D7-D641-445D-9708-CE23F51CDCFB}"/>
              </a:ext>
            </a:extLst>
          </p:cNvPr>
          <p:cNvSpPr/>
          <p:nvPr/>
        </p:nvSpPr>
        <p:spPr>
          <a:xfrm>
            <a:off x="-6815" y="2010550"/>
            <a:ext cx="5276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400" b="1" dirty="0"/>
              <a:t>b</a:t>
            </a: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4D771E02-A41C-49F7-A15F-964FB4E63B5D}"/>
              </a:ext>
            </a:extLst>
          </p:cNvPr>
          <p:cNvSpPr txBox="1"/>
          <p:nvPr/>
        </p:nvSpPr>
        <p:spPr>
          <a:xfrm rot="16200000">
            <a:off x="-342111" y="3033370"/>
            <a:ext cx="8178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Log</a:t>
            </a:r>
            <a:r>
              <a:rPr kumimoji="1" lang="en-US" altLang="ja-JP" sz="1200" baseline="-25000" dirty="0"/>
              <a:t>10</a:t>
            </a:r>
            <a:r>
              <a:rPr kumimoji="1" lang="en-US" altLang="ja-JP" sz="1200" dirty="0"/>
              <a:t>CFUs</a:t>
            </a:r>
            <a:endParaRPr kumimoji="1" lang="ja-JP" altLang="en-US" sz="1200" dirty="0"/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A835B40B-9A73-4016-997B-34BA06E044A1}"/>
              </a:ext>
            </a:extLst>
          </p:cNvPr>
          <p:cNvSpPr txBox="1"/>
          <p:nvPr/>
        </p:nvSpPr>
        <p:spPr>
          <a:xfrm>
            <a:off x="1200217" y="4490213"/>
            <a:ext cx="12693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Macrophages (%)</a:t>
            </a:r>
            <a:endParaRPr kumimoji="1" lang="ja-JP" altLang="en-US" sz="1200" dirty="0"/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AC088A47-0F44-49DD-B164-46C6A8813502}"/>
              </a:ext>
            </a:extLst>
          </p:cNvPr>
          <p:cNvSpPr txBox="1"/>
          <p:nvPr/>
        </p:nvSpPr>
        <p:spPr>
          <a:xfrm rot="16200000">
            <a:off x="3136419" y="3037180"/>
            <a:ext cx="8178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Log</a:t>
            </a:r>
            <a:r>
              <a:rPr kumimoji="1" lang="en-US" altLang="ja-JP" sz="1200" baseline="-25000" dirty="0"/>
              <a:t>10</a:t>
            </a:r>
            <a:r>
              <a:rPr kumimoji="1" lang="en-US" altLang="ja-JP" sz="1200" dirty="0"/>
              <a:t>CFUs</a:t>
            </a:r>
            <a:endParaRPr kumimoji="1" lang="ja-JP" altLang="en-US" sz="1200" dirty="0"/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3C833419-D279-4ACD-90DC-07A2BA23EDA7}"/>
              </a:ext>
            </a:extLst>
          </p:cNvPr>
          <p:cNvSpPr txBox="1"/>
          <p:nvPr/>
        </p:nvSpPr>
        <p:spPr>
          <a:xfrm>
            <a:off x="4678747" y="4494023"/>
            <a:ext cx="12389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Lymphocytes (%)</a:t>
            </a:r>
            <a:endParaRPr kumimoji="1" lang="ja-JP" altLang="en-US" sz="1200" dirty="0"/>
          </a:p>
        </p:txBody>
      </p:sp>
      <p:graphicFrame>
        <p:nvGraphicFramePr>
          <p:cNvPr id="76" name="グラフ 75">
            <a:extLst>
              <a:ext uri="{FF2B5EF4-FFF2-40B4-BE49-F238E27FC236}">
                <a16:creationId xmlns:a16="http://schemas.microsoft.com/office/drawing/2014/main" id="{66D5B720-B24F-4438-A470-7C62FBDA04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4835015"/>
              </p:ext>
            </p:extLst>
          </p:nvPr>
        </p:nvGraphicFramePr>
        <p:xfrm>
          <a:off x="3430800" y="331200"/>
          <a:ext cx="3430800" cy="181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7" name="グラフ 76">
            <a:extLst>
              <a:ext uri="{FF2B5EF4-FFF2-40B4-BE49-F238E27FC236}">
                <a16:creationId xmlns:a16="http://schemas.microsoft.com/office/drawing/2014/main" id="{66D5B720-B24F-4438-A470-7C62FBDA04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6930768"/>
              </p:ext>
            </p:extLst>
          </p:nvPr>
        </p:nvGraphicFramePr>
        <p:xfrm>
          <a:off x="0" y="331200"/>
          <a:ext cx="3430800" cy="181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F8199D4-071C-43B8-A739-BE1EDD1B8849}"/>
              </a:ext>
            </a:extLst>
          </p:cNvPr>
          <p:cNvSpPr/>
          <p:nvPr/>
        </p:nvSpPr>
        <p:spPr>
          <a:xfrm>
            <a:off x="205315" y="4879883"/>
            <a:ext cx="645575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ja-JP" sz="14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Fig S7. Relationship between the infiltration of monocytes/macrophages and lymphocytes in the BALF and the bacterial load in the lungs infected with </a:t>
            </a:r>
            <a:r>
              <a:rPr lang="en-US" altLang="ja-JP" sz="1400" i="1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M. </a:t>
            </a:r>
            <a:r>
              <a:rPr lang="en-US" altLang="ja-JP" sz="1400" i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intracellulare</a:t>
            </a:r>
            <a:r>
              <a:rPr lang="en-US" altLang="ja-JP" sz="14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strains </a:t>
            </a:r>
            <a:endParaRPr lang="ja-JP" altLang="ja-JP" sz="14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altLang="ja-JP" sz="14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(</a:t>
            </a:r>
            <a:r>
              <a:rPr lang="en-US" altLang="ja-JP" sz="14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a</a:t>
            </a:r>
            <a:r>
              <a:rPr lang="en-US" altLang="ja-JP" sz="14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) Comparison of the percentage of monocytes/macrophages (right) and lymphocytes (left) in the BALF among infecting strains. The proportions of monocytes/macrophages and lymphocytes were lower and higher, respectively, in the BALF with high virulence strains (M.i.198, M019, M021) than with low virulence strains (ATCC13950, M003, MOTT64) after 8 weeks of infection. (</a:t>
            </a:r>
            <a:r>
              <a:rPr lang="en-US" altLang="ja-JP" sz="14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b</a:t>
            </a:r>
            <a:r>
              <a:rPr lang="en-US" altLang="ja-JP" sz="14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) Plotted data of the percentage of average macrophage and lymphocyte counts and the CFUs in lungs infected with </a:t>
            </a:r>
            <a:r>
              <a:rPr lang="en-US" altLang="ja-JP" sz="1400" i="1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M. </a:t>
            </a:r>
            <a:r>
              <a:rPr lang="en-US" altLang="ja-JP" sz="1400" i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intracellulare</a:t>
            </a:r>
            <a:r>
              <a:rPr lang="en-US" altLang="ja-JP" sz="14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strains.</a:t>
            </a:r>
            <a:endParaRPr lang="ja-JP" altLang="ja-JP" sz="14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92E4C82-07BB-4B9E-A6EB-ACB01C7CADD8}"/>
              </a:ext>
            </a:extLst>
          </p:cNvPr>
          <p:cNvSpPr txBox="1"/>
          <p:nvPr/>
        </p:nvSpPr>
        <p:spPr>
          <a:xfrm>
            <a:off x="384786" y="235840"/>
            <a:ext cx="26027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Monocyte/macrophage counts in BALF</a:t>
            </a:r>
            <a:endParaRPr kumimoji="1" lang="ja-JP" altLang="en-US" sz="1200" dirty="0"/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6E29FEF4-090E-4B11-8123-90ACB1D9CA68}"/>
              </a:ext>
            </a:extLst>
          </p:cNvPr>
          <p:cNvSpPr txBox="1"/>
          <p:nvPr/>
        </p:nvSpPr>
        <p:spPr>
          <a:xfrm>
            <a:off x="4229076" y="239650"/>
            <a:ext cx="18840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Lymphocyte counts in BALF</a:t>
            </a:r>
            <a:endParaRPr kumimoji="1"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734369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252</Words>
  <Application>Microsoft Office PowerPoint</Application>
  <PresentationFormat>画面に合わせる (4:3)</PresentationFormat>
  <Paragraphs>64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0" baseType="lpstr">
      <vt:lpstr>ＭＳ 明朝</vt:lpstr>
      <vt:lpstr>游ゴシック</vt:lpstr>
      <vt:lpstr>游ゴシック Light</vt:lpstr>
      <vt:lpstr>Arial</vt:lpstr>
      <vt:lpstr>Calibri</vt:lpstr>
      <vt:lpstr>Calibri Light</vt:lpstr>
      <vt:lpstr>Century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Tateishi</dc:creator>
  <cp:lastModifiedBy>Tateishi</cp:lastModifiedBy>
  <cp:revision>11</cp:revision>
  <dcterms:created xsi:type="dcterms:W3CDTF">2022-12-07T03:50:42Z</dcterms:created>
  <dcterms:modified xsi:type="dcterms:W3CDTF">2023-03-09T04:45:50Z</dcterms:modified>
</cp:coreProperties>
</file>