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74" r:id="rId2"/>
    <p:sldId id="268" r:id="rId3"/>
    <p:sldId id="256" r:id="rId4"/>
    <p:sldId id="273" r:id="rId5"/>
    <p:sldId id="272" r:id="rId6"/>
    <p:sldId id="270" r:id="rId7"/>
    <p:sldId id="271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4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EA69A-A294-4E29-8D07-368A1B7C6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466D27D-9101-48A8-B5C5-F2F69CCDB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DEC708-0CEA-41E8-A9EB-96286E15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1DB293-03F5-47FF-8848-1DA92298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E07949-12EB-4474-BDE7-CE3B1065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22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5A92D-8382-42E1-BFE9-CE5964DB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AB40B-E18A-455E-AA5C-5F14840E7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584C5A-EBAB-4883-B29E-79381377A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89D9B-C212-4C20-A92C-E4B64014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B66CA4-737C-43F4-96C6-D4C97FCB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8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DFAFD4B-E647-4DB2-BFD1-BD3B20F3B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E38A74D-237A-4DF7-9546-84948B41E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491A43-6192-433D-A07D-2E23B9139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375F8E-794F-40EB-B2CD-78700C25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329186-0F39-4109-9B39-8F01AA792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74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45BFF8-EBE4-49B5-B703-E1851A5E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BC7204-040E-428B-9A9E-1ABEA3A11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DF856B-1289-4F8D-A66D-0E701C09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DA918C-18D4-4F59-8A76-09696B22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6C17B7-2DF1-4A6C-B3FB-8A20E478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30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26400-D75B-4D7E-9812-46C13A323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831327-9BC1-4EE7-B9B3-6555924C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5A2706-3EE6-4386-81BB-C76661F8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098F03-7D5C-45B5-BCF2-9A5EEED70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67D7C4-B708-4B84-8450-45980661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73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DEEFC-8788-4839-87F6-85FEA6B71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2BCEED-DCD0-4138-9924-A82DB15EF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A014EA-1A8C-441A-9C94-3678B1FC7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20A173-A89B-4BE9-94EC-9C1437436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A85855-D0DB-46EF-8238-468155B24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71F792-0387-45B8-88DB-D7A2AC737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53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EDD7F5-AABA-49D4-BA4F-080E96837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119065-146E-40B6-885C-D466DBEB6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71B2ED5-36BB-4DCD-8DD6-26B86ABF9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41C6729-AB86-4470-81B6-515BC2AFBE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D66B297-71C2-4846-852B-286F13C2B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1D07F9-FC15-4BAC-82F0-7E39085E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1CDF7C5-5EC4-47DD-AA10-09E0455C2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B758453-3092-4B34-A0F5-2ABCC01B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30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8A895-C5FB-41D3-B5D6-F58FB8C5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87251EF-7E06-4051-BCDF-7E111EDE1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265E3E-37B9-4F8B-B4A5-501871BBC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91439E-25DE-4D71-9BE7-E3A3C9EB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46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CB2CB40-196A-4388-8CD3-D54A1E46A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5483DB9-02B0-4C92-AD44-4DA198E59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143693-7C9C-49B3-A063-B4435E6B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92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82DE7-669A-4A0B-911E-A76F46C03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B96084-7A5E-4C45-81B8-0BE8425E2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2C9CE2-9D68-47AE-A604-6FFB055F0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14618B7-35F2-41BB-BD20-463DDA205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94E582-F269-4B5B-9E55-8BE835EE5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FE17E7-8966-407E-BC59-DB5477826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728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C0E28-134F-4406-9AC8-D0DD6CCBE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33549D4-A310-4864-957C-F7ECBC74A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DC598B-C9F8-4B02-A657-AA2F6BA3B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DB8880-0C94-4B2F-9A8E-CDC25041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5A6416-393F-441A-84C6-67C4990B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694C44-15F0-4583-82AA-08BF460CE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89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BFBDE3F-E159-4EEF-BBAB-99FC6EA4B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2B1E9E-32BB-4D2C-AF82-66E024129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F7C18C-FD90-4DF8-A0D8-C79C6BE33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DAF7C-7A16-4A6B-A8FA-E3F55BB00654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EB46B8-12ED-4DA4-B38E-5CA15A230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42B966-9D0C-4AEC-8961-03D69A13E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17604-5EFE-425D-92C2-DB6E98A46D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34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DBECCC3-245A-4F81-BB46-285656EF69CC}"/>
              </a:ext>
            </a:extLst>
          </p:cNvPr>
          <p:cNvSpPr txBox="1"/>
          <p:nvPr/>
        </p:nvSpPr>
        <p:spPr>
          <a:xfrm>
            <a:off x="386329" y="5657671"/>
            <a:ext cx="11245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Figure S1: </a:t>
            </a:r>
            <a:r>
              <a:rPr lang="de-DE" b="1" dirty="0" err="1"/>
              <a:t>Comparison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ISFw3 (FRA_07970) and ISFw3-pseudo (FRA_09765)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i="1" dirty="0"/>
              <a:t>A. </a:t>
            </a:r>
            <a:r>
              <a:rPr lang="de-DE" b="1" i="1" dirty="0" err="1"/>
              <a:t>heilbronnii</a:t>
            </a:r>
            <a:r>
              <a:rPr lang="de-DE" b="1"/>
              <a:t>. </a:t>
            </a:r>
          </a:p>
          <a:p>
            <a:r>
              <a:rPr lang="de-DE" sz="1200" b="1"/>
              <a:t>A</a:t>
            </a:r>
            <a:r>
              <a:rPr lang="de-DE" sz="1200" b="1" dirty="0"/>
              <a:t>: </a:t>
            </a:r>
            <a:r>
              <a:rPr lang="de-DE" sz="1200" dirty="0"/>
              <a:t>Nucleotide </a:t>
            </a:r>
            <a:r>
              <a:rPr lang="de-DE" sz="1200" dirty="0" err="1"/>
              <a:t>sequence</a:t>
            </a:r>
            <a:r>
              <a:rPr lang="de-DE" sz="1200" dirty="0"/>
              <a:t> </a:t>
            </a:r>
            <a:r>
              <a:rPr lang="de-DE" sz="1200" dirty="0" err="1"/>
              <a:t>alignment</a:t>
            </a:r>
            <a:r>
              <a:rPr lang="de-DE" sz="1200" dirty="0"/>
              <a:t> </a:t>
            </a:r>
            <a:r>
              <a:rPr lang="de-DE" sz="1200" dirty="0" err="1"/>
              <a:t>using</a:t>
            </a:r>
            <a:r>
              <a:rPr lang="de-DE" sz="1200" dirty="0"/>
              <a:t> MUSCLE. </a:t>
            </a:r>
            <a:r>
              <a:rPr lang="de-DE" sz="1200" b="1" dirty="0"/>
              <a:t>B: </a:t>
            </a:r>
            <a:r>
              <a:rPr lang="de-DE" sz="1200" dirty="0" err="1"/>
              <a:t>Amino</a:t>
            </a:r>
            <a:r>
              <a:rPr lang="de-DE" sz="1200" dirty="0"/>
              <a:t> </a:t>
            </a:r>
            <a:r>
              <a:rPr lang="de-DE" sz="1200" dirty="0" err="1"/>
              <a:t>acid</a:t>
            </a:r>
            <a:r>
              <a:rPr lang="de-DE" sz="1200" dirty="0"/>
              <a:t> </a:t>
            </a:r>
            <a:r>
              <a:rPr lang="de-DE" sz="1200" dirty="0" err="1"/>
              <a:t>sequence</a:t>
            </a:r>
            <a:r>
              <a:rPr lang="de-DE" sz="1200" dirty="0"/>
              <a:t> </a:t>
            </a:r>
            <a:r>
              <a:rPr lang="de-DE" sz="1200" dirty="0" err="1"/>
              <a:t>alignment</a:t>
            </a:r>
            <a:r>
              <a:rPr lang="de-DE" sz="1200" dirty="0"/>
              <a:t> </a:t>
            </a:r>
            <a:r>
              <a:rPr lang="de-DE" sz="1200" dirty="0" err="1"/>
              <a:t>using</a:t>
            </a:r>
            <a:r>
              <a:rPr lang="de-DE" sz="1200" dirty="0"/>
              <a:t> </a:t>
            </a:r>
            <a:r>
              <a:rPr lang="de-DE" sz="1200" dirty="0" err="1"/>
              <a:t>ClustalO</a:t>
            </a:r>
            <a:r>
              <a:rPr lang="de-DE" sz="1200" dirty="0"/>
              <a:t>. Different </a:t>
            </a:r>
            <a:r>
              <a:rPr lang="de-DE" sz="1200" dirty="0" err="1"/>
              <a:t>residues</a:t>
            </a:r>
            <a:r>
              <a:rPr lang="de-DE" sz="1200" dirty="0"/>
              <a:t> </a:t>
            </a:r>
            <a:r>
              <a:rPr lang="de-DE" sz="1200" dirty="0" err="1"/>
              <a:t>are</a:t>
            </a:r>
            <a:r>
              <a:rPr lang="de-DE" sz="1200" dirty="0"/>
              <a:t> </a:t>
            </a:r>
            <a:r>
              <a:rPr lang="de-DE" sz="1200" dirty="0" err="1"/>
              <a:t>highlighted</a:t>
            </a:r>
            <a:r>
              <a:rPr lang="de-DE" sz="1200" dirty="0"/>
              <a:t> </a:t>
            </a:r>
            <a:r>
              <a:rPr lang="de-DE" sz="1200" dirty="0" err="1"/>
              <a:t>with</a:t>
            </a:r>
            <a:r>
              <a:rPr lang="de-DE" sz="1200" dirty="0"/>
              <a:t> a </a:t>
            </a:r>
            <a:r>
              <a:rPr lang="de-DE" sz="1200" dirty="0" err="1"/>
              <a:t>red</a:t>
            </a:r>
            <a:r>
              <a:rPr lang="de-DE" sz="1200" dirty="0"/>
              <a:t> </a:t>
            </a:r>
            <a:r>
              <a:rPr lang="de-DE" sz="1200" dirty="0" err="1"/>
              <a:t>background</a:t>
            </a:r>
            <a:r>
              <a:rPr lang="de-DE" sz="1200" dirty="0"/>
              <a:t> </a:t>
            </a:r>
            <a:r>
              <a:rPr lang="de-DE" sz="1200" dirty="0" err="1"/>
              <a:t>colour</a:t>
            </a:r>
            <a:r>
              <a:rPr lang="de-DE" sz="1200" dirty="0"/>
              <a:t>.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C2805F5-7021-4AC8-AB30-7CB06C406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29" y="85578"/>
            <a:ext cx="11245498" cy="373656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A6DFCCA-BBC9-4ED1-A512-8CE1304BD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29" y="4032833"/>
            <a:ext cx="11245498" cy="142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85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3C8C5A8-0811-4256-B60B-4FD8D8EA2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33" y="606201"/>
            <a:ext cx="10745932" cy="513484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327759D-2E22-4618-9680-CF278654E265}"/>
              </a:ext>
            </a:extLst>
          </p:cNvPr>
          <p:cNvSpPr txBox="1"/>
          <p:nvPr/>
        </p:nvSpPr>
        <p:spPr>
          <a:xfrm>
            <a:off x="243402" y="5940124"/>
            <a:ext cx="95461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/>
              <a:t>Figure S2: Genomic island (GI-Ser) of </a:t>
            </a:r>
            <a:r>
              <a:rPr lang="de-DE" b="1" i="1"/>
              <a:t>Ahe</a:t>
            </a:r>
            <a:r>
              <a:rPr lang="de-DE" b="1"/>
              <a:t> not present in other </a:t>
            </a:r>
            <a:r>
              <a:rPr lang="de-DE" b="1" i="1"/>
              <a:t>Allofrancisella</a:t>
            </a:r>
            <a:r>
              <a:rPr lang="de-DE" b="1"/>
              <a:t> species investigated. </a:t>
            </a:r>
          </a:p>
          <a:p>
            <a:r>
              <a:rPr lang="de-DE" sz="1200"/>
              <a:t>(The Geneious Prime genome viewer was used to generate the overview).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95721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F81CA439-5463-4D8A-BA63-479E9818B59F}"/>
              </a:ext>
            </a:extLst>
          </p:cNvPr>
          <p:cNvSpPr txBox="1"/>
          <p:nvPr/>
        </p:nvSpPr>
        <p:spPr>
          <a:xfrm>
            <a:off x="750508" y="513348"/>
            <a:ext cx="6699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A.</a:t>
            </a:r>
            <a:r>
              <a:rPr lang="de-DE" dirty="0"/>
              <a:t>     M        1         2         3         4      </a:t>
            </a:r>
            <a:r>
              <a:rPr lang="de-DE" b="1" dirty="0"/>
              <a:t>B.</a:t>
            </a:r>
            <a:r>
              <a:rPr lang="de-DE" dirty="0"/>
              <a:t>   M          1         2          3          4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705F1FB-2B02-4BA2-AC8D-71E10BE66C2E}"/>
              </a:ext>
            </a:extLst>
          </p:cNvPr>
          <p:cNvSpPr txBox="1"/>
          <p:nvPr/>
        </p:nvSpPr>
        <p:spPr>
          <a:xfrm>
            <a:off x="1082842" y="5513176"/>
            <a:ext cx="6498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SDS-PAGE (A) and Western </a:t>
            </a:r>
            <a:r>
              <a:rPr lang="de-DE" sz="1200" b="1" dirty="0" err="1"/>
              <a:t>blot</a:t>
            </a:r>
            <a:r>
              <a:rPr lang="de-DE" sz="1200" b="1" dirty="0"/>
              <a:t> </a:t>
            </a:r>
            <a:r>
              <a:rPr lang="de-DE" sz="1200" b="1" dirty="0" err="1"/>
              <a:t>analysis</a:t>
            </a:r>
            <a:r>
              <a:rPr lang="de-DE" sz="1200" b="1" dirty="0"/>
              <a:t> (B) </a:t>
            </a:r>
            <a:r>
              <a:rPr lang="de-DE" sz="1200" b="1" dirty="0" err="1"/>
              <a:t>using</a:t>
            </a:r>
            <a:r>
              <a:rPr lang="de-DE" sz="1200" b="1" dirty="0"/>
              <a:t> anti-</a:t>
            </a:r>
            <a:r>
              <a:rPr lang="de-DE" sz="1200" b="1" dirty="0" err="1"/>
              <a:t>Ahe</a:t>
            </a:r>
            <a:r>
              <a:rPr lang="de-DE" sz="1200" b="1" dirty="0"/>
              <a:t>-LPS </a:t>
            </a:r>
            <a:r>
              <a:rPr lang="de-DE" sz="1200" b="1" dirty="0" err="1"/>
              <a:t>antiserum</a:t>
            </a:r>
            <a:r>
              <a:rPr lang="de-DE" sz="1200" b="1" dirty="0"/>
              <a:t>.  </a:t>
            </a:r>
            <a:r>
              <a:rPr lang="de-DE" sz="1200" dirty="0"/>
              <a:t>M, </a:t>
            </a:r>
            <a:r>
              <a:rPr lang="de-DE" sz="1200" dirty="0" err="1"/>
              <a:t>marker</a:t>
            </a:r>
            <a:r>
              <a:rPr lang="de-DE" sz="1200" dirty="0"/>
              <a:t> </a:t>
            </a:r>
            <a:r>
              <a:rPr lang="de-DE" sz="1200" dirty="0" err="1"/>
              <a:t>proteins</a:t>
            </a:r>
            <a:r>
              <a:rPr lang="de-DE" sz="1200" dirty="0"/>
              <a:t>; </a:t>
            </a:r>
          </a:p>
          <a:p>
            <a:r>
              <a:rPr lang="de-DE" sz="1200" dirty="0"/>
              <a:t>1</a:t>
            </a:r>
            <a:r>
              <a:rPr lang="de-DE" sz="1200" i="1" dirty="0"/>
              <a:t>, A. heilbronnii</a:t>
            </a:r>
            <a:r>
              <a:rPr lang="de-DE" sz="1200" dirty="0"/>
              <a:t>; 2, </a:t>
            </a:r>
            <a:r>
              <a:rPr lang="de-DE" sz="1200" i="1" dirty="0"/>
              <a:t>A. </a:t>
            </a:r>
            <a:r>
              <a:rPr lang="de-DE" sz="1200" i="1" dirty="0" err="1"/>
              <a:t>guanghzouensis</a:t>
            </a:r>
            <a:r>
              <a:rPr lang="de-DE" sz="1200" i="1" dirty="0"/>
              <a:t> </a:t>
            </a:r>
            <a:r>
              <a:rPr lang="de-DE" sz="1200" dirty="0"/>
              <a:t>; 3, </a:t>
            </a:r>
            <a:r>
              <a:rPr lang="de-DE" sz="1200" i="1" dirty="0"/>
              <a:t>A. </a:t>
            </a:r>
            <a:r>
              <a:rPr lang="de-DE" sz="1200" i="1" dirty="0" err="1"/>
              <a:t>frigidaquae</a:t>
            </a:r>
            <a:r>
              <a:rPr lang="de-DE" sz="1200" dirty="0"/>
              <a:t>; 4, </a:t>
            </a:r>
            <a:r>
              <a:rPr lang="de-DE" sz="1200" i="1" dirty="0"/>
              <a:t>A. </a:t>
            </a:r>
            <a:r>
              <a:rPr lang="de-DE" sz="1200" i="1" dirty="0" err="1"/>
              <a:t>inopinata</a:t>
            </a:r>
            <a:r>
              <a:rPr lang="de-DE" sz="1200" dirty="0"/>
              <a:t>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2E8D1A6-5848-4F38-AE82-5DB9EC9D80BC}"/>
              </a:ext>
            </a:extLst>
          </p:cNvPr>
          <p:cNvSpPr txBox="1"/>
          <p:nvPr/>
        </p:nvSpPr>
        <p:spPr>
          <a:xfrm>
            <a:off x="7932633" y="795536"/>
            <a:ext cx="396280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b="1" dirty="0"/>
              <a:t>Figure S3: SDS-PAGE (A) and Western </a:t>
            </a:r>
            <a:r>
              <a:rPr lang="de-DE" b="1" dirty="0" err="1"/>
              <a:t>blot</a:t>
            </a:r>
            <a:r>
              <a:rPr lang="de-DE" b="1" dirty="0"/>
              <a:t> </a:t>
            </a:r>
            <a:r>
              <a:rPr lang="de-DE" b="1" dirty="0" err="1"/>
              <a:t>analysis</a:t>
            </a:r>
            <a:r>
              <a:rPr lang="de-DE" b="1" dirty="0"/>
              <a:t> (B) </a:t>
            </a:r>
            <a:r>
              <a:rPr lang="de-DE" b="1" dirty="0" err="1"/>
              <a:t>using</a:t>
            </a:r>
            <a:r>
              <a:rPr lang="de-DE" b="1" dirty="0"/>
              <a:t> anti-</a:t>
            </a:r>
            <a:r>
              <a:rPr lang="de-DE" b="1" dirty="0" err="1"/>
              <a:t>Ahe</a:t>
            </a:r>
            <a:r>
              <a:rPr lang="de-DE" b="1" dirty="0"/>
              <a:t>-LPS </a:t>
            </a:r>
            <a:r>
              <a:rPr lang="de-DE" b="1" dirty="0" err="1"/>
              <a:t>antibody</a:t>
            </a:r>
            <a:r>
              <a:rPr lang="de-DE" b="1" dirty="0"/>
              <a:t>.  </a:t>
            </a:r>
          </a:p>
          <a:p>
            <a:pPr algn="just"/>
            <a:r>
              <a:rPr lang="en-US" sz="1200" dirty="0"/>
              <a:t>Western blotting was carried out using a polyclonal anti-LPS protein A purified antibody generated against isolated LPS from </a:t>
            </a:r>
            <a:r>
              <a:rPr lang="en-US" sz="1200" i="1" dirty="0"/>
              <a:t>F.</a:t>
            </a:r>
            <a:r>
              <a:rPr lang="en-US" sz="1200" dirty="0"/>
              <a:t> sp. strain W12-1067 in rabbits (AB016013-1, </a:t>
            </a:r>
            <a:r>
              <a:rPr lang="en-US" sz="1200" dirty="0" err="1"/>
              <a:t>LifeTein</a:t>
            </a:r>
            <a:r>
              <a:rPr lang="en-US" sz="1200" dirty="0"/>
              <a:t>, LLC, Hillsborough New Jersey, USA) diluted in 1% milk–Tris-buffered saline (TBS) (1:1000). A horseradish peroxidase-conjugated goat anti-rabbit antibody was used as secondary antibody (1:1000) (Invitrogen, # 32460, Fisher Scientific, Germany). Visualization was done by incubation of the blot with 50 ml of color reaction solution and the reaction was stopped with distilled water.</a:t>
            </a:r>
            <a:endParaRPr lang="de-DE" sz="1200" dirty="0"/>
          </a:p>
          <a:p>
            <a:pPr algn="just"/>
            <a:r>
              <a:rPr lang="de-DE" sz="1200" dirty="0"/>
              <a:t>M, </a:t>
            </a:r>
            <a:r>
              <a:rPr lang="de-DE" sz="1200" dirty="0" err="1"/>
              <a:t>marker</a:t>
            </a:r>
            <a:r>
              <a:rPr lang="de-DE" sz="1200" dirty="0"/>
              <a:t> </a:t>
            </a:r>
            <a:r>
              <a:rPr lang="de-DE" sz="1200" dirty="0" err="1"/>
              <a:t>proteins</a:t>
            </a:r>
            <a:r>
              <a:rPr lang="de-DE" sz="1200" dirty="0"/>
              <a:t>; 1</a:t>
            </a:r>
            <a:r>
              <a:rPr lang="de-DE" sz="1200" i="1" dirty="0"/>
              <a:t>, A. </a:t>
            </a:r>
            <a:r>
              <a:rPr lang="de-DE" sz="1200" i="1" dirty="0" err="1"/>
              <a:t>heilbronnii</a:t>
            </a:r>
            <a:r>
              <a:rPr lang="de-DE" sz="1200" dirty="0"/>
              <a:t>; 2, </a:t>
            </a:r>
            <a:r>
              <a:rPr lang="de-DE" sz="1200" i="1" dirty="0"/>
              <a:t>A. </a:t>
            </a:r>
            <a:r>
              <a:rPr lang="de-DE" sz="1200" i="1" dirty="0" err="1"/>
              <a:t>guanghzouensis</a:t>
            </a:r>
            <a:r>
              <a:rPr lang="de-DE" sz="1200" i="1" dirty="0"/>
              <a:t> </a:t>
            </a:r>
            <a:r>
              <a:rPr lang="de-DE" sz="1200" dirty="0"/>
              <a:t>; 3, </a:t>
            </a:r>
            <a:r>
              <a:rPr lang="de-DE" sz="1200" i="1" dirty="0"/>
              <a:t>A. </a:t>
            </a:r>
            <a:r>
              <a:rPr lang="de-DE" sz="1200" i="1" dirty="0" err="1"/>
              <a:t>frigidaquae</a:t>
            </a:r>
            <a:r>
              <a:rPr lang="de-DE" sz="1200" dirty="0"/>
              <a:t>; 4, </a:t>
            </a:r>
            <a:r>
              <a:rPr lang="de-DE" sz="1200" i="1" dirty="0"/>
              <a:t>A. </a:t>
            </a:r>
            <a:r>
              <a:rPr lang="de-DE" sz="1200" i="1" dirty="0" err="1"/>
              <a:t>inopinata</a:t>
            </a:r>
            <a:r>
              <a:rPr lang="de-DE" sz="1200" dirty="0"/>
              <a:t>. </a:t>
            </a:r>
          </a:p>
          <a:p>
            <a:pPr algn="just"/>
            <a:r>
              <a:rPr lang="de-DE" sz="1200" dirty="0"/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C49FBC-A183-41B4-BCDB-0B96A58C4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34" y="851684"/>
            <a:ext cx="3048264" cy="466994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B8A1A3E-6288-452C-A351-9F2F5DA9E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458" y="861558"/>
            <a:ext cx="3316511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79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A7C78B9-EB76-473A-B172-08A9BA8E27D6}"/>
              </a:ext>
            </a:extLst>
          </p:cNvPr>
          <p:cNvSpPr txBox="1"/>
          <p:nvPr/>
        </p:nvSpPr>
        <p:spPr>
          <a:xfrm>
            <a:off x="997048" y="5389926"/>
            <a:ext cx="99592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b="1" dirty="0"/>
              <a:t>Figure S4: Growth </a:t>
            </a:r>
            <a:r>
              <a:rPr lang="de-DE" b="1" dirty="0" err="1"/>
              <a:t>of</a:t>
            </a:r>
            <a:r>
              <a:rPr lang="de-DE" b="1" dirty="0"/>
              <a:t> different </a:t>
            </a:r>
            <a:r>
              <a:rPr lang="de-DE" b="1" i="1" dirty="0"/>
              <a:t>Allofrancisella </a:t>
            </a:r>
            <a:r>
              <a:rPr lang="de-DE" b="1" dirty="0" err="1"/>
              <a:t>species</a:t>
            </a:r>
            <a:r>
              <a:rPr lang="de-DE" b="1" dirty="0"/>
              <a:t> in medium T. </a:t>
            </a:r>
          </a:p>
          <a:p>
            <a:pPr algn="just"/>
            <a:r>
              <a:rPr lang="en-GB" sz="1200" dirty="0"/>
              <a:t>Bacterial growth (biomass, culture density) was measured by Cell Growth Quantifier (CGQ, Aquila </a:t>
            </a:r>
            <a:r>
              <a:rPr lang="en-GB" sz="1200" dirty="0" err="1"/>
              <a:t>BioLabs</a:t>
            </a:r>
            <a:r>
              <a:rPr lang="en-GB" sz="1200" dirty="0"/>
              <a:t>, </a:t>
            </a:r>
            <a:r>
              <a:rPr lang="en-GB" sz="1200" dirty="0" err="1"/>
              <a:t>Beasweiler</a:t>
            </a:r>
            <a:r>
              <a:rPr lang="en-GB" sz="1200" dirty="0"/>
              <a:t>, Germany). Volumes of 20 ml of medium T were inoculated with an over-night culture of the Allof</a:t>
            </a:r>
            <a:r>
              <a:rPr lang="en-GB" sz="1200" i="1" dirty="0"/>
              <a:t>rancisella</a:t>
            </a:r>
            <a:r>
              <a:rPr lang="en-GB" sz="1200" dirty="0"/>
              <a:t> strains leading to a final OD</a:t>
            </a:r>
            <a:r>
              <a:rPr lang="en-GB" sz="1200" baseline="-25000" dirty="0"/>
              <a:t>600</a:t>
            </a:r>
            <a:r>
              <a:rPr lang="en-GB" sz="1200" dirty="0"/>
              <a:t> of 0.3. Culture flasks were incubated at 37°C and 250 rpm to determine backscatter values (as "scattered light intensity") automatically every hour of incubation by CGQ. </a:t>
            </a:r>
            <a:r>
              <a:rPr lang="en-GB" sz="1200" i="1" dirty="0" err="1"/>
              <a:t>Ahe</a:t>
            </a:r>
            <a:r>
              <a:rPr lang="en-GB" sz="1200" dirty="0"/>
              <a:t>, </a:t>
            </a:r>
            <a:r>
              <a:rPr lang="en-GB" sz="1200" i="1" dirty="0"/>
              <a:t>A. </a:t>
            </a:r>
            <a:r>
              <a:rPr lang="en-GB" sz="1200" i="1" dirty="0" err="1"/>
              <a:t>heilbronnii</a:t>
            </a:r>
            <a:r>
              <a:rPr lang="en-GB" sz="1200" dirty="0"/>
              <a:t>, </a:t>
            </a:r>
            <a:r>
              <a:rPr lang="de-DE" sz="1200" i="1" dirty="0" err="1"/>
              <a:t>Afr</a:t>
            </a:r>
            <a:r>
              <a:rPr lang="de-DE" sz="1200" dirty="0"/>
              <a:t>; </a:t>
            </a:r>
            <a:r>
              <a:rPr lang="de-DE" sz="1200" i="1" dirty="0"/>
              <a:t>A. </a:t>
            </a:r>
            <a:r>
              <a:rPr lang="de-DE" sz="1200" i="1" dirty="0" err="1"/>
              <a:t>frigidaquae</a:t>
            </a:r>
            <a:r>
              <a:rPr lang="de-DE" sz="1200" dirty="0"/>
              <a:t>; </a:t>
            </a:r>
            <a:r>
              <a:rPr lang="de-DE" sz="1200" dirty="0" err="1"/>
              <a:t>Agu</a:t>
            </a:r>
            <a:r>
              <a:rPr lang="de-DE" sz="1200" dirty="0"/>
              <a:t>, </a:t>
            </a:r>
            <a:r>
              <a:rPr lang="de-DE" sz="1200" i="1" dirty="0"/>
              <a:t>A. </a:t>
            </a:r>
            <a:r>
              <a:rPr lang="de-DE" sz="1200" i="1" dirty="0" err="1"/>
              <a:t>guanghzouensis</a:t>
            </a:r>
            <a:r>
              <a:rPr lang="de-DE" sz="1200" dirty="0"/>
              <a:t>; </a:t>
            </a:r>
            <a:r>
              <a:rPr lang="de-DE" sz="1200" i="1" dirty="0"/>
              <a:t>Ain</a:t>
            </a:r>
            <a:r>
              <a:rPr lang="de-DE" sz="1200" dirty="0"/>
              <a:t>, </a:t>
            </a:r>
            <a:r>
              <a:rPr lang="de-DE" sz="1200" i="1" dirty="0"/>
              <a:t>A. </a:t>
            </a:r>
            <a:r>
              <a:rPr lang="de-DE" sz="1200" i="1" dirty="0" err="1"/>
              <a:t>inopinata</a:t>
            </a:r>
            <a:r>
              <a:rPr lang="de-DE" sz="1200" dirty="0"/>
              <a:t>. </a:t>
            </a:r>
            <a:r>
              <a:rPr lang="de-DE" sz="1200"/>
              <a:t>n=3.</a:t>
            </a:r>
            <a:endParaRPr lang="de-DE" sz="12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82472A0-4DC7-4BED-A966-086E44DA2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48" y="613019"/>
            <a:ext cx="7007352" cy="4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8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A54BB8A-A439-429B-B2B7-5FB304C06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60" y="827904"/>
            <a:ext cx="6494318" cy="345576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E9B9357-EEDB-4AD9-BECF-2CF636A1D4F4}"/>
              </a:ext>
            </a:extLst>
          </p:cNvPr>
          <p:cNvSpPr txBox="1"/>
          <p:nvPr/>
        </p:nvSpPr>
        <p:spPr>
          <a:xfrm>
            <a:off x="7812486" y="827904"/>
            <a:ext cx="42008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/>
              <a:t>Figure S5: Polar </a:t>
            </a:r>
            <a:r>
              <a:rPr lang="de-DE" dirty="0" err="1"/>
              <a:t>lipid</a:t>
            </a:r>
            <a:r>
              <a:rPr lang="de-DE" dirty="0"/>
              <a:t> </a:t>
            </a:r>
            <a:r>
              <a:rPr lang="de-DE" dirty="0" err="1"/>
              <a:t>analysis</a:t>
            </a:r>
            <a:endParaRPr lang="de-DE" dirty="0"/>
          </a:p>
          <a:p>
            <a:pPr algn="just"/>
            <a:r>
              <a:rPr lang="en-US" sz="1200" dirty="0"/>
              <a:t>For biomass production the strain was cultivated in liquid medium T at 28°C for 1 day. Analysis of polar lipids was carried out by DSMZ Services, Leibnitz-</a:t>
            </a:r>
            <a:r>
              <a:rPr lang="en-US" sz="1200" dirty="0" err="1"/>
              <a:t>Institut</a:t>
            </a:r>
            <a:r>
              <a:rPr lang="en-US" sz="1200" dirty="0"/>
              <a:t> DSMZ - "Deutsche </a:t>
            </a:r>
            <a:r>
              <a:rPr lang="en-US" sz="1200" dirty="0" err="1"/>
              <a:t>Sammlung</a:t>
            </a:r>
            <a:r>
              <a:rPr lang="en-US" sz="1200" dirty="0"/>
              <a:t> von </a:t>
            </a:r>
            <a:r>
              <a:rPr lang="en-US" sz="1200" dirty="0" err="1"/>
              <a:t>Mikroorganismen</a:t>
            </a:r>
            <a:r>
              <a:rPr lang="en-US" sz="1200" dirty="0"/>
              <a:t> and </a:t>
            </a:r>
            <a:r>
              <a:rPr lang="en-US" sz="1200" dirty="0" err="1"/>
              <a:t>Zellkulturen</a:t>
            </a:r>
            <a:r>
              <a:rPr lang="en-US" sz="1200" dirty="0"/>
              <a:t> GmbH, Braunschweig, Germany".</a:t>
            </a:r>
            <a:r>
              <a:rPr lang="de-D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033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04BC55A-C3CF-4FC8-AD0C-7EB0BEF24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83" y="0"/>
            <a:ext cx="5360949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F07C057-8D2C-4C09-8C32-94BFF7743D58}"/>
              </a:ext>
            </a:extLst>
          </p:cNvPr>
          <p:cNvSpPr txBox="1"/>
          <p:nvPr/>
        </p:nvSpPr>
        <p:spPr>
          <a:xfrm>
            <a:off x="7309978" y="371475"/>
            <a:ext cx="42008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/>
              <a:t>Figure S6: </a:t>
            </a:r>
            <a:r>
              <a:rPr lang="de-DE" dirty="0" err="1"/>
              <a:t>Cellular</a:t>
            </a:r>
            <a:r>
              <a:rPr lang="de-DE" dirty="0"/>
              <a:t> </a:t>
            </a:r>
            <a:r>
              <a:rPr lang="de-DE" dirty="0" err="1"/>
              <a:t>fatty</a:t>
            </a:r>
            <a:r>
              <a:rPr lang="de-DE" dirty="0"/>
              <a:t> </a:t>
            </a:r>
            <a:r>
              <a:rPr lang="de-DE" dirty="0" err="1"/>
              <a:t>acid</a:t>
            </a:r>
            <a:r>
              <a:rPr lang="de-DE" dirty="0"/>
              <a:t> </a:t>
            </a:r>
            <a:r>
              <a:rPr lang="de-DE" dirty="0" err="1"/>
              <a:t>analysis</a:t>
            </a:r>
            <a:endParaRPr lang="de-DE" dirty="0"/>
          </a:p>
          <a:p>
            <a:pPr algn="just"/>
            <a:r>
              <a:rPr lang="en-US" sz="1200" dirty="0"/>
              <a:t>For biomass production the strain was cultivated in liquid medium T at 28°C for 1 day. GC-MS analysis of cellular fatty acids was carried out by DSMZ Services, Leibnitz-</a:t>
            </a:r>
            <a:r>
              <a:rPr lang="en-US" sz="1200" dirty="0" err="1"/>
              <a:t>Institut</a:t>
            </a:r>
            <a:r>
              <a:rPr lang="en-US" sz="1200" dirty="0"/>
              <a:t> DSMZ - "Deutsche </a:t>
            </a:r>
            <a:r>
              <a:rPr lang="en-US" sz="1200" dirty="0" err="1"/>
              <a:t>Sammlung</a:t>
            </a:r>
            <a:r>
              <a:rPr lang="en-US" sz="1200" dirty="0"/>
              <a:t> von </a:t>
            </a:r>
            <a:r>
              <a:rPr lang="en-US" sz="1200" dirty="0" err="1"/>
              <a:t>Mikroorganismen</a:t>
            </a:r>
            <a:r>
              <a:rPr lang="en-US" sz="1200" dirty="0"/>
              <a:t> and </a:t>
            </a:r>
            <a:r>
              <a:rPr lang="en-US" sz="1200" dirty="0" err="1"/>
              <a:t>Zellkulturen</a:t>
            </a:r>
            <a:r>
              <a:rPr lang="en-US" sz="1200" dirty="0"/>
              <a:t> GmbH, Braunschweig, Germany".</a:t>
            </a:r>
            <a:r>
              <a:rPr lang="de-DE" sz="120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73DAF73-C912-4E2F-B758-900C9C880B73}"/>
              </a:ext>
            </a:extLst>
          </p:cNvPr>
          <p:cNvSpPr txBox="1"/>
          <p:nvPr/>
        </p:nvSpPr>
        <p:spPr>
          <a:xfrm>
            <a:off x="4629665" y="123567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GC-MS</a:t>
            </a:r>
          </a:p>
        </p:txBody>
      </p:sp>
    </p:spTree>
    <p:extLst>
      <p:ext uri="{BB962C8B-B14F-4D97-AF65-F5344CB8AC3E}">
        <p14:creationId xmlns:p14="http://schemas.microsoft.com/office/powerpoint/2010/main" val="207060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C8B6782-376D-4585-88EF-986BE0BBF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67" y="371475"/>
            <a:ext cx="6134100" cy="611505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431F30F-9C88-471E-A79B-21663390C871}"/>
              </a:ext>
            </a:extLst>
          </p:cNvPr>
          <p:cNvSpPr txBox="1"/>
          <p:nvPr/>
        </p:nvSpPr>
        <p:spPr>
          <a:xfrm>
            <a:off x="7309978" y="371475"/>
            <a:ext cx="42008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dirty="0"/>
              <a:t>Figure S7: </a:t>
            </a:r>
            <a:r>
              <a:rPr lang="de-DE" dirty="0" err="1"/>
              <a:t>Antibiotic</a:t>
            </a:r>
            <a:r>
              <a:rPr lang="de-DE" dirty="0"/>
              <a:t> </a:t>
            </a:r>
            <a:r>
              <a:rPr lang="de-DE" dirty="0" err="1"/>
              <a:t>susceptibility</a:t>
            </a:r>
            <a:endParaRPr lang="de-DE" dirty="0"/>
          </a:p>
          <a:p>
            <a:pPr algn="just"/>
            <a:r>
              <a:rPr lang="en-US" sz="1200" dirty="0"/>
              <a:t>Antibiotic susceptibility testing (inhibition zone in mm) was performed on MTKH agar plates at 37°C after 3 d of incubation. Antibiotic susceptibility testing was carried out by DSMZ Services, Leibnitz-</a:t>
            </a:r>
            <a:r>
              <a:rPr lang="en-US" sz="1200" dirty="0" err="1"/>
              <a:t>Institut</a:t>
            </a:r>
            <a:r>
              <a:rPr lang="en-US" sz="1200" dirty="0"/>
              <a:t> DSMZ - "Deutsche </a:t>
            </a:r>
            <a:r>
              <a:rPr lang="en-US" sz="1200" dirty="0" err="1"/>
              <a:t>Sammlung</a:t>
            </a:r>
            <a:r>
              <a:rPr lang="en-US" sz="1200" dirty="0"/>
              <a:t> von </a:t>
            </a:r>
            <a:r>
              <a:rPr lang="en-US" sz="1200" dirty="0" err="1"/>
              <a:t>Mikroorganismen</a:t>
            </a:r>
            <a:r>
              <a:rPr lang="en-US" sz="1200" dirty="0"/>
              <a:t> and </a:t>
            </a:r>
            <a:r>
              <a:rPr lang="en-US" sz="1200" dirty="0" err="1"/>
              <a:t>Zellkulturen</a:t>
            </a:r>
            <a:r>
              <a:rPr lang="en-US" sz="1200" dirty="0"/>
              <a:t> GmbH, Braunschweig, Germany".</a:t>
            </a:r>
            <a:r>
              <a:rPr lang="de-D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195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68DC418-2C76-4BAC-9EBA-370D7E433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5" name="Grafik 5">
            <a:extLst>
              <a:ext uri="{FF2B5EF4-FFF2-40B4-BE49-F238E27FC236}">
                <a16:creationId xmlns:a16="http://schemas.microsoft.com/office/drawing/2014/main" id="{C4A4A8CA-D247-488C-828F-A599C42B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987" y="457200"/>
            <a:ext cx="5114925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EC521EC1-7FD1-4AF3-B34E-C9057D4DA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05" y="4994777"/>
            <a:ext cx="887215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de-D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S8: Stability testing of pFW12 in </a:t>
            </a:r>
            <a:r>
              <a:rPr kumimoji="0" lang="en-US" altLang="de-DE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Fth</a:t>
            </a:r>
            <a:r>
              <a:rPr kumimoji="0" lang="en-US" altLang="de-D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LVS.</a:t>
            </a: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pFW12-Sc64 and pFW12-Sc64∆IS were electroporated into </a:t>
            </a:r>
            <a:r>
              <a:rPr kumimoji="0" lang="en-US" altLang="de-DE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Fth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LVS. One clone each and </a:t>
            </a:r>
            <a:r>
              <a:rPr kumimoji="0" lang="en-US" altLang="de-DE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Fth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LVS wild-type was </a:t>
            </a:r>
            <a:r>
              <a:rPr kumimoji="0" lang="en-US" altLang="de-DE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subcultivated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ten-times in medium without antibiotics. </a:t>
            </a:r>
            <a:r>
              <a:rPr kumimoji="0" lang="en-US" altLang="de-D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Colony-forming units per milliliter (CFU/ml) were determined by plating onto agar plates supplemented with (+) or without (-) kanamycin (Km). </a:t>
            </a:r>
            <a:r>
              <a:rPr kumimoji="0" lang="en-US" altLang="de-D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Presence of pFW12 was confirmed by PCR. Therefore, extra-chromosomal DNA was extracted and tested in PCR using primer pair </a:t>
            </a:r>
            <a:r>
              <a:rPr kumimoji="0" lang="en-US" altLang="de-DE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iglD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 and Contig 71 RF. 1-6: after 10-times sub-cultivation (after); 8-12: before sub-cultivation (before); 1+7: LVS, 2+8: LVS + pFW12-Sc64 clone 1; 3+9: LVS + pFW12-Sc64 clone 21; 4+10: LVS + pFW12-Sc64 clone 31; 5+11: LVS + pFW12-Sc64∆IS clone 1, 6+12: LVS + pFW12-Sc64∆IS clone 9; 13: pFW12; 14+15: pFW12-Sc64; 16: no template control; M: </a:t>
            </a:r>
            <a:r>
              <a:rPr kumimoji="0" lang="en-US" altLang="de-DE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GeneRuler</a:t>
            </a:r>
            <a:r>
              <a:rPr kumimoji="0" lang="en-US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1kb.</a:t>
            </a:r>
            <a:endParaRPr kumimoji="0" lang="en-US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6730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750</Words>
  <Application>Microsoft Office PowerPoint</Application>
  <PresentationFormat>Breitbild</PresentationFormat>
  <Paragraphs>22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Köppen, Kristin</dc:creator>
  <cp:lastModifiedBy>Heuner, Klaus</cp:lastModifiedBy>
  <cp:revision>46</cp:revision>
  <dcterms:created xsi:type="dcterms:W3CDTF">2024-04-03T13:17:24Z</dcterms:created>
  <dcterms:modified xsi:type="dcterms:W3CDTF">2025-06-05T11:31:54Z</dcterms:modified>
</cp:coreProperties>
</file>