
<file path=[Content_Types].xml><?xml version="1.0" encoding="utf-8"?>
<Types xmlns="http://schemas.openxmlformats.org/package/2006/content-types">
  <Default Extension="bin" ContentType="application/vnd.openxmlformats-officedocument.oleObject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156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AA618-462A-4592-9FEC-9F11C035B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C15D3-8572-4338-9784-CA9B53A7A9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0618A-3F8E-4E1A-A77C-09EB9B19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17306-2F93-4DBB-BA6E-E806F3B5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ADDB7-7CE3-440B-962A-609869E49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09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7AC06-6EE6-4D50-A273-FE862133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AC9C2-F491-45EC-A20D-EDE10AB97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66A7F-D176-44E4-B327-F0F8E1E2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E1893-F2FA-41E9-B19E-8A38E2B5E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F2E0A-9231-40CF-997D-98AAA2BA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90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48DF9B-CE7B-488E-8DB5-FC3279499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3E45F-E230-4AF5-B863-4EA1CC9CE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05A822-284A-4FF5-9297-10D69B727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D6FEA-A025-44B0-B70A-D9282058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BC06E-DC7C-467A-BF9F-8A7BD4E32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449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202C5-99E1-4F3D-A4B6-8E3FE72F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B3DCD-7DF7-4AE1-AAF9-FF033A523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E7EC9-4528-4FBD-825A-ECCFE334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21095-32E6-4B6C-830A-6763D4B90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16FF4-12F1-4BCD-8C37-4F4AF982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292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375F-F357-4D65-A34C-4BEEA576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7F864-9CA5-42D7-B213-63FFD5729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172D1-C63D-455E-88DA-66B78D9C1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B5B96-0D1F-46A5-8828-0422F8C6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FEE6F-2FC4-418D-B851-19A677AD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0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03071-F107-4D38-85AF-E940DBEC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BC253-C0EE-4331-991F-6F85AD676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48643-4E42-4FCF-87D4-A5C70314E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CA20F2-DD78-4D82-9D73-D56BF3268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7766C-7A13-41B2-AE10-583FD566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5FEF3-828D-42A5-A5F2-5F7A7EEF4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46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0B0F-FB78-4485-8F1A-ECABC041D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DD700-6656-4FBB-AF27-4C8039E17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2ED88-26E3-415F-9832-FC208859D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F943A-3D0F-486B-B42D-99AC0BB2B0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9E74B-E5DC-48DD-A4E1-D2EC8C913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211518-3A34-4CEA-B02A-B485DE145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B2F379-8C81-4656-9448-482E7856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58240-6A71-4758-A58A-0D1264521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486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36E6D-9AEB-4129-A4D6-100BDC409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90C463-75A0-46F6-AC98-06E75C46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B88F9D-8F4C-4966-976A-B6C5FD568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BD3303-5B89-4941-9535-421D94985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47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63CF0-A40E-4F93-A736-DF610DA79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58789-AA01-4750-B80C-F1081EF84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D958D-EDAF-44E0-9B28-A0F7DDBF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46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ABFB2-4C1E-4DAA-8949-4CF73AAF4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358C3-CB76-4429-A08B-C892AF45B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A3280-56C6-4435-AF76-572CE9CA2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00A00-0B96-4B30-B14F-8D0DE7A2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FD4FA-50E1-41D6-ABEB-2FAE03F48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EA2DC-D7C1-4568-A265-7F0896162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646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B0159-0B05-40E1-A3AD-96CF57200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5AFC61-8AC7-4345-9583-92CB1669E0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64271-A11A-48E2-8E50-B64F7B553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F2C29-8964-411F-8B00-6861684F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B4A49-2B29-4CC6-ACAD-D6B5C0A4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1F34AB-406D-43D3-8E1A-AFE80768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35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C1C5CD-ADCD-4D77-9695-9ECDF394E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7E490-B9AB-4307-B907-0002FB061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A7E75-5E36-4EC5-A0FC-4D3B31442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1FEE3-3734-46F3-93F4-F17026846A07}" type="datetimeFigureOut">
              <a:rPr lang="zh-CN" altLang="en-US" smtClean="0"/>
              <a:t>2022/9/24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AFB33-FD6C-4251-860D-940C57303F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02D77-1F43-432F-86EE-B55BFD71D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BE796-B647-4CED-9820-80FCD657089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738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if"/><Relationship Id="rId3" Type="http://schemas.openxmlformats.org/officeDocument/2006/relationships/image" Target="../media/image7.tif"/><Relationship Id="rId7" Type="http://schemas.openxmlformats.org/officeDocument/2006/relationships/image" Target="../media/image11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"/><Relationship Id="rId5" Type="http://schemas.openxmlformats.org/officeDocument/2006/relationships/image" Target="../media/image9.tif"/><Relationship Id="rId4" Type="http://schemas.openxmlformats.org/officeDocument/2006/relationships/image" Target="../media/image8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tif"/><Relationship Id="rId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7" Type="http://schemas.openxmlformats.org/officeDocument/2006/relationships/image" Target="../media/image18.t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"/><Relationship Id="rId3" Type="http://schemas.openxmlformats.org/officeDocument/2006/relationships/oleObject" Target="../embeddings/oleObject3.bin"/><Relationship Id="rId7" Type="http://schemas.openxmlformats.org/officeDocument/2006/relationships/image" Target="../media/image24.tif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tmp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2.tif"/><Relationship Id="rId10" Type="http://schemas.openxmlformats.org/officeDocument/2006/relationships/image" Target="../media/image20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57979D5C-A826-43C3-B86D-5FE5745B2488}"/>
              </a:ext>
            </a:extLst>
          </p:cNvPr>
          <p:cNvSpPr/>
          <p:nvPr/>
        </p:nvSpPr>
        <p:spPr>
          <a:xfrm>
            <a:off x="5867400" y="2209800"/>
            <a:ext cx="3733132" cy="324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385B374-1D21-4EFE-B0FD-CB8F175FBE24}"/>
              </a:ext>
            </a:extLst>
          </p:cNvPr>
          <p:cNvSpPr/>
          <p:nvPr/>
        </p:nvSpPr>
        <p:spPr>
          <a:xfrm rot="5400000">
            <a:off x="8188230" y="1156699"/>
            <a:ext cx="2428426" cy="318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25ACB73-4F3A-4FF2-B29D-9EFDA537BC77}"/>
              </a:ext>
            </a:extLst>
          </p:cNvPr>
          <p:cNvSpPr/>
          <p:nvPr/>
        </p:nvSpPr>
        <p:spPr>
          <a:xfrm>
            <a:off x="5867400" y="613189"/>
            <a:ext cx="3375929" cy="324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2C62F2-ED97-4A61-8399-A90F020680EB}"/>
              </a:ext>
            </a:extLst>
          </p:cNvPr>
          <p:cNvGrpSpPr/>
          <p:nvPr/>
        </p:nvGrpSpPr>
        <p:grpSpPr>
          <a:xfrm>
            <a:off x="5234622" y="372770"/>
            <a:ext cx="5588210" cy="2003508"/>
            <a:chOff x="4924925" y="351252"/>
            <a:chExt cx="5588210" cy="200350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FDD57F-1807-4657-8084-42F93869DAD1}"/>
                </a:ext>
              </a:extLst>
            </p:cNvPr>
            <p:cNvGrpSpPr/>
            <p:nvPr/>
          </p:nvGrpSpPr>
          <p:grpSpPr>
            <a:xfrm>
              <a:off x="4924925" y="351252"/>
              <a:ext cx="4352593" cy="2003508"/>
              <a:chOff x="4924925" y="351252"/>
              <a:chExt cx="4352593" cy="200350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A5EDFA1-437C-4B12-B8A2-97CC035A345A}"/>
                  </a:ext>
                </a:extLst>
              </p:cNvPr>
              <p:cNvGrpSpPr/>
              <p:nvPr/>
            </p:nvGrpSpPr>
            <p:grpSpPr>
              <a:xfrm rot="21356535">
                <a:off x="6005320" y="351252"/>
                <a:ext cx="3272198" cy="2003508"/>
                <a:chOff x="5247601" y="3013844"/>
                <a:chExt cx="2669894" cy="1526344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FCC89EF7-50C3-4995-8806-72C517C671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720" t="34908" r="36043" b="46598"/>
                <a:stretch/>
              </p:blipFill>
              <p:spPr>
                <a:xfrm>
                  <a:off x="5247601" y="3350868"/>
                  <a:ext cx="2669894" cy="1189320"/>
                </a:xfrm>
                <a:prstGeom prst="rect">
                  <a:avLst/>
                </a:prstGeom>
              </p:spPr>
            </p:pic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8455529-0BCC-40C4-B5FF-5208167859D3}"/>
                    </a:ext>
                  </a:extLst>
                </p:cNvPr>
                <p:cNvSpPr txBox="1"/>
                <p:nvPr/>
              </p:nvSpPr>
              <p:spPr>
                <a:xfrm rot="243465">
                  <a:off x="6223425" y="3013844"/>
                  <a:ext cx="1108089" cy="2344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Fig1K  MMP-9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07BA08E5-2FE9-4364-B538-6F52F36DEC21}"/>
                  </a:ext>
                </a:extLst>
              </p:cNvPr>
              <p:cNvGrpSpPr/>
              <p:nvPr/>
            </p:nvGrpSpPr>
            <p:grpSpPr>
              <a:xfrm>
                <a:off x="4924925" y="900854"/>
                <a:ext cx="1348736" cy="1200311"/>
                <a:chOff x="4924925" y="900854"/>
                <a:chExt cx="1348736" cy="1200311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C2513CCA-11DA-42C4-9565-6159DAC9CE57}"/>
                    </a:ext>
                  </a:extLst>
                </p:cNvPr>
                <p:cNvGrpSpPr/>
                <p:nvPr/>
              </p:nvGrpSpPr>
              <p:grpSpPr>
                <a:xfrm>
                  <a:off x="5715000" y="1093427"/>
                  <a:ext cx="558661" cy="860546"/>
                  <a:chOff x="5870890" y="1093427"/>
                  <a:chExt cx="402771" cy="860546"/>
                </a:xfrm>
              </p:grpSpPr>
              <p:cxnSp>
                <p:nvCxnSpPr>
                  <p:cNvPr id="24" name="Straight Connector 23">
                    <a:extLst>
                      <a:ext uri="{FF2B5EF4-FFF2-40B4-BE49-F238E27FC236}">
                        <a16:creationId xmlns:a16="http://schemas.microsoft.com/office/drawing/2014/main" id="{6DBE7A15-1656-481D-A0BE-DAD11DBD9B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093427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Straight Connector 24">
                    <a:extLst>
                      <a:ext uri="{FF2B5EF4-FFF2-40B4-BE49-F238E27FC236}">
                        <a16:creationId xmlns:a16="http://schemas.microsoft.com/office/drawing/2014/main" id="{26EDE906-4DB0-4D5E-883B-D3B1898A9A2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275469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BC1A7F4B-AE7A-4CE8-9F75-17764E71DC4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447800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60175335-54BC-431C-82BC-8A70297EC43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666088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Straight Connector 27">
                    <a:extLst>
                      <a:ext uri="{FF2B5EF4-FFF2-40B4-BE49-F238E27FC236}">
                        <a16:creationId xmlns:a16="http://schemas.microsoft.com/office/drawing/2014/main" id="{8FA7694D-1536-475F-947D-D62E87D85E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953973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FCDA5CA-04EB-4321-82A0-79271A1EF449}"/>
                    </a:ext>
                  </a:extLst>
                </p:cNvPr>
                <p:cNvSpPr txBox="1"/>
                <p:nvPr/>
              </p:nvSpPr>
              <p:spPr>
                <a:xfrm>
                  <a:off x="5017412" y="1299989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67949F12-00EC-4AF2-9D36-6DB3D9D8C19A}"/>
                    </a:ext>
                  </a:extLst>
                </p:cNvPr>
                <p:cNvSpPr txBox="1"/>
                <p:nvPr/>
              </p:nvSpPr>
              <p:spPr>
                <a:xfrm>
                  <a:off x="4928940" y="900854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120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6F0FAB96-C327-42CD-B9F6-303162413AF5}"/>
                    </a:ext>
                  </a:extLst>
                </p:cNvPr>
                <p:cNvSpPr txBox="1"/>
                <p:nvPr/>
              </p:nvSpPr>
              <p:spPr>
                <a:xfrm>
                  <a:off x="4924925" y="1104437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F780228-00B1-4D57-A87F-9781552148B6}"/>
                    </a:ext>
                  </a:extLst>
                </p:cNvPr>
                <p:cNvSpPr txBox="1"/>
                <p:nvPr/>
              </p:nvSpPr>
              <p:spPr>
                <a:xfrm>
                  <a:off x="4998177" y="1511269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AFBFFE7-6EEE-4FE7-B65B-249B4CD82E49}"/>
                    </a:ext>
                  </a:extLst>
                </p:cNvPr>
                <p:cNvSpPr txBox="1"/>
                <p:nvPr/>
              </p:nvSpPr>
              <p:spPr>
                <a:xfrm>
                  <a:off x="4998177" y="1793388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35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709C9AF-0692-4C8D-976C-57B604A0A674}"/>
                </a:ext>
              </a:extLst>
            </p:cNvPr>
            <p:cNvSpPr/>
            <p:nvPr/>
          </p:nvSpPr>
          <p:spPr>
            <a:xfrm>
              <a:off x="9563836" y="1196665"/>
              <a:ext cx="9492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MMP-9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CBA6B222-197C-4531-9720-66E823A9B866}"/>
              </a:ext>
            </a:extLst>
          </p:cNvPr>
          <p:cNvSpPr txBox="1"/>
          <p:nvPr/>
        </p:nvSpPr>
        <p:spPr>
          <a:xfrm>
            <a:off x="152719" y="5134156"/>
            <a:ext cx="4836306" cy="9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Supplementary Figure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1. Full-length blots/gels of ABCA1, MMP9, AQP4, CYP46, and beta-actin are presented.</a:t>
            </a:r>
            <a:endParaRPr lang="zh-CN" altLang="zh-CN" sz="1800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3289EA-F173-46D1-B15A-B1B46CB356C9}"/>
              </a:ext>
            </a:extLst>
          </p:cNvPr>
          <p:cNvGrpSpPr/>
          <p:nvPr/>
        </p:nvGrpSpPr>
        <p:grpSpPr>
          <a:xfrm>
            <a:off x="0" y="258720"/>
            <a:ext cx="4989025" cy="2390313"/>
            <a:chOff x="-152716" y="225817"/>
            <a:chExt cx="4989025" cy="239031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C1FC4E4-8791-4B12-87C4-DF70C2DE0720}"/>
                </a:ext>
              </a:extLst>
            </p:cNvPr>
            <p:cNvGrpSpPr/>
            <p:nvPr/>
          </p:nvGrpSpPr>
          <p:grpSpPr>
            <a:xfrm>
              <a:off x="476861" y="225817"/>
              <a:ext cx="4359448" cy="2390313"/>
              <a:chOff x="476861" y="225817"/>
              <a:chExt cx="4359448" cy="239031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81E20342-77F4-4FA3-B87F-E3F538C17E08}"/>
                  </a:ext>
                </a:extLst>
              </p:cNvPr>
              <p:cNvGrpSpPr/>
              <p:nvPr/>
            </p:nvGrpSpPr>
            <p:grpSpPr>
              <a:xfrm>
                <a:off x="632300" y="225817"/>
                <a:ext cx="4204009" cy="2265151"/>
                <a:chOff x="67615" y="224938"/>
                <a:chExt cx="4204009" cy="2265151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4E1E7331-BC5A-4F47-81BC-B504FC7EC9E9}"/>
                    </a:ext>
                  </a:extLst>
                </p:cNvPr>
                <p:cNvGrpSpPr/>
                <p:nvPr/>
              </p:nvGrpSpPr>
              <p:grpSpPr>
                <a:xfrm rot="185125">
                  <a:off x="251153" y="224938"/>
                  <a:ext cx="3001282" cy="2265151"/>
                  <a:chOff x="484748" y="241309"/>
                  <a:chExt cx="2312537" cy="1718703"/>
                </a:xfrm>
              </p:grpSpPr>
              <p:pic>
                <p:nvPicPr>
                  <p:cNvPr id="5" name="Picture 4">
                    <a:extLst>
                      <a:ext uri="{FF2B5EF4-FFF2-40B4-BE49-F238E27FC236}">
                        <a16:creationId xmlns:a16="http://schemas.microsoft.com/office/drawing/2014/main" id="{5ECEE619-5756-4077-B47F-6B988FCB84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4137" t="42924" r="34137" b="34431"/>
                  <a:stretch/>
                </p:blipFill>
                <p:spPr>
                  <a:xfrm>
                    <a:off x="484748" y="638566"/>
                    <a:ext cx="2312537" cy="1321446"/>
                  </a:xfrm>
                  <a:prstGeom prst="rect">
                    <a:avLst/>
                  </a:prstGeom>
                </p:spPr>
              </p:pic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27AB5268-9720-404B-B706-0FA8B3AC8F81}"/>
                      </a:ext>
                    </a:extLst>
                  </p:cNvPr>
                  <p:cNvSpPr txBox="1"/>
                  <p:nvPr/>
                </p:nvSpPr>
                <p:spPr>
                  <a:xfrm rot="21414875">
                    <a:off x="1052803" y="241309"/>
                    <a:ext cx="1073386" cy="23352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GB" altLang="zh-CN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Fig1K  ABCA1</a:t>
                    </a:r>
                    <a:endParaRPr lang="zh-CN" altLang="en-US" sz="1400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F8F08CE-0EE1-45D2-89DD-D6737834F471}"/>
                    </a:ext>
                  </a:extLst>
                </p:cNvPr>
                <p:cNvSpPr txBox="1"/>
                <p:nvPr/>
              </p:nvSpPr>
              <p:spPr>
                <a:xfrm>
                  <a:off x="3420109" y="990600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1DD5A67-D914-49EF-915E-109E162E629E}"/>
                    </a:ext>
                  </a:extLst>
                </p:cNvPr>
                <p:cNvSpPr txBox="1"/>
                <p:nvPr/>
              </p:nvSpPr>
              <p:spPr>
                <a:xfrm>
                  <a:off x="3420109" y="1447800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150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5B86348-479A-4CD0-84D8-46D888E646DF}"/>
                    </a:ext>
                  </a:extLst>
                </p:cNvPr>
                <p:cNvSpPr txBox="1"/>
                <p:nvPr/>
              </p:nvSpPr>
              <p:spPr>
                <a:xfrm>
                  <a:off x="3420109" y="1745876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75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369AA018-2FE5-4A92-892E-7A242D8805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17338" y="1632466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9001E81E-8CB0-4F89-A303-983A337010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17338" y="1186152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39C28BA0-99CC-4C98-BAB3-B785BF689D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17338" y="1884376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7A61146C-48A7-4D43-B57A-F3F8D68A33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615" y="1053863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FBA8231F-4D10-4268-91B5-18919E7E56F6}"/>
                  </a:ext>
                </a:extLst>
              </p:cNvPr>
              <p:cNvSpPr/>
              <p:nvPr/>
            </p:nvSpPr>
            <p:spPr>
              <a:xfrm>
                <a:off x="476861" y="515867"/>
                <a:ext cx="3375929" cy="3242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5351823-030E-4216-8FE9-D6082B88B55D}"/>
                  </a:ext>
                </a:extLst>
              </p:cNvPr>
              <p:cNvSpPr/>
              <p:nvPr/>
            </p:nvSpPr>
            <p:spPr>
              <a:xfrm>
                <a:off x="825029" y="2380528"/>
                <a:ext cx="3148591" cy="23560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09CF80E-2A32-4A6C-8198-A4A7A3771530}"/>
                </a:ext>
              </a:extLst>
            </p:cNvPr>
            <p:cNvSpPr/>
            <p:nvPr/>
          </p:nvSpPr>
          <p:spPr>
            <a:xfrm>
              <a:off x="-152716" y="861484"/>
              <a:ext cx="9412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ABCA1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38F5FBB-A31F-4AE6-B064-F0D4A3BC5C55}"/>
              </a:ext>
            </a:extLst>
          </p:cNvPr>
          <p:cNvCxnSpPr>
            <a:cxnSpLocks/>
          </p:cNvCxnSpPr>
          <p:nvPr/>
        </p:nvCxnSpPr>
        <p:spPr>
          <a:xfrm>
            <a:off x="9473816" y="1433732"/>
            <a:ext cx="4027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904981-EF59-463B-BC85-71290350EC84}"/>
              </a:ext>
            </a:extLst>
          </p:cNvPr>
          <p:cNvGrpSpPr/>
          <p:nvPr/>
        </p:nvGrpSpPr>
        <p:grpSpPr>
          <a:xfrm>
            <a:off x="172076" y="2926124"/>
            <a:ext cx="5370519" cy="1754029"/>
            <a:chOff x="172076" y="2926124"/>
            <a:chExt cx="5370519" cy="1754029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44AD9E-6663-4A3C-90B4-4405F8E9DFBE}"/>
                </a:ext>
              </a:extLst>
            </p:cNvPr>
            <p:cNvGrpSpPr/>
            <p:nvPr/>
          </p:nvGrpSpPr>
          <p:grpSpPr>
            <a:xfrm>
              <a:off x="1246583" y="2926124"/>
              <a:ext cx="3311406" cy="1754029"/>
              <a:chOff x="2339171" y="380473"/>
              <a:chExt cx="2587888" cy="1370786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CC7D8341-A7E4-4EC3-9A07-9C47807542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17" t="25940" r="34704" b="56369"/>
              <a:stretch/>
            </p:blipFill>
            <p:spPr>
              <a:xfrm>
                <a:off x="2339171" y="612225"/>
                <a:ext cx="2587888" cy="1139034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B77B8DE-3823-4A7D-84CD-50E4CBD0F31E}"/>
                  </a:ext>
                </a:extLst>
              </p:cNvPr>
              <p:cNvSpPr txBox="1"/>
              <p:nvPr/>
            </p:nvSpPr>
            <p:spPr>
              <a:xfrm>
                <a:off x="3334494" y="380473"/>
                <a:ext cx="987224" cy="24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Fig1K  AQP4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CCAF07D3-5657-4494-8871-5EFF76D57A18}"/>
                </a:ext>
              </a:extLst>
            </p:cNvPr>
            <p:cNvSpPr/>
            <p:nvPr/>
          </p:nvSpPr>
          <p:spPr>
            <a:xfrm>
              <a:off x="4742376" y="3579972"/>
              <a:ext cx="8002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AQP4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922E2D26-C2CF-4848-957B-32BCB187736A}"/>
                </a:ext>
              </a:extLst>
            </p:cNvPr>
            <p:cNvGrpSpPr/>
            <p:nvPr/>
          </p:nvGrpSpPr>
          <p:grpSpPr>
            <a:xfrm>
              <a:off x="172076" y="3258164"/>
              <a:ext cx="1274461" cy="1265961"/>
              <a:chOff x="903770" y="4141159"/>
              <a:chExt cx="1274461" cy="1265961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D17B77E1-BFC5-4289-85C8-FC7935CE2484}"/>
                  </a:ext>
                </a:extLst>
              </p:cNvPr>
              <p:cNvGrpSpPr/>
              <p:nvPr/>
            </p:nvGrpSpPr>
            <p:grpSpPr>
              <a:xfrm>
                <a:off x="1565380" y="4313862"/>
                <a:ext cx="612851" cy="946842"/>
                <a:chOff x="5920077" y="1063465"/>
                <a:chExt cx="441839" cy="946842"/>
              </a:xfrm>
            </p:grpSpPr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7DA0931F-BC30-4639-82DC-77ECF1FD66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59145" y="1063465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39644649-3F1D-4A50-8F92-0D533DD6FA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59145" y="1333466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295F29E7-4666-4F0C-B2BC-8F28FEAA78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59145" y="1661247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63A24416-324D-4768-A224-9FD1E717AD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20077" y="1950241"/>
                  <a:ext cx="395795" cy="6006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A9F89D4-522A-46EF-9060-C41BC1D71C8C}"/>
                  </a:ext>
                </a:extLst>
              </p:cNvPr>
              <p:cNvSpPr txBox="1"/>
              <p:nvPr/>
            </p:nvSpPr>
            <p:spPr>
              <a:xfrm>
                <a:off x="907620" y="4398256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03B98D9-6711-46EE-9867-A3A82EA2C858}"/>
                  </a:ext>
                </a:extLst>
              </p:cNvPr>
              <p:cNvSpPr txBox="1"/>
              <p:nvPr/>
            </p:nvSpPr>
            <p:spPr>
              <a:xfrm>
                <a:off x="918654" y="414115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5691095D-FE7F-407E-A808-70A512C507E9}"/>
                  </a:ext>
                </a:extLst>
              </p:cNvPr>
              <p:cNvSpPr txBox="1"/>
              <p:nvPr/>
            </p:nvSpPr>
            <p:spPr>
              <a:xfrm>
                <a:off x="907620" y="473932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137A7F9-01CA-4A33-B46E-213A550C1BA2}"/>
                  </a:ext>
                </a:extLst>
              </p:cNvPr>
              <p:cNvSpPr txBox="1"/>
              <p:nvPr/>
            </p:nvSpPr>
            <p:spPr>
              <a:xfrm>
                <a:off x="903770" y="5099343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25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4AC725D-1B08-401C-81D8-8A79C604DF9D}"/>
                </a:ext>
              </a:extLst>
            </p:cNvPr>
            <p:cNvCxnSpPr>
              <a:cxnSpLocks/>
            </p:cNvCxnSpPr>
            <p:nvPr/>
          </p:nvCxnSpPr>
          <p:spPr>
            <a:xfrm>
              <a:off x="4356603" y="3802338"/>
              <a:ext cx="40277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4A8F3B7-4031-4F28-B754-A1CF89743B9B}"/>
              </a:ext>
            </a:extLst>
          </p:cNvPr>
          <p:cNvGrpSpPr/>
          <p:nvPr/>
        </p:nvGrpSpPr>
        <p:grpSpPr>
          <a:xfrm>
            <a:off x="5757313" y="2917339"/>
            <a:ext cx="5342781" cy="1788491"/>
            <a:chOff x="5757313" y="2917339"/>
            <a:chExt cx="5342781" cy="178849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939DC06-E5B3-4070-9F50-A4967D7F897C}"/>
                </a:ext>
              </a:extLst>
            </p:cNvPr>
            <p:cNvGrpSpPr/>
            <p:nvPr/>
          </p:nvGrpSpPr>
          <p:grpSpPr>
            <a:xfrm>
              <a:off x="5757313" y="2917339"/>
              <a:ext cx="5342781" cy="1788491"/>
              <a:chOff x="5241030" y="3004058"/>
              <a:chExt cx="5342781" cy="1788491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04AABFFD-4266-4CFD-8C25-3A3ACE6C3261}"/>
                  </a:ext>
                </a:extLst>
              </p:cNvPr>
              <p:cNvGrpSpPr/>
              <p:nvPr/>
            </p:nvGrpSpPr>
            <p:grpSpPr>
              <a:xfrm rot="153592">
                <a:off x="6353386" y="3004058"/>
                <a:ext cx="3189118" cy="1788491"/>
                <a:chOff x="392788" y="3137760"/>
                <a:chExt cx="2347521" cy="1316514"/>
              </a:xfrm>
            </p:grpSpPr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A1B02058-CB35-4703-A737-9256574111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812" t="33016" r="41389" b="48019"/>
                <a:stretch/>
              </p:blipFill>
              <p:spPr>
                <a:xfrm>
                  <a:off x="454025" y="3327888"/>
                  <a:ext cx="2210739" cy="1126386"/>
                </a:xfrm>
                <a:prstGeom prst="rect">
                  <a:avLst/>
                </a:prstGeom>
              </p:spPr>
            </p:pic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54A6240B-951B-4687-9064-9C823244489C}"/>
                    </a:ext>
                  </a:extLst>
                </p:cNvPr>
                <p:cNvSpPr txBox="1"/>
                <p:nvPr/>
              </p:nvSpPr>
              <p:spPr>
                <a:xfrm rot="21446408">
                  <a:off x="392788" y="3137760"/>
                  <a:ext cx="2347521" cy="22655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   Fig1K  CYP46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56036A6B-C0AD-4D6F-8263-F49661CC5A36}"/>
                  </a:ext>
                </a:extLst>
              </p:cNvPr>
              <p:cNvGrpSpPr/>
              <p:nvPr/>
            </p:nvGrpSpPr>
            <p:grpSpPr>
              <a:xfrm>
                <a:off x="5241030" y="3375397"/>
                <a:ext cx="1345996" cy="1131191"/>
                <a:chOff x="4927666" y="991529"/>
                <a:chExt cx="1345996" cy="1131191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8ACDFCBC-F1FA-4C73-B05C-1130E92292AC}"/>
                    </a:ext>
                  </a:extLst>
                </p:cNvPr>
                <p:cNvGrpSpPr/>
                <p:nvPr/>
              </p:nvGrpSpPr>
              <p:grpSpPr>
                <a:xfrm>
                  <a:off x="5706834" y="1175368"/>
                  <a:ext cx="566828" cy="778605"/>
                  <a:chOff x="5865002" y="1175368"/>
                  <a:chExt cx="408659" cy="778605"/>
                </a:xfrm>
              </p:grpSpPr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DF2484D8-FCBE-4079-AC35-6A50288BDA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65002" y="1175368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68D84312-B760-4151-A312-CB12D3986F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347295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462DCE90-C2D0-47F7-A168-1C0F91A72FD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894741" y="1501183"/>
                    <a:ext cx="378920" cy="1324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026D4803-73B9-41FF-B00D-7FE5C39CD8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89" y="1684026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8FFD3583-C076-4FCE-B007-87D3D637C01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953973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8AC0E70D-DC5D-4174-B12D-0174D3D2DD8F}"/>
                    </a:ext>
                  </a:extLst>
                </p:cNvPr>
                <p:cNvSpPr txBox="1"/>
                <p:nvPr/>
              </p:nvSpPr>
              <p:spPr>
                <a:xfrm>
                  <a:off x="5030507" y="1357335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A6C97F26-6734-4431-9110-5F6805224E21}"/>
                    </a:ext>
                  </a:extLst>
                </p:cNvPr>
                <p:cNvSpPr txBox="1"/>
                <p:nvPr/>
              </p:nvSpPr>
              <p:spPr>
                <a:xfrm>
                  <a:off x="4927666" y="991529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2DFB120-A63F-4978-9223-EC81C89DB3EA}"/>
                    </a:ext>
                  </a:extLst>
                </p:cNvPr>
                <p:cNvSpPr txBox="1"/>
                <p:nvPr/>
              </p:nvSpPr>
              <p:spPr>
                <a:xfrm>
                  <a:off x="5037318" y="1166316"/>
                  <a:ext cx="80265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866F51A0-A849-42B2-B641-F604627A4C1A}"/>
                    </a:ext>
                  </a:extLst>
                </p:cNvPr>
                <p:cNvSpPr txBox="1"/>
                <p:nvPr/>
              </p:nvSpPr>
              <p:spPr>
                <a:xfrm>
                  <a:off x="5026915" y="1530138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7D7DD51D-29AF-47B6-8E54-232CF1CBA3C4}"/>
                    </a:ext>
                  </a:extLst>
                </p:cNvPr>
                <p:cNvSpPr txBox="1"/>
                <p:nvPr/>
              </p:nvSpPr>
              <p:spPr>
                <a:xfrm>
                  <a:off x="5023179" y="1814943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2D2EFDE-D421-48C7-9743-C1834EA9CFAB}"/>
                  </a:ext>
                </a:extLst>
              </p:cNvPr>
              <p:cNvSpPr/>
              <p:nvPr/>
            </p:nvSpPr>
            <p:spPr>
              <a:xfrm>
                <a:off x="9668176" y="3787587"/>
                <a:ext cx="915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CYP46</a:t>
                </a:r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798D4A0-EA13-4CB0-B25E-762BD74B1AA5}"/>
                </a:ext>
              </a:extLst>
            </p:cNvPr>
            <p:cNvCxnSpPr>
              <a:cxnSpLocks/>
            </p:cNvCxnSpPr>
            <p:nvPr/>
          </p:nvCxnSpPr>
          <p:spPr>
            <a:xfrm>
              <a:off x="9781688" y="3900285"/>
              <a:ext cx="40277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3295A9F4-3193-4B52-A8EC-8FFAB165EFEE}"/>
              </a:ext>
            </a:extLst>
          </p:cNvPr>
          <p:cNvCxnSpPr>
            <a:cxnSpLocks/>
          </p:cNvCxnSpPr>
          <p:nvPr/>
        </p:nvCxnSpPr>
        <p:spPr>
          <a:xfrm>
            <a:off x="9272430" y="5985343"/>
            <a:ext cx="4027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7375D5-6572-403D-823B-FFB5E420F999}"/>
              </a:ext>
            </a:extLst>
          </p:cNvPr>
          <p:cNvGrpSpPr/>
          <p:nvPr/>
        </p:nvGrpSpPr>
        <p:grpSpPr>
          <a:xfrm>
            <a:off x="5234622" y="4936094"/>
            <a:ext cx="5411086" cy="1836949"/>
            <a:chOff x="5234622" y="4936094"/>
            <a:chExt cx="5411086" cy="1836949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AE0FE11A-9C70-46C2-9966-8FF864389D7E}"/>
                </a:ext>
              </a:extLst>
            </p:cNvPr>
            <p:cNvGrpSpPr/>
            <p:nvPr/>
          </p:nvGrpSpPr>
          <p:grpSpPr>
            <a:xfrm>
              <a:off x="5234622" y="4936094"/>
              <a:ext cx="4326935" cy="1836949"/>
              <a:chOff x="2263745" y="4892857"/>
              <a:chExt cx="4326935" cy="1836949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90E57D7-A1B2-44B4-B478-C7A5F0819E34}"/>
                  </a:ext>
                </a:extLst>
              </p:cNvPr>
              <p:cNvGrpSpPr/>
              <p:nvPr/>
            </p:nvGrpSpPr>
            <p:grpSpPr>
              <a:xfrm>
                <a:off x="3346504" y="4892857"/>
                <a:ext cx="3244176" cy="1836949"/>
                <a:chOff x="6098966" y="85159"/>
                <a:chExt cx="2545952" cy="1441594"/>
              </a:xfrm>
            </p:grpSpPr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D3D68FD8-1146-4883-9AA5-32E3787273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453" t="31223" r="37368" b="50000"/>
                <a:stretch/>
              </p:blipFill>
              <p:spPr>
                <a:xfrm>
                  <a:off x="6098966" y="337433"/>
                  <a:ext cx="2545952" cy="1189320"/>
                </a:xfrm>
                <a:prstGeom prst="rect">
                  <a:avLst/>
                </a:prstGeom>
              </p:spPr>
            </p:pic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F1D69A36-EAFB-4309-9EA2-8C340231A7B7}"/>
                    </a:ext>
                  </a:extLst>
                </p:cNvPr>
                <p:cNvSpPr txBox="1"/>
                <p:nvPr/>
              </p:nvSpPr>
              <p:spPr>
                <a:xfrm>
                  <a:off x="7049711" y="85159"/>
                  <a:ext cx="1072067" cy="2415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Fig1K  </a:t>
                  </a:r>
                  <a:r>
                    <a:rPr lang="el-GR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β</a:t>
                  </a:r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-actin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2A40223-8123-451D-A44D-3E1224E78153}"/>
                  </a:ext>
                </a:extLst>
              </p:cNvPr>
              <p:cNvGrpSpPr/>
              <p:nvPr/>
            </p:nvGrpSpPr>
            <p:grpSpPr>
              <a:xfrm>
                <a:off x="2263745" y="5276434"/>
                <a:ext cx="1276290" cy="1103759"/>
                <a:chOff x="4997381" y="909153"/>
                <a:chExt cx="1276290" cy="1103759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2E4F05D0-4736-46A3-8ACD-2706510A636F}"/>
                    </a:ext>
                  </a:extLst>
                </p:cNvPr>
                <p:cNvGrpSpPr/>
                <p:nvPr/>
              </p:nvGrpSpPr>
              <p:grpSpPr>
                <a:xfrm>
                  <a:off x="5715008" y="1093427"/>
                  <a:ext cx="558663" cy="765274"/>
                  <a:chOff x="5870889" y="1093427"/>
                  <a:chExt cx="402772" cy="765274"/>
                </a:xfrm>
              </p:grpSpPr>
              <p:cxnSp>
                <p:nvCxnSpPr>
                  <p:cNvPr id="82" name="Straight Connector 81">
                    <a:extLst>
                      <a:ext uri="{FF2B5EF4-FFF2-40B4-BE49-F238E27FC236}">
                        <a16:creationId xmlns:a16="http://schemas.microsoft.com/office/drawing/2014/main" id="{B574AB16-032F-4617-9E13-76BD116B90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093427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Straight Connector 82">
                    <a:extLst>
                      <a:ext uri="{FF2B5EF4-FFF2-40B4-BE49-F238E27FC236}">
                        <a16:creationId xmlns:a16="http://schemas.microsoft.com/office/drawing/2014/main" id="{DA7A935A-C610-4E03-B58A-3359937F39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90" y="1488554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Connector 84">
                    <a:extLst>
                      <a:ext uri="{FF2B5EF4-FFF2-40B4-BE49-F238E27FC236}">
                        <a16:creationId xmlns:a16="http://schemas.microsoft.com/office/drawing/2014/main" id="{60732C71-9A1D-4A15-AE67-24DD002F6D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89" y="1858701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89FA5A18-86E8-4F38-9B57-DD5807C9912E}"/>
                    </a:ext>
                  </a:extLst>
                </p:cNvPr>
                <p:cNvSpPr txBox="1"/>
                <p:nvPr/>
              </p:nvSpPr>
              <p:spPr>
                <a:xfrm>
                  <a:off x="5011463" y="1307144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9FD806DD-D952-4393-963D-9779CD7CFB7E}"/>
                    </a:ext>
                  </a:extLst>
                </p:cNvPr>
                <p:cNvSpPr txBox="1"/>
                <p:nvPr/>
              </p:nvSpPr>
              <p:spPr>
                <a:xfrm>
                  <a:off x="5036457" y="909153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927BE307-7574-4013-970C-6DF94856F8E0}"/>
                    </a:ext>
                  </a:extLst>
                </p:cNvPr>
                <p:cNvSpPr txBox="1"/>
                <p:nvPr/>
              </p:nvSpPr>
              <p:spPr>
                <a:xfrm>
                  <a:off x="4997381" y="1705135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A8EC095-EA9B-4854-9F79-43DABD92D443}"/>
                </a:ext>
              </a:extLst>
            </p:cNvPr>
            <p:cNvSpPr/>
            <p:nvPr/>
          </p:nvSpPr>
          <p:spPr>
            <a:xfrm>
              <a:off x="9750911" y="5746321"/>
              <a:ext cx="894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β-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78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0A5B11C6-23DD-4413-9E9D-5690CFE0BB94}"/>
              </a:ext>
            </a:extLst>
          </p:cNvPr>
          <p:cNvSpPr txBox="1"/>
          <p:nvPr/>
        </p:nvSpPr>
        <p:spPr>
          <a:xfrm>
            <a:off x="38727" y="5916824"/>
            <a:ext cx="5514348" cy="9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Supplementary Figure S2. Full-length blots/gels of phospho-PI3K, PI3K, AKT, phospho-AKT, </a:t>
            </a:r>
            <a:r>
              <a:rPr lang="en-US" altLang="zh-CN" sz="1800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eNOS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phospho-</a:t>
            </a:r>
            <a:r>
              <a:rPr lang="en-US" altLang="zh-CN" sz="1800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eNOS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and beta-actin are presented.</a:t>
            </a:r>
            <a:endParaRPr lang="zh-CN" altLang="zh-CN" sz="1800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AE3935-AA0F-4C47-AD4A-F6DDBDA0BD68}"/>
              </a:ext>
            </a:extLst>
          </p:cNvPr>
          <p:cNvGrpSpPr/>
          <p:nvPr/>
        </p:nvGrpSpPr>
        <p:grpSpPr>
          <a:xfrm>
            <a:off x="6849414" y="1125"/>
            <a:ext cx="5159850" cy="1691336"/>
            <a:chOff x="6372011" y="-11888"/>
            <a:chExt cx="5159850" cy="169133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31E09C1-4BBD-40A5-A566-ED525458066A}"/>
                </a:ext>
              </a:extLst>
            </p:cNvPr>
            <p:cNvGrpSpPr/>
            <p:nvPr/>
          </p:nvGrpSpPr>
          <p:grpSpPr>
            <a:xfrm rot="21398607">
              <a:off x="7714401" y="-11888"/>
              <a:ext cx="2936579" cy="1631285"/>
              <a:chOff x="630097" y="4853905"/>
              <a:chExt cx="2936579" cy="163128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C6E62D9-E20C-45BA-B4DD-EBB43891D0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648" t="34714" r="31695" b="45754"/>
              <a:stretch/>
            </p:blipFill>
            <p:spPr>
              <a:xfrm>
                <a:off x="630097" y="5327340"/>
                <a:ext cx="2936579" cy="115785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890C23D-014C-4F35-8936-5B5641E5F0B4}"/>
                  </a:ext>
                </a:extLst>
              </p:cNvPr>
              <p:cNvSpPr txBox="1"/>
              <p:nvPr/>
            </p:nvSpPr>
            <p:spPr>
              <a:xfrm rot="201393">
                <a:off x="1635167" y="4853905"/>
                <a:ext cx="1428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Fig1M PI3K</a:t>
                </a:r>
                <a:endParaRPr lang="zh-CN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1D9BF63F-FBE0-4503-B475-2E02B1F0D191}"/>
                </a:ext>
              </a:extLst>
            </p:cNvPr>
            <p:cNvGrpSpPr/>
            <p:nvPr/>
          </p:nvGrpSpPr>
          <p:grpSpPr>
            <a:xfrm>
              <a:off x="6372011" y="373415"/>
              <a:ext cx="1513120" cy="1306033"/>
              <a:chOff x="5968534" y="323329"/>
              <a:chExt cx="1513120" cy="1306033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B57363BB-B75C-44C6-926C-3EEB73BA5CC3}"/>
                  </a:ext>
                </a:extLst>
              </p:cNvPr>
              <p:cNvCxnSpPr>
                <a:cxnSpLocks/>
                <a:stCxn id="95" idx="3"/>
              </p:cNvCxnSpPr>
              <p:nvPr/>
            </p:nvCxnSpPr>
            <p:spPr>
              <a:xfrm flipV="1">
                <a:off x="6762356" y="972146"/>
                <a:ext cx="668840" cy="1783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3CE0461B-BD75-45C8-94E7-C7B11000B62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20663" y="1158240"/>
                <a:ext cx="760991" cy="11462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BC94F6F-EAA8-4B50-9AC1-3134A4951AFB}"/>
                  </a:ext>
                </a:extLst>
              </p:cNvPr>
              <p:cNvCxnSpPr>
                <a:cxnSpLocks/>
                <a:stCxn id="96" idx="3"/>
              </p:cNvCxnSpPr>
              <p:nvPr/>
            </p:nvCxnSpPr>
            <p:spPr>
              <a:xfrm flipV="1">
                <a:off x="6723674" y="1321586"/>
                <a:ext cx="757980" cy="1538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DBDBA6F4-C8CD-4096-B415-A640015F3DB2}"/>
                  </a:ext>
                </a:extLst>
              </p:cNvPr>
              <p:cNvSpPr txBox="1"/>
              <p:nvPr/>
            </p:nvSpPr>
            <p:spPr>
              <a:xfrm>
                <a:off x="6017117" y="109145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7896DD97-4EDD-46E5-9F17-77B0D25E752B}"/>
                  </a:ext>
                </a:extLst>
              </p:cNvPr>
              <p:cNvSpPr txBox="1"/>
              <p:nvPr/>
            </p:nvSpPr>
            <p:spPr>
              <a:xfrm>
                <a:off x="6010227" y="83609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35BAB37-3195-4507-8F5C-43238B77AE29}"/>
                  </a:ext>
                </a:extLst>
              </p:cNvPr>
              <p:cNvSpPr txBox="1"/>
              <p:nvPr/>
            </p:nvSpPr>
            <p:spPr>
              <a:xfrm>
                <a:off x="5971545" y="132158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A952723C-9F0F-4F50-8363-DE409A8EB97B}"/>
                  </a:ext>
                </a:extLst>
              </p:cNvPr>
              <p:cNvCxnSpPr>
                <a:cxnSpLocks/>
                <a:stCxn id="104" idx="3"/>
              </p:cNvCxnSpPr>
              <p:nvPr/>
            </p:nvCxnSpPr>
            <p:spPr>
              <a:xfrm>
                <a:off x="6833026" y="738773"/>
                <a:ext cx="598170" cy="10256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E5CF8DE8-11B1-463C-9895-1A05991EDDA7}"/>
                  </a:ext>
                </a:extLst>
              </p:cNvPr>
              <p:cNvSpPr txBox="1"/>
              <p:nvPr/>
            </p:nvSpPr>
            <p:spPr>
              <a:xfrm>
                <a:off x="5994848" y="584884"/>
                <a:ext cx="8381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110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D962D19C-C3E8-4CE6-B8DE-7921EB35F4EA}"/>
                  </a:ext>
                </a:extLst>
              </p:cNvPr>
              <p:cNvCxnSpPr>
                <a:cxnSpLocks/>
                <a:stCxn id="107" idx="3"/>
              </p:cNvCxnSpPr>
              <p:nvPr/>
            </p:nvCxnSpPr>
            <p:spPr>
              <a:xfrm>
                <a:off x="6820049" y="477218"/>
                <a:ext cx="661605" cy="266117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2A819FC2-65E5-4AF4-B42F-40333CCD7894}"/>
                  </a:ext>
                </a:extLst>
              </p:cNvPr>
              <p:cNvSpPr txBox="1"/>
              <p:nvPr/>
            </p:nvSpPr>
            <p:spPr>
              <a:xfrm>
                <a:off x="5968534" y="323329"/>
                <a:ext cx="8515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EE9E99D-D9C4-47D7-9C6F-2E8E5BA92E8F}"/>
                </a:ext>
              </a:extLst>
            </p:cNvPr>
            <p:cNvSpPr/>
            <p:nvPr/>
          </p:nvSpPr>
          <p:spPr>
            <a:xfrm>
              <a:off x="10847058" y="564216"/>
              <a:ext cx="6848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PI3K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B30F5F5-CD7B-415C-9E58-5E6FBB6B57A4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 flipV="1">
              <a:off x="9924543" y="748882"/>
              <a:ext cx="922515" cy="6226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A1375D-616A-4DCC-B669-A68AAD131E7D}"/>
              </a:ext>
            </a:extLst>
          </p:cNvPr>
          <p:cNvGrpSpPr/>
          <p:nvPr/>
        </p:nvGrpSpPr>
        <p:grpSpPr>
          <a:xfrm>
            <a:off x="778154" y="130109"/>
            <a:ext cx="5626636" cy="1727744"/>
            <a:chOff x="778154" y="130109"/>
            <a:chExt cx="5626636" cy="172774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1454B96-7ED6-4AD3-B289-CD66B40FEBF2}"/>
                </a:ext>
              </a:extLst>
            </p:cNvPr>
            <p:cNvGrpSpPr/>
            <p:nvPr/>
          </p:nvGrpSpPr>
          <p:grpSpPr>
            <a:xfrm>
              <a:off x="2156054" y="130109"/>
              <a:ext cx="3312626" cy="1727744"/>
              <a:chOff x="8280156" y="219508"/>
              <a:chExt cx="3312626" cy="1727744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0F1D1E9E-992E-43C7-A21C-313C237CB2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511" t="33016" r="31720" b="46981"/>
              <a:stretch/>
            </p:blipFill>
            <p:spPr>
              <a:xfrm>
                <a:off x="8280156" y="588840"/>
                <a:ext cx="3203802" cy="1358412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5719467-9EC1-40E3-B2F8-EAF260A94B83}"/>
                  </a:ext>
                </a:extLst>
              </p:cNvPr>
              <p:cNvSpPr txBox="1"/>
              <p:nvPr/>
            </p:nvSpPr>
            <p:spPr>
              <a:xfrm>
                <a:off x="9882057" y="219508"/>
                <a:ext cx="17107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Fig1M  p-PI3K</a:t>
                </a:r>
                <a:endParaRPr lang="zh-CN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072C716-2326-4791-AD76-E92C1257E8D6}"/>
                </a:ext>
              </a:extLst>
            </p:cNvPr>
            <p:cNvGrpSpPr/>
            <p:nvPr/>
          </p:nvGrpSpPr>
          <p:grpSpPr>
            <a:xfrm>
              <a:off x="778154" y="664368"/>
              <a:ext cx="1375004" cy="1103759"/>
              <a:chOff x="4997381" y="909153"/>
              <a:chExt cx="1375004" cy="1103759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9FF10BA8-8EF3-4D42-8AF8-182BD28543B2}"/>
                  </a:ext>
                </a:extLst>
              </p:cNvPr>
              <p:cNvGrpSpPr/>
              <p:nvPr/>
            </p:nvGrpSpPr>
            <p:grpSpPr>
              <a:xfrm>
                <a:off x="5715010" y="1130962"/>
                <a:ext cx="657375" cy="727739"/>
                <a:chOff x="5870889" y="1130962"/>
                <a:chExt cx="473939" cy="727739"/>
              </a:xfrm>
            </p:grpSpPr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65E1BD25-F92D-4FB0-8FCB-528107195A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42057" y="1130962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1DBFAFCB-50E3-481C-A825-8E184DAF0C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90" y="1488554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73457B91-A7A9-4D34-A65A-2F8868D36F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89" y="1858701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A7BAE3B-FA27-4F76-BA9E-7568B940C5C6}"/>
                  </a:ext>
                </a:extLst>
              </p:cNvPr>
              <p:cNvSpPr txBox="1"/>
              <p:nvPr/>
            </p:nvSpPr>
            <p:spPr>
              <a:xfrm>
                <a:off x="5011463" y="1307144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AE9A740-66F0-4069-AC59-4F636406C5B8}"/>
                  </a:ext>
                </a:extLst>
              </p:cNvPr>
              <p:cNvSpPr txBox="1"/>
              <p:nvPr/>
            </p:nvSpPr>
            <p:spPr>
              <a:xfrm>
                <a:off x="5036457" y="909153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90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E7FA109-816F-4B5F-BD2D-7CEC541D2030}"/>
                  </a:ext>
                </a:extLst>
              </p:cNvPr>
              <p:cNvSpPr txBox="1"/>
              <p:nvPr/>
            </p:nvSpPr>
            <p:spPr>
              <a:xfrm>
                <a:off x="4997381" y="170513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1B0CFEC6-7025-4AEE-9F19-0F8D7E1CDEF8}"/>
                </a:ext>
              </a:extLst>
            </p:cNvPr>
            <p:cNvSpPr/>
            <p:nvPr/>
          </p:nvSpPr>
          <p:spPr>
            <a:xfrm>
              <a:off x="5514803" y="701511"/>
              <a:ext cx="8899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p-PI3K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FA9410D-D39D-4E5C-8192-1096448DED07}"/>
                </a:ext>
              </a:extLst>
            </p:cNvPr>
            <p:cNvCxnSpPr>
              <a:cxnSpLocks/>
            </p:cNvCxnSpPr>
            <p:nvPr/>
          </p:nvCxnSpPr>
          <p:spPr>
            <a:xfrm>
              <a:off x="4509689" y="942209"/>
              <a:ext cx="951775" cy="53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9CA71E-666B-47E2-B340-14F03821A5D6}"/>
              </a:ext>
            </a:extLst>
          </p:cNvPr>
          <p:cNvGrpSpPr/>
          <p:nvPr/>
        </p:nvGrpSpPr>
        <p:grpSpPr>
          <a:xfrm>
            <a:off x="358547" y="2058926"/>
            <a:ext cx="5601663" cy="1822177"/>
            <a:chOff x="650086" y="2006316"/>
            <a:chExt cx="5601663" cy="182217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27BC760-74F1-4713-B136-898D43953B36}"/>
                </a:ext>
              </a:extLst>
            </p:cNvPr>
            <p:cNvGrpSpPr/>
            <p:nvPr/>
          </p:nvGrpSpPr>
          <p:grpSpPr>
            <a:xfrm>
              <a:off x="2135711" y="2006316"/>
              <a:ext cx="3203802" cy="1822177"/>
              <a:chOff x="558800" y="196974"/>
              <a:chExt cx="2546937" cy="1359364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6CEED323-C054-4D53-B9A9-2A3BD05C1A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892" t="26600" r="32928" b="56605"/>
              <a:stretch/>
            </p:blipFill>
            <p:spPr>
              <a:xfrm>
                <a:off x="558800" y="492125"/>
                <a:ext cx="2546937" cy="1064213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0F7F855-2D2C-4846-99BB-99644DF92368}"/>
                  </a:ext>
                </a:extLst>
              </p:cNvPr>
              <p:cNvSpPr txBox="1"/>
              <p:nvPr/>
            </p:nvSpPr>
            <p:spPr>
              <a:xfrm>
                <a:off x="1681739" y="196974"/>
                <a:ext cx="1063059" cy="229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Fig1M  p-AKT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64BF0E12-92E0-4836-9D66-FF4AA276BE1B}"/>
                </a:ext>
              </a:extLst>
            </p:cNvPr>
            <p:cNvGrpSpPr/>
            <p:nvPr/>
          </p:nvGrpSpPr>
          <p:grpSpPr>
            <a:xfrm>
              <a:off x="650086" y="2580283"/>
              <a:ext cx="1642264" cy="1044478"/>
              <a:chOff x="5971545" y="584884"/>
              <a:chExt cx="1642264" cy="1044478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E52DF3F7-AF99-4DC4-A494-90F9BB6C0D25}"/>
                  </a:ext>
                </a:extLst>
              </p:cNvPr>
              <p:cNvCxnSpPr>
                <a:cxnSpLocks/>
                <a:stCxn id="115" idx="3"/>
              </p:cNvCxnSpPr>
              <p:nvPr/>
            </p:nvCxnSpPr>
            <p:spPr>
              <a:xfrm flipV="1">
                <a:off x="6762356" y="983240"/>
                <a:ext cx="851453" cy="674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9C94D740-CA3C-4EBC-BA08-0555F5B643AB}"/>
                  </a:ext>
                </a:extLst>
              </p:cNvPr>
              <p:cNvCxnSpPr>
                <a:cxnSpLocks/>
                <a:stCxn id="114" idx="3"/>
              </p:cNvCxnSpPr>
              <p:nvPr/>
            </p:nvCxnSpPr>
            <p:spPr>
              <a:xfrm flipV="1">
                <a:off x="6769246" y="1204096"/>
                <a:ext cx="844563" cy="4124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D503D44D-91E6-4D6B-8F69-EBBE7D7F031F}"/>
                  </a:ext>
                </a:extLst>
              </p:cNvPr>
              <p:cNvCxnSpPr>
                <a:cxnSpLocks/>
                <a:stCxn id="116" idx="3"/>
              </p:cNvCxnSpPr>
              <p:nvPr/>
            </p:nvCxnSpPr>
            <p:spPr>
              <a:xfrm>
                <a:off x="6723674" y="1475474"/>
                <a:ext cx="845685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BB1D8CE-BA0D-4CAC-B5DD-E19397F0B5DC}"/>
                  </a:ext>
                </a:extLst>
              </p:cNvPr>
              <p:cNvSpPr txBox="1"/>
              <p:nvPr/>
            </p:nvSpPr>
            <p:spPr>
              <a:xfrm>
                <a:off x="6017117" y="109145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85CCA68-67D7-4D26-A170-F2C4CE02C2E8}"/>
                  </a:ext>
                </a:extLst>
              </p:cNvPr>
              <p:cNvSpPr txBox="1"/>
              <p:nvPr/>
            </p:nvSpPr>
            <p:spPr>
              <a:xfrm>
                <a:off x="6010227" y="83609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B11FE831-8265-4591-8BAF-8BD7EA5E054E}"/>
                  </a:ext>
                </a:extLst>
              </p:cNvPr>
              <p:cNvSpPr txBox="1"/>
              <p:nvPr/>
            </p:nvSpPr>
            <p:spPr>
              <a:xfrm>
                <a:off x="5971545" y="132158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8D3E4457-DEA6-469E-91E0-7FAC31AA09E2}"/>
                  </a:ext>
                </a:extLst>
              </p:cNvPr>
              <p:cNvCxnSpPr>
                <a:cxnSpLocks/>
                <a:stCxn id="118" idx="3"/>
              </p:cNvCxnSpPr>
              <p:nvPr/>
            </p:nvCxnSpPr>
            <p:spPr>
              <a:xfrm>
                <a:off x="6746977" y="738773"/>
                <a:ext cx="866832" cy="2107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0473D10F-E128-436A-A8B7-E9F2D015ECEA}"/>
                  </a:ext>
                </a:extLst>
              </p:cNvPr>
              <p:cNvSpPr txBox="1"/>
              <p:nvPr/>
            </p:nvSpPr>
            <p:spPr>
              <a:xfrm>
                <a:off x="5994848" y="584884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90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97F024-8F84-4099-95BD-824E28448968}"/>
                </a:ext>
              </a:extLst>
            </p:cNvPr>
            <p:cNvSpPr/>
            <p:nvPr/>
          </p:nvSpPr>
          <p:spPr>
            <a:xfrm>
              <a:off x="5413058" y="2698747"/>
              <a:ext cx="8386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p-AKT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0C3FE06-2E4D-4EE2-B5C0-879F1FB47B94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 flipV="1">
              <a:off x="5121234" y="2883413"/>
              <a:ext cx="291824" cy="1840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8454F9-DBFA-48D1-90A4-274DF66C6E56}"/>
              </a:ext>
            </a:extLst>
          </p:cNvPr>
          <p:cNvGrpSpPr/>
          <p:nvPr/>
        </p:nvGrpSpPr>
        <p:grpSpPr>
          <a:xfrm>
            <a:off x="6302365" y="1772788"/>
            <a:ext cx="4763880" cy="1627693"/>
            <a:chOff x="6302365" y="1772788"/>
            <a:chExt cx="4763880" cy="162769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E9712D5-D53A-4622-9B2D-52BA78A343A5}"/>
                </a:ext>
              </a:extLst>
            </p:cNvPr>
            <p:cNvGrpSpPr/>
            <p:nvPr/>
          </p:nvGrpSpPr>
          <p:grpSpPr>
            <a:xfrm rot="21230368">
              <a:off x="7428169" y="1772788"/>
              <a:ext cx="2705270" cy="1627693"/>
              <a:chOff x="8149999" y="88171"/>
              <a:chExt cx="2705270" cy="162769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D222811-CE4E-4EC6-A8A8-AD1CD8F5D4A4}"/>
                  </a:ext>
                </a:extLst>
              </p:cNvPr>
              <p:cNvSpPr txBox="1"/>
              <p:nvPr/>
            </p:nvSpPr>
            <p:spPr>
              <a:xfrm rot="369632">
                <a:off x="8811694" y="88171"/>
                <a:ext cx="11622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Fig1M  AKT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EC82FC6E-9994-456C-A8C8-6C6B7942C5A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669" t="37357" r="30386" b="43584"/>
              <a:stretch/>
            </p:blipFill>
            <p:spPr>
              <a:xfrm>
                <a:off x="8149999" y="381894"/>
                <a:ext cx="2705270" cy="1333970"/>
              </a:xfrm>
              <a:prstGeom prst="rect">
                <a:avLst/>
              </a:prstGeom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373A321-E83D-44C6-8323-FBA0E5365DB8}"/>
                </a:ext>
              </a:extLst>
            </p:cNvPr>
            <p:cNvGrpSpPr/>
            <p:nvPr/>
          </p:nvGrpSpPr>
          <p:grpSpPr>
            <a:xfrm>
              <a:off x="6302365" y="2202718"/>
              <a:ext cx="1276290" cy="1103759"/>
              <a:chOff x="4997381" y="909153"/>
              <a:chExt cx="1276290" cy="110375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80366C6-8068-495B-9D95-C738F6DB83E1}"/>
                  </a:ext>
                </a:extLst>
              </p:cNvPr>
              <p:cNvGrpSpPr/>
              <p:nvPr/>
            </p:nvGrpSpPr>
            <p:grpSpPr>
              <a:xfrm>
                <a:off x="5715008" y="1093427"/>
                <a:ext cx="558663" cy="765274"/>
                <a:chOff x="5870889" y="1093427"/>
                <a:chExt cx="402772" cy="765274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8CC79B10-64DE-4E78-A23F-C6C48D8589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90" y="1093427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D045272C-46DA-4D60-8FB1-5B8994F081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90" y="1488554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5BBE2F9E-6B4D-4B4D-8B37-AB896068D8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89" y="1858701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BC0369B2-9C7F-4E70-B0D7-CB87A97D6BB4}"/>
                  </a:ext>
                </a:extLst>
              </p:cNvPr>
              <p:cNvSpPr txBox="1"/>
              <p:nvPr/>
            </p:nvSpPr>
            <p:spPr>
              <a:xfrm>
                <a:off x="5011463" y="1307144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73B0BD-5E9F-48F5-B22B-517263DFD3F5}"/>
                  </a:ext>
                </a:extLst>
              </p:cNvPr>
              <p:cNvSpPr txBox="1"/>
              <p:nvPr/>
            </p:nvSpPr>
            <p:spPr>
              <a:xfrm>
                <a:off x="5036457" y="909153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8ECF182-7AF4-4EAE-BAAE-3717270FC0A8}"/>
                  </a:ext>
                </a:extLst>
              </p:cNvPr>
              <p:cNvSpPr txBox="1"/>
              <p:nvPr/>
            </p:nvSpPr>
            <p:spPr>
              <a:xfrm>
                <a:off x="4997381" y="1705135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AC2DED-1352-4CF2-A397-C80C1213B08A}"/>
                </a:ext>
              </a:extLst>
            </p:cNvPr>
            <p:cNvSpPr/>
            <p:nvPr/>
          </p:nvSpPr>
          <p:spPr>
            <a:xfrm>
              <a:off x="10432738" y="2438526"/>
              <a:ext cx="63350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AKT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5D0ED1B-749F-4672-81E3-2990BFF092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06653" y="2632893"/>
              <a:ext cx="495293" cy="1459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0398BD-CF31-41EF-822E-FA66A6EB7419}"/>
              </a:ext>
            </a:extLst>
          </p:cNvPr>
          <p:cNvGrpSpPr/>
          <p:nvPr/>
        </p:nvGrpSpPr>
        <p:grpSpPr>
          <a:xfrm>
            <a:off x="206346" y="4127255"/>
            <a:ext cx="5620484" cy="1680679"/>
            <a:chOff x="829671" y="4063400"/>
            <a:chExt cx="5620484" cy="168067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A2E40DD-5268-4EE5-A57A-A5D0CADB9FB9}"/>
                </a:ext>
              </a:extLst>
            </p:cNvPr>
            <p:cNvGrpSpPr/>
            <p:nvPr/>
          </p:nvGrpSpPr>
          <p:grpSpPr>
            <a:xfrm rot="21384923">
              <a:off x="2013790" y="4063400"/>
              <a:ext cx="3276388" cy="1680679"/>
              <a:chOff x="3914121" y="315570"/>
              <a:chExt cx="2936580" cy="1506369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D54244B9-062C-4113-AC76-6E1A50B7A4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05" t="41933" r="38329" b="42499"/>
              <a:stretch/>
            </p:blipFill>
            <p:spPr>
              <a:xfrm>
                <a:off x="3914121" y="616624"/>
                <a:ext cx="2936580" cy="1205315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BD0376D-0DB9-4E86-81B3-2750CB1AB09A}"/>
                  </a:ext>
                </a:extLst>
              </p:cNvPr>
              <p:cNvSpPr txBox="1"/>
              <p:nvPr/>
            </p:nvSpPr>
            <p:spPr>
              <a:xfrm>
                <a:off x="5232823" y="315570"/>
                <a:ext cx="1306292" cy="2758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Fig1M  p-</a:t>
                </a:r>
                <a:r>
                  <a:rPr lang="en-US" altLang="zh-CN" sz="1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eNOS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331B4BD-C7C5-4CE7-8118-00024211115B}"/>
                </a:ext>
              </a:extLst>
            </p:cNvPr>
            <p:cNvGrpSpPr/>
            <p:nvPr/>
          </p:nvGrpSpPr>
          <p:grpSpPr>
            <a:xfrm>
              <a:off x="829671" y="4561298"/>
              <a:ext cx="1343234" cy="938776"/>
              <a:chOff x="4964932" y="1112235"/>
              <a:chExt cx="1343234" cy="938776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46D2098B-DEA7-42BE-B532-E18A09560BB4}"/>
                  </a:ext>
                </a:extLst>
              </p:cNvPr>
              <p:cNvGrpSpPr/>
              <p:nvPr/>
            </p:nvGrpSpPr>
            <p:grpSpPr>
              <a:xfrm>
                <a:off x="5749502" y="1286906"/>
                <a:ext cx="558664" cy="610217"/>
                <a:chOff x="5895762" y="1286906"/>
                <a:chExt cx="402773" cy="610217"/>
              </a:xfrm>
            </p:grpSpPr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50A93B16-92AB-4605-BDF8-657A6CFC7C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95762" y="1286906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EBD6442E-44C5-45BA-9DFB-A0289978C3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95764" y="1897123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0382CA1-65ED-4FE6-BC2B-E53C731FB852}"/>
                  </a:ext>
                </a:extLst>
              </p:cNvPr>
              <p:cNvSpPr txBox="1"/>
              <p:nvPr/>
            </p:nvSpPr>
            <p:spPr>
              <a:xfrm>
                <a:off x="4964932" y="1112235"/>
                <a:ext cx="8515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160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FC8CA23-E3A6-45A9-B431-8EA3ED25E4F2}"/>
                  </a:ext>
                </a:extLst>
              </p:cNvPr>
              <p:cNvSpPr txBox="1"/>
              <p:nvPr/>
            </p:nvSpPr>
            <p:spPr>
              <a:xfrm>
                <a:off x="4964955" y="1743234"/>
                <a:ext cx="8515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130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15EEFA3-8C87-4EB9-A0E8-B513FB1B2290}"/>
                </a:ext>
              </a:extLst>
            </p:cNvPr>
            <p:cNvSpPr/>
            <p:nvPr/>
          </p:nvSpPr>
          <p:spPr>
            <a:xfrm>
              <a:off x="5436736" y="4966389"/>
              <a:ext cx="101341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p-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eNOS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7AD3EEB4-DE05-46C9-BDFE-3145046E270D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 flipV="1">
              <a:off x="5192715" y="5151055"/>
              <a:ext cx="244021" cy="7686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A7C0344-65DE-4EF3-A57B-995A83CA058C}"/>
              </a:ext>
            </a:extLst>
          </p:cNvPr>
          <p:cNvGrpSpPr/>
          <p:nvPr/>
        </p:nvGrpSpPr>
        <p:grpSpPr>
          <a:xfrm>
            <a:off x="5924054" y="5127788"/>
            <a:ext cx="6227090" cy="1730213"/>
            <a:chOff x="5924054" y="5127788"/>
            <a:chExt cx="6227090" cy="173021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0D9775D-5FB8-423D-9302-D8A530897202}"/>
                </a:ext>
              </a:extLst>
            </p:cNvPr>
            <p:cNvGrpSpPr/>
            <p:nvPr/>
          </p:nvGrpSpPr>
          <p:grpSpPr>
            <a:xfrm>
              <a:off x="5924054" y="5127788"/>
              <a:ext cx="6227090" cy="1730213"/>
              <a:chOff x="5924054" y="5127788"/>
              <a:chExt cx="6227090" cy="1730213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333C262A-E174-49A5-8FE9-5480455172E8}"/>
                  </a:ext>
                </a:extLst>
              </p:cNvPr>
              <p:cNvGrpSpPr/>
              <p:nvPr/>
            </p:nvGrpSpPr>
            <p:grpSpPr>
              <a:xfrm>
                <a:off x="5924054" y="5127788"/>
                <a:ext cx="4835363" cy="1730213"/>
                <a:chOff x="5924054" y="5127788"/>
                <a:chExt cx="4835363" cy="1730213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41F81DD6-2420-4E0B-9785-E77289291753}"/>
                    </a:ext>
                  </a:extLst>
                </p:cNvPr>
                <p:cNvGrpSpPr/>
                <p:nvPr/>
              </p:nvGrpSpPr>
              <p:grpSpPr>
                <a:xfrm>
                  <a:off x="7408076" y="5127788"/>
                  <a:ext cx="3351341" cy="1730213"/>
                  <a:chOff x="5448303" y="5125265"/>
                  <a:chExt cx="2573912" cy="1328846"/>
                </a:xfrm>
              </p:grpSpPr>
              <p:pic>
                <p:nvPicPr>
                  <p:cNvPr id="44" name="Picture 43">
                    <a:extLst>
                      <a:ext uri="{FF2B5EF4-FFF2-40B4-BE49-F238E27FC236}">
                        <a16:creationId xmlns:a16="http://schemas.microsoft.com/office/drawing/2014/main" id="{8D2DEF6D-A93C-4713-9372-5C3327EB9ED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0663" t="38111" r="37913" b="45093"/>
                  <a:stretch/>
                </p:blipFill>
                <p:spPr>
                  <a:xfrm>
                    <a:off x="5448303" y="5352770"/>
                    <a:ext cx="2573912" cy="1101341"/>
                  </a:xfrm>
                  <a:prstGeom prst="rect">
                    <a:avLst/>
                  </a:prstGeom>
                </p:spPr>
              </p:pic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ED716F92-5197-4284-9354-313FBE6B34B9}"/>
                      </a:ext>
                    </a:extLst>
                  </p:cNvPr>
                  <p:cNvSpPr txBox="1"/>
                  <p:nvPr/>
                </p:nvSpPr>
                <p:spPr>
                  <a:xfrm>
                    <a:off x="6281209" y="5125265"/>
                    <a:ext cx="1063957" cy="23638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Fig1M  </a:t>
                    </a:r>
                    <a:r>
                      <a:rPr lang="el-GR" altLang="zh-CN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β</a:t>
                    </a:r>
                    <a:r>
                      <a:rPr lang="en-US" altLang="zh-CN" sz="1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-actin</a:t>
                    </a:r>
                    <a:endParaRPr lang="zh-CN" altLang="en-US" sz="1400" b="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B05C4E2E-A629-421E-8A2E-FA7ACC0D6360}"/>
                    </a:ext>
                  </a:extLst>
                </p:cNvPr>
                <p:cNvGrpSpPr/>
                <p:nvPr/>
              </p:nvGrpSpPr>
              <p:grpSpPr>
                <a:xfrm>
                  <a:off x="5924054" y="5525450"/>
                  <a:ext cx="1622203" cy="1029238"/>
                  <a:chOff x="5991606" y="584771"/>
                  <a:chExt cx="1622203" cy="1029238"/>
                </a:xfrm>
              </p:grpSpPr>
              <p:cxnSp>
                <p:nvCxnSpPr>
                  <p:cNvPr id="131" name="Straight Connector 130">
                    <a:extLst>
                      <a:ext uri="{FF2B5EF4-FFF2-40B4-BE49-F238E27FC236}">
                        <a16:creationId xmlns:a16="http://schemas.microsoft.com/office/drawing/2014/main" id="{49A8A1CB-D0FB-490D-B64A-887B2A14986E}"/>
                      </a:ext>
                    </a:extLst>
                  </p:cNvPr>
                  <p:cNvCxnSpPr>
                    <a:cxnSpLocks/>
                    <a:stCxn id="135" idx="3"/>
                  </p:cNvCxnSpPr>
                  <p:nvPr/>
                </p:nvCxnSpPr>
                <p:spPr>
                  <a:xfrm flipV="1">
                    <a:off x="6762356" y="983240"/>
                    <a:ext cx="851453" cy="674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1">
                    <a:extLst>
                      <a:ext uri="{FF2B5EF4-FFF2-40B4-BE49-F238E27FC236}">
                        <a16:creationId xmlns:a16="http://schemas.microsoft.com/office/drawing/2014/main" id="{E2096A03-ED2C-4E38-8622-898CC68B5F9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779169" y="1200325"/>
                    <a:ext cx="831398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>
                    <a:extLst>
                      <a:ext uri="{FF2B5EF4-FFF2-40B4-BE49-F238E27FC236}">
                        <a16:creationId xmlns:a16="http://schemas.microsoft.com/office/drawing/2014/main" id="{AFCDE475-EA3F-4B56-A382-8D8DDC3764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764882" y="1452614"/>
                    <a:ext cx="845685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4" name="TextBox 133">
                    <a:extLst>
                      <a:ext uri="{FF2B5EF4-FFF2-40B4-BE49-F238E27FC236}">
                        <a16:creationId xmlns:a16="http://schemas.microsoft.com/office/drawing/2014/main" id="{CE39391B-2AEF-4F91-B54D-2F92BDA44B1D}"/>
                      </a:ext>
                    </a:extLst>
                  </p:cNvPr>
                  <p:cNvSpPr txBox="1"/>
                  <p:nvPr/>
                </p:nvSpPr>
                <p:spPr>
                  <a:xfrm>
                    <a:off x="6071118" y="1037554"/>
                    <a:ext cx="75212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40 </a:t>
                    </a:r>
                    <a:r>
                      <a:rPr lang="en-US" altLang="zh-CN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kDa</a:t>
                    </a:r>
                    <a:endParaRPr lang="zh-CN" alt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5" name="TextBox 134">
                    <a:extLst>
                      <a:ext uri="{FF2B5EF4-FFF2-40B4-BE49-F238E27FC236}">
                        <a16:creationId xmlns:a16="http://schemas.microsoft.com/office/drawing/2014/main" id="{DD1D7A81-1C57-4ED2-A961-8AD4D2BA2ADE}"/>
                      </a:ext>
                    </a:extLst>
                  </p:cNvPr>
                  <p:cNvSpPr txBox="1"/>
                  <p:nvPr/>
                </p:nvSpPr>
                <p:spPr>
                  <a:xfrm>
                    <a:off x="6010227" y="836091"/>
                    <a:ext cx="75212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50 </a:t>
                    </a:r>
                    <a:r>
                      <a:rPr lang="en-US" altLang="zh-CN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kDa</a:t>
                    </a:r>
                    <a:endParaRPr lang="zh-CN" alt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D85F8E7A-7A6A-48FC-9AAF-19981C7E8BC5}"/>
                      </a:ext>
                    </a:extLst>
                  </p:cNvPr>
                  <p:cNvSpPr txBox="1"/>
                  <p:nvPr/>
                </p:nvSpPr>
                <p:spPr>
                  <a:xfrm>
                    <a:off x="6040548" y="1306232"/>
                    <a:ext cx="75212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20 </a:t>
                    </a:r>
                    <a:r>
                      <a:rPr lang="en-US" altLang="zh-CN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kDa</a:t>
                    </a:r>
                    <a:endParaRPr lang="zh-CN" alt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37" name="Straight Connector 136">
                    <a:extLst>
                      <a:ext uri="{FF2B5EF4-FFF2-40B4-BE49-F238E27FC236}">
                        <a16:creationId xmlns:a16="http://schemas.microsoft.com/office/drawing/2014/main" id="{AEFA32BA-A271-4486-A201-8EB7DB3DBE09}"/>
                      </a:ext>
                    </a:extLst>
                  </p:cNvPr>
                  <p:cNvCxnSpPr>
                    <a:cxnSpLocks/>
                    <a:stCxn id="138" idx="3"/>
                  </p:cNvCxnSpPr>
                  <p:nvPr/>
                </p:nvCxnSpPr>
                <p:spPr>
                  <a:xfrm>
                    <a:off x="6743735" y="738660"/>
                    <a:ext cx="866832" cy="21076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9B584837-6105-4ED6-AC7C-FCF2F4B83149}"/>
                      </a:ext>
                    </a:extLst>
                  </p:cNvPr>
                  <p:cNvSpPr txBox="1"/>
                  <p:nvPr/>
                </p:nvSpPr>
                <p:spPr>
                  <a:xfrm>
                    <a:off x="5991606" y="584771"/>
                    <a:ext cx="752129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60 </a:t>
                    </a:r>
                    <a:r>
                      <a:rPr lang="en-US" altLang="zh-CN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kDa</a:t>
                    </a:r>
                    <a:endParaRPr lang="zh-CN" alt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5AAD3FE-181F-4C43-90EE-04BE1A4FCC82}"/>
                  </a:ext>
                </a:extLst>
              </p:cNvPr>
              <p:cNvSpPr/>
              <p:nvPr/>
            </p:nvSpPr>
            <p:spPr>
              <a:xfrm>
                <a:off x="11256347" y="5831711"/>
                <a:ext cx="8947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β-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actin</a:t>
                </a:r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779743F-2BA3-44B8-819B-F5118E817851}"/>
                </a:ext>
              </a:extLst>
            </p:cNvPr>
            <p:cNvCxnSpPr>
              <a:cxnSpLocks/>
              <a:endCxn id="3" idx="1"/>
            </p:cNvCxnSpPr>
            <p:nvPr/>
          </p:nvCxnSpPr>
          <p:spPr>
            <a:xfrm flipV="1">
              <a:off x="10588096" y="6016377"/>
              <a:ext cx="668251" cy="167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D260B4B-98FB-46A3-AE8D-665D8E6625FB}"/>
              </a:ext>
            </a:extLst>
          </p:cNvPr>
          <p:cNvGrpSpPr/>
          <p:nvPr/>
        </p:nvGrpSpPr>
        <p:grpSpPr>
          <a:xfrm>
            <a:off x="6659693" y="3453901"/>
            <a:ext cx="5714414" cy="1493089"/>
            <a:chOff x="6659693" y="3453901"/>
            <a:chExt cx="5714414" cy="149308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4D590F1-ECA5-422D-8AC3-F3DA16E1EB51}"/>
                </a:ext>
              </a:extLst>
            </p:cNvPr>
            <p:cNvGrpSpPr/>
            <p:nvPr/>
          </p:nvGrpSpPr>
          <p:grpSpPr>
            <a:xfrm>
              <a:off x="6659693" y="3453901"/>
              <a:ext cx="4722335" cy="1493089"/>
              <a:chOff x="6037082" y="3433930"/>
              <a:chExt cx="4722335" cy="1493089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949B5DE-0D53-46A5-BF98-B73A4F1FDCD0}"/>
                  </a:ext>
                </a:extLst>
              </p:cNvPr>
              <p:cNvGrpSpPr/>
              <p:nvPr/>
            </p:nvGrpSpPr>
            <p:grpSpPr>
              <a:xfrm>
                <a:off x="7278631" y="3433930"/>
                <a:ext cx="3480786" cy="1493089"/>
                <a:chOff x="8638947" y="2777830"/>
                <a:chExt cx="3480786" cy="1493089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850BF0D6-5FB0-4D19-9987-64E55141EC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981" t="42082" r="30948" b="41341"/>
                <a:stretch/>
              </p:blipFill>
              <p:spPr>
                <a:xfrm>
                  <a:off x="8638947" y="3057525"/>
                  <a:ext cx="3480786" cy="1213394"/>
                </a:xfrm>
                <a:prstGeom prst="rect">
                  <a:avLst/>
                </a:prstGeom>
              </p:spPr>
            </p:pic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74B7551-061C-44DF-ABBB-F9518577047D}"/>
                    </a:ext>
                  </a:extLst>
                </p:cNvPr>
                <p:cNvSpPr txBox="1"/>
                <p:nvPr/>
              </p:nvSpPr>
              <p:spPr>
                <a:xfrm>
                  <a:off x="9904980" y="2777830"/>
                  <a:ext cx="12394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Fig1M </a:t>
                  </a:r>
                  <a:r>
                    <a:rPr lang="en-US" altLang="zh-CN" sz="14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eNOS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A802DC36-8513-4BD2-AEC5-C300F70903E3}"/>
                  </a:ext>
                </a:extLst>
              </p:cNvPr>
              <p:cNvGrpSpPr/>
              <p:nvPr/>
            </p:nvGrpSpPr>
            <p:grpSpPr>
              <a:xfrm>
                <a:off x="6037082" y="3865357"/>
                <a:ext cx="1370994" cy="846387"/>
                <a:chOff x="4914058" y="1142300"/>
                <a:chExt cx="1370994" cy="846387"/>
              </a:xfrm>
            </p:grpSpPr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D7D59B87-122C-4202-A6FB-9F38AD7B242C}"/>
                    </a:ext>
                  </a:extLst>
                </p:cNvPr>
                <p:cNvGrpSpPr/>
                <p:nvPr/>
              </p:nvGrpSpPr>
              <p:grpSpPr>
                <a:xfrm>
                  <a:off x="5715007" y="1318096"/>
                  <a:ext cx="570045" cy="540605"/>
                  <a:chOff x="5870889" y="1318096"/>
                  <a:chExt cx="410978" cy="540605"/>
                </a:xfrm>
              </p:grpSpPr>
              <p:cxnSp>
                <p:nvCxnSpPr>
                  <p:cNvPr id="83" name="Straight Connector 82">
                    <a:extLst>
                      <a:ext uri="{FF2B5EF4-FFF2-40B4-BE49-F238E27FC236}">
                        <a16:creationId xmlns:a16="http://schemas.microsoft.com/office/drawing/2014/main" id="{10737F75-F8E9-4145-9DBE-CA11DE8744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9096" y="1318096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Connector 84">
                    <a:extLst>
                      <a:ext uri="{FF2B5EF4-FFF2-40B4-BE49-F238E27FC236}">
                        <a16:creationId xmlns:a16="http://schemas.microsoft.com/office/drawing/2014/main" id="{82DEF24E-B667-41A9-9157-A858A6CFC4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70889" y="1858701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7BE3389A-1D42-42F0-AAAF-A99CFA08E023}"/>
                    </a:ext>
                  </a:extLst>
                </p:cNvPr>
                <p:cNvSpPr txBox="1"/>
                <p:nvPr/>
              </p:nvSpPr>
              <p:spPr>
                <a:xfrm>
                  <a:off x="4928901" y="1142300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D8B00CFF-D4C0-4069-B485-0C4F1B8492C9}"/>
                    </a:ext>
                  </a:extLst>
                </p:cNvPr>
                <p:cNvSpPr txBox="1"/>
                <p:nvPr/>
              </p:nvSpPr>
              <p:spPr>
                <a:xfrm>
                  <a:off x="4914058" y="1680910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130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54797E1-73AC-4354-AED6-C5B23B3B8F48}"/>
                </a:ext>
              </a:extLst>
            </p:cNvPr>
            <p:cNvSpPr/>
            <p:nvPr/>
          </p:nvSpPr>
          <p:spPr>
            <a:xfrm>
              <a:off x="11561064" y="4247359"/>
              <a:ext cx="8130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eNOS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0E05E29-FD8E-4546-A295-5451CE2CE9F4}"/>
                </a:ext>
              </a:extLst>
            </p:cNvPr>
            <p:cNvCxnSpPr>
              <a:cxnSpLocks/>
            </p:cNvCxnSpPr>
            <p:nvPr/>
          </p:nvCxnSpPr>
          <p:spPr>
            <a:xfrm>
              <a:off x="10588096" y="4487293"/>
              <a:ext cx="919649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732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961C011-DF19-44E8-94C8-97AF4EFA4E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97096"/>
              </p:ext>
            </p:extLst>
          </p:nvPr>
        </p:nvGraphicFramePr>
        <p:xfrm>
          <a:off x="2313311" y="747686"/>
          <a:ext cx="4640304" cy="26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Image" r:id="rId3" imgW="5760720" imgH="3322080" progId="Photoshop.Image.16">
                  <p:embed/>
                </p:oleObj>
              </mc:Choice>
              <mc:Fallback>
                <p:oleObj name="Image" r:id="rId3" imgW="5760720" imgH="3322080" progId="Photoshop.Image.16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3735F9F-D182-4AF0-ABA5-98108DA9DE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3311" y="747686"/>
                        <a:ext cx="4640304" cy="2676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974ED39-5610-48CB-9B7D-05D5E2FAA5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5" t="44100" r="30223" b="42313"/>
          <a:stretch/>
        </p:blipFill>
        <p:spPr>
          <a:xfrm>
            <a:off x="2313311" y="4019506"/>
            <a:ext cx="5313604" cy="160410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EB58F0A-900A-4447-BE43-876293397E6C}"/>
              </a:ext>
            </a:extLst>
          </p:cNvPr>
          <p:cNvGrpSpPr/>
          <p:nvPr/>
        </p:nvGrpSpPr>
        <p:grpSpPr>
          <a:xfrm>
            <a:off x="1031508" y="1430342"/>
            <a:ext cx="1376741" cy="1762053"/>
            <a:chOff x="5011462" y="909153"/>
            <a:chExt cx="1376741" cy="176205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78F5055-A06F-4633-917C-CD1EDA3DB3D3}"/>
                </a:ext>
              </a:extLst>
            </p:cNvPr>
            <p:cNvGrpSpPr/>
            <p:nvPr/>
          </p:nvGrpSpPr>
          <p:grpSpPr>
            <a:xfrm>
              <a:off x="5790113" y="1085807"/>
              <a:ext cx="598090" cy="1431188"/>
              <a:chOff x="5924993" y="1085807"/>
              <a:chExt cx="431194" cy="1431188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1F1B3D58-B7E3-4A6A-916D-60DBE6CEBF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3416" y="1085807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BEEAC79-6702-43CB-B1F2-EAA4CF3596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1394" y="1511414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97AF0C9-1585-43FF-8FC1-8C881AF05A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4993" y="1995502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86FA4BA-08A8-4D13-87F2-47C3122E4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26531" y="2516995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637FF0-2EB8-4918-904C-ED20F6D5B5D1}"/>
                </a:ext>
              </a:extLst>
            </p:cNvPr>
            <p:cNvSpPr txBox="1"/>
            <p:nvPr/>
          </p:nvSpPr>
          <p:spPr>
            <a:xfrm>
              <a:off x="5011463" y="1307144"/>
              <a:ext cx="851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120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9C2DA3B-D311-4CC0-9332-EAC3CC0A0EC8}"/>
                </a:ext>
              </a:extLst>
            </p:cNvPr>
            <p:cNvSpPr txBox="1"/>
            <p:nvPr/>
          </p:nvSpPr>
          <p:spPr>
            <a:xfrm>
              <a:off x="5036457" y="909153"/>
              <a:ext cx="851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200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96D1CE-0739-4644-A03E-48A2B12C09E2}"/>
                </a:ext>
              </a:extLst>
            </p:cNvPr>
            <p:cNvSpPr txBox="1"/>
            <p:nvPr/>
          </p:nvSpPr>
          <p:spPr>
            <a:xfrm>
              <a:off x="5011462" y="1841936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50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A75953-EB9A-4F7F-B1B7-65B0663A2C3C}"/>
                </a:ext>
              </a:extLst>
            </p:cNvPr>
            <p:cNvSpPr txBox="1"/>
            <p:nvPr/>
          </p:nvSpPr>
          <p:spPr>
            <a:xfrm>
              <a:off x="5036457" y="2363429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10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5BC036-8B57-4896-AAD0-789088DBD68F}"/>
              </a:ext>
            </a:extLst>
          </p:cNvPr>
          <p:cNvGrpSpPr/>
          <p:nvPr/>
        </p:nvGrpSpPr>
        <p:grpSpPr>
          <a:xfrm>
            <a:off x="1165577" y="4433943"/>
            <a:ext cx="1262215" cy="764694"/>
            <a:chOff x="5165025" y="909917"/>
            <a:chExt cx="1262215" cy="76469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C3D7188-646B-4982-BD57-F4A4909E30AC}"/>
                </a:ext>
              </a:extLst>
            </p:cNvPr>
            <p:cNvGrpSpPr/>
            <p:nvPr/>
          </p:nvGrpSpPr>
          <p:grpSpPr>
            <a:xfrm>
              <a:off x="5868578" y="1094191"/>
              <a:ext cx="558662" cy="454053"/>
              <a:chOff x="5981602" y="1094191"/>
              <a:chExt cx="402771" cy="454053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426C272E-CA84-4984-945F-645FA565A6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1602" y="1094191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DEB61DF-6CBD-4BC8-BFFB-2159D80D46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81602" y="1548244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244AAB-E458-4CED-B146-20E8EFC46009}"/>
                </a:ext>
              </a:extLst>
            </p:cNvPr>
            <p:cNvSpPr txBox="1"/>
            <p:nvPr/>
          </p:nvSpPr>
          <p:spPr>
            <a:xfrm>
              <a:off x="5165025" y="1366834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20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99B5B35-C576-4E55-AE6F-A6971DBBBF08}"/>
                </a:ext>
              </a:extLst>
            </p:cNvPr>
            <p:cNvSpPr txBox="1"/>
            <p:nvPr/>
          </p:nvSpPr>
          <p:spPr>
            <a:xfrm>
              <a:off x="5190020" y="909917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40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C372A31-F9E9-4310-B5EA-253C1EE08D0C}"/>
              </a:ext>
            </a:extLst>
          </p:cNvPr>
          <p:cNvSpPr txBox="1"/>
          <p:nvPr/>
        </p:nvSpPr>
        <p:spPr>
          <a:xfrm>
            <a:off x="204841" y="5911812"/>
            <a:ext cx="9187195" cy="367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Supplementary Figure S3. Full-length blots/gels of ABCA1 and beta-actin are presented.</a:t>
            </a:r>
            <a:endParaRPr lang="zh-CN" altLang="zh-CN" sz="1800" dirty="0">
              <a:effectLst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30DC65B-DEB9-45E3-9C48-1E4A28A6079C}"/>
              </a:ext>
            </a:extLst>
          </p:cNvPr>
          <p:cNvSpPr txBox="1"/>
          <p:nvPr/>
        </p:nvSpPr>
        <p:spPr>
          <a:xfrm>
            <a:off x="4191695" y="378354"/>
            <a:ext cx="1740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Fig2C  ABCA1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CD4B09-73E7-43A9-8246-482233EE8093}"/>
              </a:ext>
            </a:extLst>
          </p:cNvPr>
          <p:cNvSpPr txBox="1"/>
          <p:nvPr/>
        </p:nvSpPr>
        <p:spPr>
          <a:xfrm>
            <a:off x="5109842" y="3693907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Fig2C  </a:t>
            </a:r>
            <a:r>
              <a:rPr lang="el-GR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A1614E-90FC-4608-A08D-88BDAC88C5C7}"/>
              </a:ext>
            </a:extLst>
          </p:cNvPr>
          <p:cNvSpPr/>
          <p:nvPr/>
        </p:nvSpPr>
        <p:spPr>
          <a:xfrm>
            <a:off x="7454634" y="987460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ABCA1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31D60DB-3FF3-4CCA-BBAB-B1E53626B044}"/>
              </a:ext>
            </a:extLst>
          </p:cNvPr>
          <p:cNvCxnSpPr>
            <a:cxnSpLocks/>
          </p:cNvCxnSpPr>
          <p:nvPr/>
        </p:nvCxnSpPr>
        <p:spPr>
          <a:xfrm flipV="1">
            <a:off x="6585853" y="1172126"/>
            <a:ext cx="922515" cy="622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CCD7EF5-3C80-4D09-8CC2-29D332B3B94E}"/>
              </a:ext>
            </a:extLst>
          </p:cNvPr>
          <p:cNvSpPr/>
          <p:nvPr/>
        </p:nvSpPr>
        <p:spPr>
          <a:xfrm>
            <a:off x="8497239" y="4169905"/>
            <a:ext cx="894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CN" dirty="0">
                <a:latin typeface="Arial" panose="020B0604020202020204" pitchFamily="34" charset="0"/>
                <a:cs typeface="Arial" panose="020B0604020202020204" pitchFamily="34" charset="0"/>
              </a:rPr>
              <a:t>β-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6BEFF0-1CFB-4532-9DB7-B0ED294E292D}"/>
              </a:ext>
            </a:extLst>
          </p:cNvPr>
          <p:cNvCxnSpPr>
            <a:cxnSpLocks/>
          </p:cNvCxnSpPr>
          <p:nvPr/>
        </p:nvCxnSpPr>
        <p:spPr>
          <a:xfrm flipV="1">
            <a:off x="7445268" y="4354571"/>
            <a:ext cx="922515" cy="622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83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D4F015D-FC93-4F50-9F5D-78242FA0D215}"/>
              </a:ext>
            </a:extLst>
          </p:cNvPr>
          <p:cNvGrpSpPr/>
          <p:nvPr/>
        </p:nvGrpSpPr>
        <p:grpSpPr>
          <a:xfrm>
            <a:off x="1664795" y="3631808"/>
            <a:ext cx="3670982" cy="1664799"/>
            <a:chOff x="317168" y="377635"/>
            <a:chExt cx="2635038" cy="11949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134D108-D554-4B60-832E-C0E68560FA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11" t="23769" r="24619" b="57360"/>
            <a:stretch/>
          </p:blipFill>
          <p:spPr>
            <a:xfrm>
              <a:off x="317168" y="685413"/>
              <a:ext cx="2635038" cy="88721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A695F3-E790-4F07-856D-BFB65EDE777A}"/>
                </a:ext>
              </a:extLst>
            </p:cNvPr>
            <p:cNvSpPr txBox="1"/>
            <p:nvPr/>
          </p:nvSpPr>
          <p:spPr>
            <a:xfrm>
              <a:off x="1054239" y="377635"/>
              <a:ext cx="906750" cy="220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Fig3C  AQP4</a:t>
              </a:r>
              <a:endParaRPr lang="zh-CN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2E0EF2C3-ED09-4277-AE3A-C2B0652711C1}"/>
              </a:ext>
            </a:extLst>
          </p:cNvPr>
          <p:cNvGrpSpPr/>
          <p:nvPr/>
        </p:nvGrpSpPr>
        <p:grpSpPr>
          <a:xfrm>
            <a:off x="488084" y="4090546"/>
            <a:ext cx="1270613" cy="1102924"/>
            <a:chOff x="907620" y="4141159"/>
            <a:chExt cx="1270613" cy="110292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F7F3826A-A112-4E7B-86EA-D3C9393582D9}"/>
                </a:ext>
              </a:extLst>
            </p:cNvPr>
            <p:cNvGrpSpPr/>
            <p:nvPr/>
          </p:nvGrpSpPr>
          <p:grpSpPr>
            <a:xfrm>
              <a:off x="1619571" y="4313862"/>
              <a:ext cx="558662" cy="785533"/>
              <a:chOff x="5959145" y="1063465"/>
              <a:chExt cx="402771" cy="785533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13DFF4BF-CBEA-4D77-A7FF-5C0779D248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9145" y="1063465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EE7141D9-1468-440E-A4AD-D72425EC25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9145" y="1333466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ED090813-58B6-4CAF-964C-023284C5CB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9145" y="1596762"/>
                <a:ext cx="402771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19867DE3-D6C8-4782-927D-B907AB97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62633" y="1788932"/>
                <a:ext cx="395795" cy="60066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3281BD9-2AC9-4794-A580-38BFFB2F5F95}"/>
                </a:ext>
              </a:extLst>
            </p:cNvPr>
            <p:cNvSpPr txBox="1"/>
            <p:nvPr/>
          </p:nvSpPr>
          <p:spPr>
            <a:xfrm>
              <a:off x="907620" y="4398256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40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14207A6-B497-448B-B314-992A97FE9DC3}"/>
                </a:ext>
              </a:extLst>
            </p:cNvPr>
            <p:cNvSpPr txBox="1"/>
            <p:nvPr/>
          </p:nvSpPr>
          <p:spPr>
            <a:xfrm>
              <a:off x="918654" y="4141159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876C974D-A6B9-477E-8FF6-8FBA6E74EE89}"/>
                </a:ext>
              </a:extLst>
            </p:cNvPr>
            <p:cNvSpPr txBox="1"/>
            <p:nvPr/>
          </p:nvSpPr>
          <p:spPr>
            <a:xfrm>
              <a:off x="918654" y="4692621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01E6194B-9ABF-4AA3-969B-8CDAECE01AF9}"/>
                </a:ext>
              </a:extLst>
            </p:cNvPr>
            <p:cNvSpPr txBox="1"/>
            <p:nvPr/>
          </p:nvSpPr>
          <p:spPr>
            <a:xfrm>
              <a:off x="929688" y="4936306"/>
              <a:ext cx="7521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25 </a:t>
              </a:r>
              <a:r>
                <a:rPr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6" name="TextBox 125">
            <a:extLst>
              <a:ext uri="{FF2B5EF4-FFF2-40B4-BE49-F238E27FC236}">
                <a16:creationId xmlns:a16="http://schemas.microsoft.com/office/drawing/2014/main" id="{63F1A266-6B67-4BE7-A35B-4086AADD87D1}"/>
              </a:ext>
            </a:extLst>
          </p:cNvPr>
          <p:cNvSpPr txBox="1"/>
          <p:nvPr/>
        </p:nvSpPr>
        <p:spPr>
          <a:xfrm>
            <a:off x="-13692" y="5855161"/>
            <a:ext cx="121920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Supplementary Figure </a:t>
            </a:r>
            <a:r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S4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. Full-length blots/gels of MMP9, AQP4, CYP46 and </a:t>
            </a:r>
            <a:r>
              <a:rPr lang="el-GR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β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-actin are presented.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E4498F-42A1-4243-8476-1BD9AAB5B05A}"/>
              </a:ext>
            </a:extLst>
          </p:cNvPr>
          <p:cNvGrpSpPr/>
          <p:nvPr/>
        </p:nvGrpSpPr>
        <p:grpSpPr>
          <a:xfrm>
            <a:off x="258950" y="539147"/>
            <a:ext cx="5823358" cy="1661622"/>
            <a:chOff x="717670" y="510780"/>
            <a:chExt cx="5823358" cy="166162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21F7B12-8FC0-4B46-A334-4E2A7332FE6A}"/>
                </a:ext>
              </a:extLst>
            </p:cNvPr>
            <p:cNvGrpSpPr/>
            <p:nvPr/>
          </p:nvGrpSpPr>
          <p:grpSpPr>
            <a:xfrm rot="21359578">
              <a:off x="2110490" y="510780"/>
              <a:ext cx="3429744" cy="1605234"/>
              <a:chOff x="8264434" y="3090829"/>
              <a:chExt cx="2461877" cy="1152240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FF3DF1F8-4D91-40FF-8E89-14C45A0303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462" t="31592" r="32675" b="51802"/>
              <a:stretch/>
            </p:blipFill>
            <p:spPr>
              <a:xfrm>
                <a:off x="8264434" y="3355179"/>
                <a:ext cx="2461877" cy="887890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8E34747-69F6-454C-B735-0E4D39963644}"/>
                  </a:ext>
                </a:extLst>
              </p:cNvPr>
              <p:cNvSpPr txBox="1"/>
              <p:nvPr/>
            </p:nvSpPr>
            <p:spPr>
              <a:xfrm>
                <a:off x="8972291" y="3090829"/>
                <a:ext cx="1046160" cy="220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Fig3C    MMP-9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17877BB3-930C-4E9F-A363-87448B6AC015}"/>
                </a:ext>
              </a:extLst>
            </p:cNvPr>
            <p:cNvGrpSpPr/>
            <p:nvPr/>
          </p:nvGrpSpPr>
          <p:grpSpPr>
            <a:xfrm>
              <a:off x="717670" y="972091"/>
              <a:ext cx="1460561" cy="1200311"/>
              <a:chOff x="4924925" y="900854"/>
              <a:chExt cx="1460561" cy="1200311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8B61C9A8-1C09-4CF1-B073-24AAA10DEC4E}"/>
                  </a:ext>
                </a:extLst>
              </p:cNvPr>
              <p:cNvGrpSpPr/>
              <p:nvPr/>
            </p:nvGrpSpPr>
            <p:grpSpPr>
              <a:xfrm>
                <a:off x="5714995" y="1093427"/>
                <a:ext cx="670491" cy="860546"/>
                <a:chOff x="5870890" y="1093427"/>
                <a:chExt cx="483396" cy="860546"/>
              </a:xfrm>
            </p:grpSpPr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2E66F87B-C675-49D2-A0B7-76C804638F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70890" y="1093427"/>
                  <a:ext cx="402771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E83F5A05-30F3-44D1-AB66-6EDB8EF5AD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70890" y="1208631"/>
                  <a:ext cx="483396" cy="6683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81EE03D7-642D-48B1-B38B-A930BCCE68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70890" y="1358905"/>
                  <a:ext cx="483396" cy="88895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F3A03539-BC19-4659-9F9E-9AF75BECE9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70890" y="1597890"/>
                  <a:ext cx="483396" cy="6819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5AEC7251-119C-4DDC-A282-5C76375D14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70890" y="1792619"/>
                  <a:ext cx="483396" cy="16135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77084A0-A561-4044-B966-E436550A53B2}"/>
                  </a:ext>
                </a:extLst>
              </p:cNvPr>
              <p:cNvSpPr txBox="1"/>
              <p:nvPr/>
            </p:nvSpPr>
            <p:spPr>
              <a:xfrm>
                <a:off x="5017412" y="129998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90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DCC54B6-ADA5-484D-8948-C5B436CC0DED}"/>
                  </a:ext>
                </a:extLst>
              </p:cNvPr>
              <p:cNvSpPr txBox="1"/>
              <p:nvPr/>
            </p:nvSpPr>
            <p:spPr>
              <a:xfrm>
                <a:off x="4928940" y="900854"/>
                <a:ext cx="8515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120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CF8C1C-ADAC-4E85-A47E-65F9FE4C7DD5}"/>
                  </a:ext>
                </a:extLst>
              </p:cNvPr>
              <p:cNvSpPr txBox="1"/>
              <p:nvPr/>
            </p:nvSpPr>
            <p:spPr>
              <a:xfrm>
                <a:off x="4924925" y="1104437"/>
                <a:ext cx="8515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100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5400000-4AD9-41B3-9983-7D1ECC5EC68E}"/>
                  </a:ext>
                </a:extLst>
              </p:cNvPr>
              <p:cNvSpPr txBox="1"/>
              <p:nvPr/>
            </p:nvSpPr>
            <p:spPr>
              <a:xfrm>
                <a:off x="4998177" y="151126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5BA4CC0-7825-45DA-B4BE-097D1158CC2E}"/>
                  </a:ext>
                </a:extLst>
              </p:cNvPr>
              <p:cNvSpPr txBox="1"/>
              <p:nvPr/>
            </p:nvSpPr>
            <p:spPr>
              <a:xfrm>
                <a:off x="4998177" y="1793388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35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E393354-C22F-494A-8304-47F482D59C98}"/>
                </a:ext>
              </a:extLst>
            </p:cNvPr>
            <p:cNvSpPr/>
            <p:nvPr/>
          </p:nvSpPr>
          <p:spPr>
            <a:xfrm>
              <a:off x="5591729" y="1204387"/>
              <a:ext cx="9492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MMP-9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7BC610F-0D47-4651-B6CD-2FE7ADD6179E}"/>
                </a:ext>
              </a:extLst>
            </p:cNvPr>
            <p:cNvCxnSpPr>
              <a:cxnSpLocks/>
            </p:cNvCxnSpPr>
            <p:nvPr/>
          </p:nvCxnSpPr>
          <p:spPr>
            <a:xfrm>
              <a:off x="5372668" y="1389053"/>
              <a:ext cx="2194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98A8EBE-63AB-4F4B-93D2-51F6E9E21205}"/>
              </a:ext>
            </a:extLst>
          </p:cNvPr>
          <p:cNvGrpSpPr/>
          <p:nvPr/>
        </p:nvGrpSpPr>
        <p:grpSpPr>
          <a:xfrm>
            <a:off x="6063471" y="199071"/>
            <a:ext cx="6185675" cy="2286146"/>
            <a:chOff x="6346449" y="191700"/>
            <a:chExt cx="6185675" cy="228614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300027E-8FA6-4666-B923-BE8B6D2BE01E}"/>
                </a:ext>
              </a:extLst>
            </p:cNvPr>
            <p:cNvGrpSpPr/>
            <p:nvPr/>
          </p:nvGrpSpPr>
          <p:grpSpPr>
            <a:xfrm>
              <a:off x="6346449" y="191700"/>
              <a:ext cx="5191656" cy="2286146"/>
              <a:chOff x="6741394" y="34991"/>
              <a:chExt cx="5191656" cy="2286146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20F681B8-8BDF-4F63-8267-40C41DBE03CD}"/>
                  </a:ext>
                </a:extLst>
              </p:cNvPr>
              <p:cNvGrpSpPr/>
              <p:nvPr/>
            </p:nvGrpSpPr>
            <p:grpSpPr>
              <a:xfrm>
                <a:off x="7819283" y="34991"/>
                <a:ext cx="4113767" cy="2286146"/>
                <a:chOff x="5720675" y="488291"/>
                <a:chExt cx="2952870" cy="1641000"/>
              </a:xfrm>
            </p:grpSpPr>
            <p:graphicFrame>
              <p:nvGraphicFramePr>
                <p:cNvPr id="19" name="Object 18">
                  <a:extLst>
                    <a:ext uri="{FF2B5EF4-FFF2-40B4-BE49-F238E27FC236}">
                      <a16:creationId xmlns:a16="http://schemas.microsoft.com/office/drawing/2014/main" id="{412847F4-EB2A-48C6-8C3A-6DB1F931D58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78707682"/>
                    </p:ext>
                  </p:extLst>
                </p:nvPr>
              </p:nvGraphicFramePr>
              <p:xfrm>
                <a:off x="5720675" y="850175"/>
                <a:ext cx="2952870" cy="127911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80" name="Image" r:id="rId5" imgW="5760720" imgH="2496240" progId="Photoshop.Image.16">
                        <p:embed/>
                      </p:oleObj>
                    </mc:Choice>
                    <mc:Fallback>
                      <p:oleObj name="Image" r:id="rId5" imgW="5760720" imgH="2496240" progId="Photoshop.Image.16">
                        <p:embed/>
                        <p:pic>
                          <p:nvPicPr>
                            <p:cNvPr id="8" name="Object 7">
                              <a:extLst>
                                <a:ext uri="{FF2B5EF4-FFF2-40B4-BE49-F238E27FC236}">
                                  <a16:creationId xmlns:a16="http://schemas.microsoft.com/office/drawing/2014/main" id="{8F5F56E8-5B8E-4823-96AA-04D9BE12EBB4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720675" y="850175"/>
                              <a:ext cx="2952870" cy="1279116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D65BD29-3A1B-4481-ACAF-D7EDC10D3948}"/>
                    </a:ext>
                  </a:extLst>
                </p:cNvPr>
                <p:cNvSpPr txBox="1"/>
                <p:nvPr/>
              </p:nvSpPr>
              <p:spPr>
                <a:xfrm>
                  <a:off x="6391273" y="488291"/>
                  <a:ext cx="1004738" cy="2209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Fig3C   CYP46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C8A34908-C57C-427A-BBFC-E088A79C2BD5}"/>
                  </a:ext>
                </a:extLst>
              </p:cNvPr>
              <p:cNvGrpSpPr/>
              <p:nvPr/>
            </p:nvGrpSpPr>
            <p:grpSpPr>
              <a:xfrm>
                <a:off x="6741394" y="802517"/>
                <a:ext cx="1357221" cy="1101024"/>
                <a:chOff x="4974072" y="1000347"/>
                <a:chExt cx="1357221" cy="1101024"/>
              </a:xfrm>
            </p:grpSpPr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52230992-884B-486C-8728-4C1E6659E2B7}"/>
                    </a:ext>
                  </a:extLst>
                </p:cNvPr>
                <p:cNvGrpSpPr/>
                <p:nvPr/>
              </p:nvGrpSpPr>
              <p:grpSpPr>
                <a:xfrm>
                  <a:off x="5748554" y="1169921"/>
                  <a:ext cx="582739" cy="782607"/>
                  <a:chOff x="5895078" y="1169921"/>
                  <a:chExt cx="420130" cy="782607"/>
                </a:xfrm>
              </p:grpSpPr>
              <p:cxnSp>
                <p:nvCxnSpPr>
                  <p:cNvPr id="109" name="Straight Connector 108">
                    <a:extLst>
                      <a:ext uri="{FF2B5EF4-FFF2-40B4-BE49-F238E27FC236}">
                        <a16:creationId xmlns:a16="http://schemas.microsoft.com/office/drawing/2014/main" id="{3CB4B9DF-5DE6-4B18-A2D1-DC8089799A4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95078" y="1169921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>
                    <a:extLst>
                      <a:ext uri="{FF2B5EF4-FFF2-40B4-BE49-F238E27FC236}">
                        <a16:creationId xmlns:a16="http://schemas.microsoft.com/office/drawing/2014/main" id="{F61352E2-642A-46B1-8665-502D1A6DC0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95079" y="1373504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>
                    <a:extLst>
                      <a:ext uri="{FF2B5EF4-FFF2-40B4-BE49-F238E27FC236}">
                        <a16:creationId xmlns:a16="http://schemas.microsoft.com/office/drawing/2014/main" id="{9AB670E2-14E0-4CFD-9D89-ACCC3B4443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96344" y="1601674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>
                    <a:extLst>
                      <a:ext uri="{FF2B5EF4-FFF2-40B4-BE49-F238E27FC236}">
                        <a16:creationId xmlns:a16="http://schemas.microsoft.com/office/drawing/2014/main" id="{30D81FC8-BC05-4F76-8939-6FBFF9E9288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912437" y="1952528"/>
                    <a:ext cx="40277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4A45E852-3156-4135-89C4-FA7ED0646BC5}"/>
                    </a:ext>
                  </a:extLst>
                </p:cNvPr>
                <p:cNvSpPr txBox="1"/>
                <p:nvPr/>
              </p:nvSpPr>
              <p:spPr>
                <a:xfrm>
                  <a:off x="5073458" y="1436731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0DCF066A-1116-4AD5-A83F-EBDE70CD2B8D}"/>
                    </a:ext>
                  </a:extLst>
                </p:cNvPr>
                <p:cNvSpPr txBox="1"/>
                <p:nvPr/>
              </p:nvSpPr>
              <p:spPr>
                <a:xfrm>
                  <a:off x="4974072" y="1000347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01C4DE7A-659A-45C1-B333-1A0668D983FC}"/>
                    </a:ext>
                  </a:extLst>
                </p:cNvPr>
                <p:cNvSpPr txBox="1"/>
                <p:nvPr/>
              </p:nvSpPr>
              <p:spPr>
                <a:xfrm>
                  <a:off x="5081638" y="1216381"/>
                  <a:ext cx="80265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27EFD4CF-120F-4F4A-86F8-D76353320FCD}"/>
                    </a:ext>
                  </a:extLst>
                </p:cNvPr>
                <p:cNvSpPr txBox="1"/>
                <p:nvPr/>
              </p:nvSpPr>
              <p:spPr>
                <a:xfrm>
                  <a:off x="5073458" y="1793594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ACAC49E-2A16-49BF-8C00-39A3814E3147}"/>
                </a:ext>
              </a:extLst>
            </p:cNvPr>
            <p:cNvSpPr/>
            <p:nvPr/>
          </p:nvSpPr>
          <p:spPr>
            <a:xfrm>
              <a:off x="11616489" y="1319781"/>
              <a:ext cx="9156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CYP46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D54C029-D12D-4D61-8C73-57A60BFD2A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67411" y="1528579"/>
              <a:ext cx="55866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241A96-5DCF-4202-B390-5474A7FEE1CD}"/>
              </a:ext>
            </a:extLst>
          </p:cNvPr>
          <p:cNvGrpSpPr/>
          <p:nvPr/>
        </p:nvGrpSpPr>
        <p:grpSpPr>
          <a:xfrm>
            <a:off x="6538921" y="3655260"/>
            <a:ext cx="5619462" cy="1646596"/>
            <a:chOff x="6698291" y="3682421"/>
            <a:chExt cx="5619462" cy="164659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2DB86B3-FAA1-49FA-846A-849841591FC4}"/>
                </a:ext>
              </a:extLst>
            </p:cNvPr>
            <p:cNvGrpSpPr/>
            <p:nvPr/>
          </p:nvGrpSpPr>
          <p:grpSpPr>
            <a:xfrm>
              <a:off x="7819283" y="3682421"/>
              <a:ext cx="3527459" cy="1646596"/>
              <a:chOff x="5410200" y="289122"/>
              <a:chExt cx="2532017" cy="118193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283C733-97E5-4989-832D-54F472A019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339" t="33582" r="34590" b="50000"/>
              <a:stretch/>
            </p:blipFill>
            <p:spPr>
              <a:xfrm>
                <a:off x="5410200" y="596900"/>
                <a:ext cx="2532017" cy="874152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D676DC-0386-4DC5-BAAA-725537E30450}"/>
                  </a:ext>
                </a:extLst>
              </p:cNvPr>
              <p:cNvSpPr txBox="1"/>
              <p:nvPr/>
            </p:nvSpPr>
            <p:spPr>
              <a:xfrm>
                <a:off x="6216287" y="289122"/>
                <a:ext cx="980575" cy="220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Fig3C  </a:t>
                </a:r>
                <a:r>
                  <a:rPr lang="el-GR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-actin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11A03B2-BA73-4FBC-83D2-C6E27DD3B424}"/>
                </a:ext>
              </a:extLst>
            </p:cNvPr>
            <p:cNvGrpSpPr/>
            <p:nvPr/>
          </p:nvGrpSpPr>
          <p:grpSpPr>
            <a:xfrm>
              <a:off x="6698291" y="4276086"/>
              <a:ext cx="1310791" cy="878850"/>
              <a:chOff x="6698291" y="4276086"/>
              <a:chExt cx="1310791" cy="87885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218EEA6-8B08-4367-9FDA-95ECC2E79C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0420" y="4429974"/>
                <a:ext cx="558662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370AE0F-C4F9-4FFA-926A-87B20C7AB3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0420" y="4738895"/>
                <a:ext cx="558662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96D250C-A501-4FAA-BB27-46E65BA42BF8}"/>
                  </a:ext>
                </a:extLst>
              </p:cNvPr>
              <p:cNvSpPr txBox="1"/>
              <p:nvPr/>
            </p:nvSpPr>
            <p:spPr>
              <a:xfrm>
                <a:off x="6698291" y="4567362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40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8D86773-8AF6-4BC4-A9E5-D1E405CF2494}"/>
                  </a:ext>
                </a:extLst>
              </p:cNvPr>
              <p:cNvSpPr txBox="1"/>
              <p:nvPr/>
            </p:nvSpPr>
            <p:spPr>
              <a:xfrm>
                <a:off x="6698291" y="4276086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A21A756A-C7FA-4F3B-9196-77F774DF16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50420" y="5018692"/>
                <a:ext cx="558662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C42DC55-5F81-4CF3-8B34-4865336962EB}"/>
                  </a:ext>
                </a:extLst>
              </p:cNvPr>
              <p:cNvSpPr txBox="1"/>
              <p:nvPr/>
            </p:nvSpPr>
            <p:spPr>
              <a:xfrm>
                <a:off x="6698291" y="484715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18784BF-FCAA-4D63-85C0-555FD1DCD092}"/>
                </a:ext>
              </a:extLst>
            </p:cNvPr>
            <p:cNvSpPr/>
            <p:nvPr/>
          </p:nvSpPr>
          <p:spPr>
            <a:xfrm>
              <a:off x="11422956" y="4566974"/>
              <a:ext cx="894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β-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17188B7-25D3-414D-8086-3A945F7F7976}"/>
                </a:ext>
              </a:extLst>
            </p:cNvPr>
            <p:cNvCxnSpPr>
              <a:cxnSpLocks/>
            </p:cNvCxnSpPr>
            <p:nvPr/>
          </p:nvCxnSpPr>
          <p:spPr>
            <a:xfrm>
              <a:off x="11231831" y="4768529"/>
              <a:ext cx="22028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E4E61F5-C993-4F3A-87C8-62BF0A1A8AF6}"/>
              </a:ext>
            </a:extLst>
          </p:cNvPr>
          <p:cNvSpPr/>
          <p:nvPr/>
        </p:nvSpPr>
        <p:spPr>
          <a:xfrm>
            <a:off x="5599154" y="4316865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AQP4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66E6436-F8BB-47CD-B44C-0358BA2AF28B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4613820" y="4501531"/>
            <a:ext cx="985334" cy="444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98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7B35D32-34ED-4F80-AF5D-ADC15792EF7E}"/>
              </a:ext>
            </a:extLst>
          </p:cNvPr>
          <p:cNvGrpSpPr/>
          <p:nvPr/>
        </p:nvGrpSpPr>
        <p:grpSpPr>
          <a:xfrm>
            <a:off x="-82035" y="129251"/>
            <a:ext cx="4436158" cy="1558974"/>
            <a:chOff x="-82035" y="129251"/>
            <a:chExt cx="4436158" cy="155897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D556D2D-87E2-49D9-8BBD-2DACFA6F60CF}"/>
                </a:ext>
              </a:extLst>
            </p:cNvPr>
            <p:cNvGrpSpPr/>
            <p:nvPr/>
          </p:nvGrpSpPr>
          <p:grpSpPr>
            <a:xfrm>
              <a:off x="711719" y="129251"/>
              <a:ext cx="3642404" cy="1558974"/>
              <a:chOff x="8486654" y="2041051"/>
              <a:chExt cx="3642404" cy="1558974"/>
            </a:xfrm>
          </p:grpSpPr>
          <p:graphicFrame>
            <p:nvGraphicFramePr>
              <p:cNvPr id="42" name="Object 41">
                <a:extLst>
                  <a:ext uri="{FF2B5EF4-FFF2-40B4-BE49-F238E27FC236}">
                    <a16:creationId xmlns:a16="http://schemas.microsoft.com/office/drawing/2014/main" id="{32B7D09D-A759-4225-8645-8AD3821372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79009298"/>
                  </p:ext>
                </p:extLst>
              </p:nvPr>
            </p:nvGraphicFramePr>
            <p:xfrm>
              <a:off x="8486654" y="2396684"/>
              <a:ext cx="3642404" cy="12033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0" name="Image" r:id="rId3" imgW="5535000" imgH="1828800" progId="Photoshop.Image.16">
                      <p:embed/>
                    </p:oleObj>
                  </mc:Choice>
                  <mc:Fallback>
                    <p:oleObj name="Image" r:id="rId3" imgW="5535000" imgH="1828800" progId="Photoshop.Image.16">
                      <p:embed/>
                      <p:pic>
                        <p:nvPicPr>
                          <p:cNvPr id="26" name="Object 25">
                            <a:extLst>
                              <a:ext uri="{FF2B5EF4-FFF2-40B4-BE49-F238E27FC236}">
                                <a16:creationId xmlns:a16="http://schemas.microsoft.com/office/drawing/2014/main" id="{4A96EC8D-799E-4589-9EDB-A12E524A6FE0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8486654" y="2396684"/>
                            <a:ext cx="3642404" cy="1203341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63CC428-A85C-4F97-B922-B0A1B359970D}"/>
                  </a:ext>
                </a:extLst>
              </p:cNvPr>
              <p:cNvSpPr txBox="1"/>
              <p:nvPr/>
            </p:nvSpPr>
            <p:spPr>
              <a:xfrm>
                <a:off x="9740500" y="2041051"/>
                <a:ext cx="128913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Fig3E p-PI3K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8B686042-B0EA-4756-8903-124E7CB7A94B}"/>
                </a:ext>
              </a:extLst>
            </p:cNvPr>
            <p:cNvGrpSpPr/>
            <p:nvPr/>
          </p:nvGrpSpPr>
          <p:grpSpPr>
            <a:xfrm>
              <a:off x="-82035" y="658842"/>
              <a:ext cx="948494" cy="975997"/>
              <a:chOff x="-31750" y="657631"/>
              <a:chExt cx="948494" cy="975997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268FB1A-FBDF-49D9-8559-1DBE935AABF6}"/>
                  </a:ext>
                </a:extLst>
              </p:cNvPr>
              <p:cNvSpPr txBox="1"/>
              <p:nvPr/>
            </p:nvSpPr>
            <p:spPr>
              <a:xfrm>
                <a:off x="-19281" y="866839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85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93AC7C5-F1DE-4CB3-8166-DF144FB46173}"/>
                  </a:ext>
                </a:extLst>
              </p:cNvPr>
              <p:cNvSpPr txBox="1"/>
              <p:nvPr/>
            </p:nvSpPr>
            <p:spPr>
              <a:xfrm>
                <a:off x="-1293" y="110637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FDF4EEB-9B1C-4A0B-BDE7-D8F59EF300D9}"/>
                  </a:ext>
                </a:extLst>
              </p:cNvPr>
              <p:cNvSpPr txBox="1"/>
              <p:nvPr/>
            </p:nvSpPr>
            <p:spPr>
              <a:xfrm>
                <a:off x="-31750" y="65763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90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1EDF7D79-AAEF-4249-BF1F-BCC8955425E2}"/>
                  </a:ext>
                </a:extLst>
              </p:cNvPr>
              <p:cNvGrpSpPr/>
              <p:nvPr/>
            </p:nvGrpSpPr>
            <p:grpSpPr>
              <a:xfrm>
                <a:off x="641350" y="826222"/>
                <a:ext cx="275394" cy="653518"/>
                <a:chOff x="506029" y="826222"/>
                <a:chExt cx="400466" cy="653518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7B8F9091-5800-4C39-B3D3-187832A2D4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029" y="938317"/>
                  <a:ext cx="400466" cy="66943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4EFADE27-314A-4FC1-9BFE-44D66D3DB9D1}"/>
                    </a:ext>
                  </a:extLst>
                </p:cNvPr>
                <p:cNvCxnSpPr>
                  <a:cxnSpLocks/>
                  <a:stCxn id="53" idx="3"/>
                </p:cNvCxnSpPr>
                <p:nvPr/>
              </p:nvCxnSpPr>
              <p:spPr>
                <a:xfrm flipV="1">
                  <a:off x="665239" y="1122072"/>
                  <a:ext cx="227901" cy="13818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1087755F-C345-4196-93DF-DC560533BE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6029" y="826222"/>
                  <a:ext cx="400466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846323E4-BF71-4499-BB51-316B16ADCAC1}"/>
                    </a:ext>
                  </a:extLst>
                </p:cNvPr>
                <p:cNvCxnSpPr>
                  <a:cxnSpLocks/>
                  <a:stCxn id="57" idx="3"/>
                </p:cNvCxnSpPr>
                <p:nvPr/>
              </p:nvCxnSpPr>
              <p:spPr>
                <a:xfrm flipV="1">
                  <a:off x="664861" y="1341552"/>
                  <a:ext cx="228019" cy="138188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6B9D607-E924-482D-8922-444151D2D203}"/>
                  </a:ext>
                </a:extLst>
              </p:cNvPr>
              <p:cNvSpPr txBox="1"/>
              <p:nvPr/>
            </p:nvSpPr>
            <p:spPr>
              <a:xfrm>
                <a:off x="-1553" y="132585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75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12" name="TextBox 211">
            <a:extLst>
              <a:ext uri="{FF2B5EF4-FFF2-40B4-BE49-F238E27FC236}">
                <a16:creationId xmlns:a16="http://schemas.microsoft.com/office/drawing/2014/main" id="{81387240-E6F4-4B79-B0B9-4AC571B156BD}"/>
              </a:ext>
            </a:extLst>
          </p:cNvPr>
          <p:cNvSpPr txBox="1"/>
          <p:nvPr/>
        </p:nvSpPr>
        <p:spPr>
          <a:xfrm>
            <a:off x="8796" y="6828282"/>
            <a:ext cx="12192000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Supplementary Figure S5. Full-length blots/gels of phospho-PI3K, PI3K, AKT, phospho-AKT, </a:t>
            </a:r>
            <a:r>
              <a:rPr lang="en-US" altLang="zh-CN" sz="1800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eNOS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phospho-</a:t>
            </a:r>
            <a:r>
              <a:rPr lang="en-US" altLang="zh-CN" sz="1800" dirty="0" err="1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eNOS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and </a:t>
            </a:r>
            <a:r>
              <a:rPr lang="el-GR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β</a:t>
            </a:r>
            <a:r>
              <a:rPr lang="en-US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-actin are presented.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9F391E-2170-49BE-BFB7-36B7FF464091}"/>
              </a:ext>
            </a:extLst>
          </p:cNvPr>
          <p:cNvSpPr/>
          <p:nvPr/>
        </p:nvSpPr>
        <p:spPr>
          <a:xfrm>
            <a:off x="4384316" y="642767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p-PI3K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1253798-276F-4487-A787-4E87878489DF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3812397" y="827433"/>
            <a:ext cx="571919" cy="1120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D7BD304-D6BD-4474-915D-380F68B22DA5}"/>
              </a:ext>
            </a:extLst>
          </p:cNvPr>
          <p:cNvGrpSpPr/>
          <p:nvPr/>
        </p:nvGrpSpPr>
        <p:grpSpPr>
          <a:xfrm>
            <a:off x="5237870" y="133621"/>
            <a:ext cx="5447802" cy="1501218"/>
            <a:chOff x="5237870" y="133621"/>
            <a:chExt cx="5447802" cy="150121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9056919-89BD-41E3-A288-7F576FD1FD06}"/>
                </a:ext>
              </a:extLst>
            </p:cNvPr>
            <p:cNvGrpSpPr/>
            <p:nvPr/>
          </p:nvGrpSpPr>
          <p:grpSpPr>
            <a:xfrm>
              <a:off x="5237870" y="133621"/>
              <a:ext cx="4302528" cy="1501218"/>
              <a:chOff x="4237310" y="118907"/>
              <a:chExt cx="4302528" cy="1501218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5B76397A-A63C-471C-99CF-FD405CAF0042}"/>
                  </a:ext>
                </a:extLst>
              </p:cNvPr>
              <p:cNvGrpSpPr/>
              <p:nvPr/>
            </p:nvGrpSpPr>
            <p:grpSpPr>
              <a:xfrm rot="21449571">
                <a:off x="5393379" y="118907"/>
                <a:ext cx="3146459" cy="1501218"/>
                <a:chOff x="416421" y="5191044"/>
                <a:chExt cx="2621465" cy="1250736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639B66DE-7567-4D40-8DE8-1A78DB940B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022" t="34337" r="31569" b="49057"/>
                <a:stretch/>
              </p:blipFill>
              <p:spPr>
                <a:xfrm>
                  <a:off x="416421" y="5484561"/>
                  <a:ext cx="2621465" cy="957219"/>
                </a:xfrm>
                <a:prstGeom prst="rect">
                  <a:avLst/>
                </a:prstGeom>
              </p:spPr>
            </p:pic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2357C42-303D-4FF7-9B8C-6343951E35C2}"/>
                    </a:ext>
                  </a:extLst>
                </p:cNvPr>
                <p:cNvSpPr txBox="1"/>
                <p:nvPr/>
              </p:nvSpPr>
              <p:spPr>
                <a:xfrm>
                  <a:off x="1768096" y="5191044"/>
                  <a:ext cx="1016612" cy="2564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Fig3E   PI3K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030BCF41-4B33-4FDC-ABE3-6E190AFD7565}"/>
                  </a:ext>
                </a:extLst>
              </p:cNvPr>
              <p:cNvGrpSpPr/>
              <p:nvPr/>
            </p:nvGrpSpPr>
            <p:grpSpPr>
              <a:xfrm>
                <a:off x="4237310" y="413487"/>
                <a:ext cx="1235110" cy="1177655"/>
                <a:chOff x="-298774" y="463195"/>
                <a:chExt cx="1235110" cy="1177655"/>
              </a:xfrm>
            </p:grpSpPr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58A69D66-078D-4F1F-ADA4-C02E6E9A2E00}"/>
                    </a:ext>
                  </a:extLst>
                </p:cNvPr>
                <p:cNvSpPr txBox="1"/>
                <p:nvPr/>
              </p:nvSpPr>
              <p:spPr>
                <a:xfrm>
                  <a:off x="-157494" y="926057"/>
                  <a:ext cx="81087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C5D4B9DA-8163-4639-A71E-7B37AFF7E5CD}"/>
                    </a:ext>
                  </a:extLst>
                </p:cNvPr>
                <p:cNvSpPr txBox="1"/>
                <p:nvPr/>
              </p:nvSpPr>
              <p:spPr>
                <a:xfrm>
                  <a:off x="-145523" y="1114423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3B039F1D-D909-4174-B9B3-6AF989A14D10}"/>
                    </a:ext>
                  </a:extLst>
                </p:cNvPr>
                <p:cNvSpPr txBox="1"/>
                <p:nvPr/>
              </p:nvSpPr>
              <p:spPr>
                <a:xfrm>
                  <a:off x="-298774" y="663304"/>
                  <a:ext cx="8381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110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ABFE1CA9-5316-403C-9C11-C7251790685C}"/>
                    </a:ext>
                  </a:extLst>
                </p:cNvPr>
                <p:cNvGrpSpPr/>
                <p:nvPr/>
              </p:nvGrpSpPr>
              <p:grpSpPr>
                <a:xfrm>
                  <a:off x="455472" y="848413"/>
                  <a:ext cx="480864" cy="634238"/>
                  <a:chOff x="235733" y="848413"/>
                  <a:chExt cx="699252" cy="634238"/>
                </a:xfrm>
              </p:grpSpPr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4CA6F8E1-761E-4EF4-B4E2-C82659C2817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47648" y="1106555"/>
                    <a:ext cx="497854" cy="2118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Connector 78">
                    <a:extLst>
                      <a:ext uri="{FF2B5EF4-FFF2-40B4-BE49-F238E27FC236}">
                        <a16:creationId xmlns:a16="http://schemas.microsoft.com/office/drawing/2014/main" id="{E82DCF60-471C-40AF-B9AB-9CA7C29574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24396" y="1251856"/>
                    <a:ext cx="593308" cy="24585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73734E25-D170-4927-A771-42BE975ED1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5733" y="848413"/>
                    <a:ext cx="609769" cy="11676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6C3A7B3F-E2CF-49BD-9F24-E5549F7A3E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83644" y="1438529"/>
                    <a:ext cx="551341" cy="4412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88697268-EE4E-4271-A9BF-395F370004A5}"/>
                    </a:ext>
                  </a:extLst>
                </p:cNvPr>
                <p:cNvSpPr txBox="1"/>
                <p:nvPr/>
              </p:nvSpPr>
              <p:spPr>
                <a:xfrm>
                  <a:off x="-126406" y="1333073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0EA471D9-CADD-4A94-8B10-B0DC037E898C}"/>
                    </a:ext>
                  </a:extLst>
                </p:cNvPr>
                <p:cNvSpPr txBox="1"/>
                <p:nvPr/>
              </p:nvSpPr>
              <p:spPr>
                <a:xfrm>
                  <a:off x="-225792" y="463195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130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1714DB76-687F-47A8-B1C3-871A411AE6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86568" y="620395"/>
                <a:ext cx="354683" cy="152577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16386B-3154-46E4-8493-F5F5E8313475}"/>
                </a:ext>
              </a:extLst>
            </p:cNvPr>
            <p:cNvSpPr/>
            <p:nvPr/>
          </p:nvSpPr>
          <p:spPr>
            <a:xfrm>
              <a:off x="10000869" y="474176"/>
              <a:ext cx="6848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PI3K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F7674E8-5D71-49A3-B04D-EE9C075615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28950" y="708360"/>
              <a:ext cx="571919" cy="11209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514A7E3-3BFE-4C40-AB79-4CD1F4F6638F}"/>
              </a:ext>
            </a:extLst>
          </p:cNvPr>
          <p:cNvGrpSpPr/>
          <p:nvPr/>
        </p:nvGrpSpPr>
        <p:grpSpPr>
          <a:xfrm>
            <a:off x="8000683" y="1519464"/>
            <a:ext cx="4268279" cy="1230090"/>
            <a:chOff x="8282635" y="1342763"/>
            <a:chExt cx="4268279" cy="12300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194CA27-CA6A-4C8C-A0E1-B26E474C70C5}"/>
                </a:ext>
              </a:extLst>
            </p:cNvPr>
            <p:cNvGrpSpPr/>
            <p:nvPr/>
          </p:nvGrpSpPr>
          <p:grpSpPr>
            <a:xfrm>
              <a:off x="8282635" y="1342763"/>
              <a:ext cx="3182127" cy="1230090"/>
              <a:chOff x="8786795" y="283308"/>
              <a:chExt cx="3182127" cy="1230090"/>
            </a:xfrm>
          </p:grpSpPr>
          <p:pic>
            <p:nvPicPr>
              <p:cNvPr id="164" name="Picture 163">
                <a:extLst>
                  <a:ext uri="{FF2B5EF4-FFF2-40B4-BE49-F238E27FC236}">
                    <a16:creationId xmlns:a16="http://schemas.microsoft.com/office/drawing/2014/main" id="{E647BDF7-2E59-417C-B548-62177E2089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30279" y="638800"/>
                <a:ext cx="2238643" cy="829127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DBA8AE2-9073-415C-B6DF-F811CAB1A6DA}"/>
                  </a:ext>
                </a:extLst>
              </p:cNvPr>
              <p:cNvSpPr txBox="1"/>
              <p:nvPr/>
            </p:nvSpPr>
            <p:spPr>
              <a:xfrm>
                <a:off x="10644544" y="283308"/>
                <a:ext cx="13067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Fig3E </a:t>
                </a:r>
                <a:r>
                  <a:rPr lang="el-GR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-actin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7A835C54-04BD-4368-864D-19E0909C5908}"/>
                  </a:ext>
                </a:extLst>
              </p:cNvPr>
              <p:cNvGrpSpPr/>
              <p:nvPr/>
            </p:nvGrpSpPr>
            <p:grpSpPr>
              <a:xfrm>
                <a:off x="8816135" y="637246"/>
                <a:ext cx="992888" cy="723895"/>
                <a:chOff x="-125151" y="717265"/>
                <a:chExt cx="992888" cy="723895"/>
              </a:xfrm>
            </p:grpSpPr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2B49038C-95B4-44CA-A8DF-3D2CA07522EB}"/>
                    </a:ext>
                  </a:extLst>
                </p:cNvPr>
                <p:cNvSpPr txBox="1"/>
                <p:nvPr/>
              </p:nvSpPr>
              <p:spPr>
                <a:xfrm>
                  <a:off x="-125151" y="888742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CFB7731A-F21F-44BD-B9D5-2E2741DBA62B}"/>
                    </a:ext>
                  </a:extLst>
                </p:cNvPr>
                <p:cNvSpPr txBox="1"/>
                <p:nvPr/>
              </p:nvSpPr>
              <p:spPr>
                <a:xfrm>
                  <a:off x="-80758" y="717265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90A06C6A-A247-4895-9799-1F49A1D887E7}"/>
                    </a:ext>
                  </a:extLst>
                </p:cNvPr>
                <p:cNvGrpSpPr/>
                <p:nvPr/>
              </p:nvGrpSpPr>
              <p:grpSpPr>
                <a:xfrm>
                  <a:off x="513864" y="885856"/>
                  <a:ext cx="353873" cy="555304"/>
                  <a:chOff x="320644" y="885856"/>
                  <a:chExt cx="514586" cy="555304"/>
                </a:xfrm>
              </p:grpSpPr>
              <p:cxnSp>
                <p:nvCxnSpPr>
                  <p:cNvPr id="119" name="Straight Connector 118">
                    <a:extLst>
                      <a:ext uri="{FF2B5EF4-FFF2-40B4-BE49-F238E27FC236}">
                        <a16:creationId xmlns:a16="http://schemas.microsoft.com/office/drawing/2014/main" id="{974A35C6-1B36-441C-89DE-C307EAF7B8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7166" y="1025042"/>
                    <a:ext cx="413168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20418F1E-E6CD-4653-9A55-F71D741346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34764" y="885856"/>
                    <a:ext cx="400466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Straight Connector 166">
                    <a:extLst>
                      <a:ext uri="{FF2B5EF4-FFF2-40B4-BE49-F238E27FC236}">
                        <a16:creationId xmlns:a16="http://schemas.microsoft.com/office/drawing/2014/main" id="{5DABA153-8C83-43A1-80D2-9BEC433726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20644" y="1166573"/>
                    <a:ext cx="508768" cy="86221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Straight Connector 167">
                    <a:extLst>
                      <a:ext uri="{FF2B5EF4-FFF2-40B4-BE49-F238E27FC236}">
                        <a16:creationId xmlns:a16="http://schemas.microsoft.com/office/drawing/2014/main" id="{8ABEEC25-87CF-4A7E-8E39-EB9141A4A2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07166" y="1340278"/>
                    <a:ext cx="413166" cy="10088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EF069F25-AD51-4E2B-AE10-C42D334B54AC}"/>
                  </a:ext>
                </a:extLst>
              </p:cNvPr>
              <p:cNvSpPr txBox="1"/>
              <p:nvPr/>
            </p:nvSpPr>
            <p:spPr>
              <a:xfrm>
                <a:off x="8786795" y="982994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F1A5E58E-F45D-4DD7-B1CD-5E28E8593F82}"/>
                  </a:ext>
                </a:extLst>
              </p:cNvPr>
              <p:cNvSpPr txBox="1"/>
              <p:nvPr/>
            </p:nvSpPr>
            <p:spPr>
              <a:xfrm>
                <a:off x="8816135" y="1205621"/>
                <a:ext cx="75212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altLang="zh-CN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D5E7677-CC21-4D3E-9BA9-C0784E6AB25E}"/>
                </a:ext>
              </a:extLst>
            </p:cNvPr>
            <p:cNvSpPr/>
            <p:nvPr/>
          </p:nvSpPr>
          <p:spPr>
            <a:xfrm>
              <a:off x="11656117" y="1776677"/>
              <a:ext cx="89479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β-</a:t>
              </a:r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615D3C9-CC88-47F8-BF37-B707EF342C58}"/>
              </a:ext>
            </a:extLst>
          </p:cNvPr>
          <p:cNvCxnSpPr>
            <a:cxnSpLocks/>
          </p:cNvCxnSpPr>
          <p:nvPr/>
        </p:nvCxnSpPr>
        <p:spPr>
          <a:xfrm>
            <a:off x="11154206" y="2112475"/>
            <a:ext cx="306007" cy="175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B46F63C-9A0B-415A-AA85-757746063166}"/>
              </a:ext>
            </a:extLst>
          </p:cNvPr>
          <p:cNvGrpSpPr/>
          <p:nvPr/>
        </p:nvGrpSpPr>
        <p:grpSpPr>
          <a:xfrm>
            <a:off x="5533990" y="2750781"/>
            <a:ext cx="6762672" cy="1830027"/>
            <a:chOff x="5343249" y="2623439"/>
            <a:chExt cx="7459003" cy="201845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70B0B5E-D865-4598-BCEB-51A1DAB8A53E}"/>
                </a:ext>
              </a:extLst>
            </p:cNvPr>
            <p:cNvGrpSpPr/>
            <p:nvPr/>
          </p:nvGrpSpPr>
          <p:grpSpPr>
            <a:xfrm>
              <a:off x="5343249" y="2623439"/>
              <a:ext cx="6647855" cy="2018459"/>
              <a:chOff x="5343907" y="2144824"/>
              <a:chExt cx="6647855" cy="201845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CE4CE6CA-1B1A-4B45-A1D1-5C41C7AEEE36}"/>
                  </a:ext>
                </a:extLst>
              </p:cNvPr>
              <p:cNvGrpSpPr/>
              <p:nvPr/>
            </p:nvGrpSpPr>
            <p:grpSpPr>
              <a:xfrm rot="21422782">
                <a:off x="6278980" y="2144824"/>
                <a:ext cx="5712782" cy="2018459"/>
                <a:chOff x="451339" y="379456"/>
                <a:chExt cx="3278941" cy="1158526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4FE26297-39AD-414E-8D6D-D2AE54A2F0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018" t="36697" r="27792" b="46885"/>
                <a:stretch/>
              </p:blipFill>
              <p:spPr>
                <a:xfrm>
                  <a:off x="451339" y="562708"/>
                  <a:ext cx="3278941" cy="975274"/>
                </a:xfrm>
                <a:prstGeom prst="rect">
                  <a:avLst/>
                </a:prstGeom>
              </p:spPr>
            </p:pic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086B96B-E721-41A8-8389-859BABEE382B}"/>
                    </a:ext>
                  </a:extLst>
                </p:cNvPr>
                <p:cNvSpPr txBox="1"/>
                <p:nvPr/>
              </p:nvSpPr>
              <p:spPr>
                <a:xfrm rot="177218">
                  <a:off x="1205015" y="379456"/>
                  <a:ext cx="748967" cy="1948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Fig3E   AKT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ADA0CC54-8A01-493C-A501-3D8023290C12}"/>
                  </a:ext>
                </a:extLst>
              </p:cNvPr>
              <p:cNvGrpSpPr/>
              <p:nvPr/>
            </p:nvGrpSpPr>
            <p:grpSpPr>
              <a:xfrm>
                <a:off x="5343907" y="2805989"/>
                <a:ext cx="1112463" cy="1151791"/>
                <a:chOff x="-165239" y="617753"/>
                <a:chExt cx="1112463" cy="1151791"/>
              </a:xfrm>
            </p:grpSpPr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53F36651-94F8-4479-B114-4E8D38FB16A1}"/>
                    </a:ext>
                  </a:extLst>
                </p:cNvPr>
                <p:cNvSpPr txBox="1"/>
                <p:nvPr/>
              </p:nvSpPr>
              <p:spPr>
                <a:xfrm>
                  <a:off x="-132354" y="857313"/>
                  <a:ext cx="829573" cy="339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C030FE5E-8CEB-427B-9DB0-3FF0FC9731CE}"/>
                    </a:ext>
                  </a:extLst>
                </p:cNvPr>
                <p:cNvSpPr txBox="1"/>
                <p:nvPr/>
              </p:nvSpPr>
              <p:spPr>
                <a:xfrm>
                  <a:off x="-165239" y="1061557"/>
                  <a:ext cx="829573" cy="339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8A1BBFA5-844A-4047-A825-DD3E56F45BFC}"/>
                    </a:ext>
                  </a:extLst>
                </p:cNvPr>
                <p:cNvSpPr txBox="1"/>
                <p:nvPr/>
              </p:nvSpPr>
              <p:spPr>
                <a:xfrm>
                  <a:off x="-133138" y="617753"/>
                  <a:ext cx="829573" cy="339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1064FD78-D94F-4671-9011-92A4DA472094}"/>
                    </a:ext>
                  </a:extLst>
                </p:cNvPr>
                <p:cNvGrpSpPr/>
                <p:nvPr/>
              </p:nvGrpSpPr>
              <p:grpSpPr>
                <a:xfrm>
                  <a:off x="618991" y="826222"/>
                  <a:ext cx="328233" cy="770401"/>
                  <a:chOff x="473514" y="826222"/>
                  <a:chExt cx="477302" cy="770401"/>
                </a:xfrm>
              </p:grpSpPr>
              <p:cxnSp>
                <p:nvCxnSpPr>
                  <p:cNvPr id="88" name="Straight Connector 87">
                    <a:extLst>
                      <a:ext uri="{FF2B5EF4-FFF2-40B4-BE49-F238E27FC236}">
                        <a16:creationId xmlns:a16="http://schemas.microsoft.com/office/drawing/2014/main" id="{148F6FDA-183D-411B-A040-165B3561B8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029" y="1032582"/>
                    <a:ext cx="432981" cy="434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4BC92120-B0AB-4AD8-A67A-BC81E88B1C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3514" y="1260259"/>
                    <a:ext cx="465496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B360C94D-E274-47FE-BFD0-6449BFCAB7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6029" y="826222"/>
                    <a:ext cx="400466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C9851075-0A7C-4BAC-99DB-2A639C9299D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16667" y="1594989"/>
                    <a:ext cx="434149" cy="1634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22FC846F-EA6C-4EA0-96C6-5A72ACB2C024}"/>
                    </a:ext>
                  </a:extLst>
                </p:cNvPr>
                <p:cNvSpPr txBox="1"/>
                <p:nvPr/>
              </p:nvSpPr>
              <p:spPr>
                <a:xfrm>
                  <a:off x="-123882" y="1430076"/>
                  <a:ext cx="829573" cy="33946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79EC3D0-0ED0-4DD0-99AF-0AE90C541544}"/>
                </a:ext>
              </a:extLst>
            </p:cNvPr>
            <p:cNvSpPr/>
            <p:nvPr/>
          </p:nvSpPr>
          <p:spPr>
            <a:xfrm>
              <a:off x="12103515" y="3526499"/>
              <a:ext cx="698737" cy="4073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AKT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520B530-BA16-471B-A4ED-D54764EA20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66730" y="3741943"/>
              <a:ext cx="1094831" cy="5774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C00C6BF-C345-49BF-A48B-CDD145DC02B1}"/>
              </a:ext>
            </a:extLst>
          </p:cNvPr>
          <p:cNvGrpSpPr/>
          <p:nvPr/>
        </p:nvGrpSpPr>
        <p:grpSpPr>
          <a:xfrm>
            <a:off x="6110749" y="4826216"/>
            <a:ext cx="6129055" cy="1911757"/>
            <a:chOff x="6633545" y="4750595"/>
            <a:chExt cx="6129055" cy="191175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E91E3E7-F1AA-404B-965E-AD7D1E715683}"/>
                </a:ext>
              </a:extLst>
            </p:cNvPr>
            <p:cNvGrpSpPr/>
            <p:nvPr/>
          </p:nvGrpSpPr>
          <p:grpSpPr>
            <a:xfrm>
              <a:off x="6633545" y="4750595"/>
              <a:ext cx="5020103" cy="1911757"/>
              <a:chOff x="6626917" y="4630418"/>
              <a:chExt cx="5020103" cy="1911757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DFD52B2D-655A-4F15-A547-898EDC03B519}"/>
                  </a:ext>
                </a:extLst>
              </p:cNvPr>
              <p:cNvGrpSpPr/>
              <p:nvPr/>
            </p:nvGrpSpPr>
            <p:grpSpPr>
              <a:xfrm rot="173855">
                <a:off x="7827790" y="4630418"/>
                <a:ext cx="3819230" cy="1911757"/>
                <a:chOff x="170761" y="2269155"/>
                <a:chExt cx="2738985" cy="1371028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4B7D3FB1-088A-484C-98B0-E4B21C556D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475" t="32827" r="30511" b="48490"/>
                <a:stretch/>
              </p:blipFill>
              <p:spPr>
                <a:xfrm>
                  <a:off x="170761" y="2533406"/>
                  <a:ext cx="2738985" cy="1106777"/>
                </a:xfrm>
                <a:prstGeom prst="rect">
                  <a:avLst/>
                </a:prstGeom>
              </p:spPr>
            </p:pic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14DAE960-3D17-4582-9D53-93FFAF6FA60C}"/>
                    </a:ext>
                  </a:extLst>
                </p:cNvPr>
                <p:cNvSpPr txBox="1"/>
                <p:nvPr/>
              </p:nvSpPr>
              <p:spPr>
                <a:xfrm>
                  <a:off x="1170665" y="2269155"/>
                  <a:ext cx="868181" cy="22072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Fig3E </a:t>
                  </a:r>
                  <a:r>
                    <a:rPr lang="en-GB" altLang="zh-CN" sz="14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eNOS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A85411A1-D427-40BF-9111-1F12AD7BD7EC}"/>
                  </a:ext>
                </a:extLst>
              </p:cNvPr>
              <p:cNvGrpSpPr/>
              <p:nvPr/>
            </p:nvGrpSpPr>
            <p:grpSpPr>
              <a:xfrm>
                <a:off x="6626917" y="5141687"/>
                <a:ext cx="1297883" cy="1261226"/>
                <a:chOff x="-151067" y="208061"/>
                <a:chExt cx="1297883" cy="1261226"/>
              </a:xfrm>
            </p:grpSpPr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24C50D6B-DAD4-4EC8-8899-FCC8C865F378}"/>
                    </a:ext>
                  </a:extLst>
                </p:cNvPr>
                <p:cNvSpPr txBox="1"/>
                <p:nvPr/>
              </p:nvSpPr>
              <p:spPr>
                <a:xfrm>
                  <a:off x="-151067" y="537780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5C6F7C2E-20E5-4E69-9300-D095B19C6753}"/>
                    </a:ext>
                  </a:extLst>
                </p:cNvPr>
                <p:cNvSpPr txBox="1"/>
                <p:nvPr/>
              </p:nvSpPr>
              <p:spPr>
                <a:xfrm>
                  <a:off x="-146642" y="867395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120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0B6A9C08-A509-43B5-AC2C-26EAC331A24C}"/>
                    </a:ext>
                  </a:extLst>
                </p:cNvPr>
                <p:cNvSpPr txBox="1"/>
                <p:nvPr/>
              </p:nvSpPr>
              <p:spPr>
                <a:xfrm>
                  <a:off x="-139679" y="208061"/>
                  <a:ext cx="85151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10FE0DED-24EE-4419-82D7-5302A5F6560A}"/>
                    </a:ext>
                  </a:extLst>
                </p:cNvPr>
                <p:cNvGrpSpPr/>
                <p:nvPr/>
              </p:nvGrpSpPr>
              <p:grpSpPr>
                <a:xfrm>
                  <a:off x="641350" y="399916"/>
                  <a:ext cx="505466" cy="934970"/>
                  <a:chOff x="506029" y="399916"/>
                  <a:chExt cx="735027" cy="934970"/>
                </a:xfrm>
              </p:grpSpPr>
              <p:cxnSp>
                <p:nvCxnSpPr>
                  <p:cNvPr id="98" name="Straight Connector 97">
                    <a:extLst>
                      <a:ext uri="{FF2B5EF4-FFF2-40B4-BE49-F238E27FC236}">
                        <a16:creationId xmlns:a16="http://schemas.microsoft.com/office/drawing/2014/main" id="{F851001A-6747-45A4-9BE3-1EF4276FDF9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029" y="570909"/>
                    <a:ext cx="735025" cy="1538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89B8C36A-82F9-4527-80EF-C6157AED5C1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029" y="1005260"/>
                    <a:ext cx="735027" cy="1764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Straight Connector 99">
                    <a:extLst>
                      <a:ext uri="{FF2B5EF4-FFF2-40B4-BE49-F238E27FC236}">
                        <a16:creationId xmlns:a16="http://schemas.microsoft.com/office/drawing/2014/main" id="{3C496EC2-F201-4565-AEDF-07CE78A10B9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6029" y="399916"/>
                    <a:ext cx="735025" cy="2193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6581D6AF-5612-467C-BECB-FC6268F02F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029" y="1325852"/>
                    <a:ext cx="735027" cy="9034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36BD6D73-BCB4-4043-BDBB-F7DA88350AA7}"/>
                    </a:ext>
                  </a:extLst>
                </p:cNvPr>
                <p:cNvSpPr txBox="1"/>
                <p:nvPr/>
              </p:nvSpPr>
              <p:spPr>
                <a:xfrm>
                  <a:off x="-80406" y="1161510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52562E4-9241-4369-94D1-C9E6AD918A66}"/>
                </a:ext>
              </a:extLst>
            </p:cNvPr>
            <p:cNvSpPr/>
            <p:nvPr/>
          </p:nvSpPr>
          <p:spPr>
            <a:xfrm>
              <a:off x="11949557" y="5534328"/>
              <a:ext cx="81304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eNOS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6B08810F-BC7A-4CD3-8CD3-870777F64C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64026" y="5754322"/>
              <a:ext cx="318538" cy="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E3E93F7-B138-4689-AAB5-2F80DEEDAB15}"/>
              </a:ext>
            </a:extLst>
          </p:cNvPr>
          <p:cNvGrpSpPr/>
          <p:nvPr/>
        </p:nvGrpSpPr>
        <p:grpSpPr>
          <a:xfrm>
            <a:off x="-111923" y="4410368"/>
            <a:ext cx="6186280" cy="1963357"/>
            <a:chOff x="-132305" y="4410368"/>
            <a:chExt cx="7304915" cy="231838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00368D2-2252-4B1D-AF8A-437B2D8F24B5}"/>
                </a:ext>
              </a:extLst>
            </p:cNvPr>
            <p:cNvGrpSpPr/>
            <p:nvPr/>
          </p:nvGrpSpPr>
          <p:grpSpPr>
            <a:xfrm>
              <a:off x="-132305" y="4410368"/>
              <a:ext cx="6166183" cy="2318381"/>
              <a:chOff x="-132305" y="4410368"/>
              <a:chExt cx="6166183" cy="231838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F4C968B-4352-4DC8-AB7D-E461E9088752}"/>
                  </a:ext>
                </a:extLst>
              </p:cNvPr>
              <p:cNvGrpSpPr/>
              <p:nvPr/>
            </p:nvGrpSpPr>
            <p:grpSpPr>
              <a:xfrm>
                <a:off x="1026233" y="4410368"/>
                <a:ext cx="5007645" cy="2318381"/>
                <a:chOff x="6984243" y="4437340"/>
                <a:chExt cx="5007645" cy="2318381"/>
              </a:xfrm>
            </p:grpSpPr>
            <p:graphicFrame>
              <p:nvGraphicFramePr>
                <p:cNvPr id="22" name="Object 21">
                  <a:extLst>
                    <a:ext uri="{FF2B5EF4-FFF2-40B4-BE49-F238E27FC236}">
                      <a16:creationId xmlns:a16="http://schemas.microsoft.com/office/drawing/2014/main" id="{DEA89B3D-FAC3-4AEB-89BA-AF2AF93D53D9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531101521"/>
                    </p:ext>
                  </p:extLst>
                </p:nvPr>
              </p:nvGraphicFramePr>
              <p:xfrm>
                <a:off x="6984243" y="4736932"/>
                <a:ext cx="5007645" cy="201878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71" name="Image" r:id="rId9" imgW="5760720" imgH="2322360" progId="Photoshop.Image.16">
                        <p:embed/>
                      </p:oleObj>
                    </mc:Choice>
                    <mc:Fallback>
                      <p:oleObj name="Image" r:id="rId9" imgW="5760720" imgH="2322360" progId="Photoshop.Image.16">
                        <p:embed/>
                        <p:pic>
                          <p:nvPicPr>
                            <p:cNvPr id="32" name="Object 31">
                              <a:extLst>
                                <a:ext uri="{FF2B5EF4-FFF2-40B4-BE49-F238E27FC236}">
                                  <a16:creationId xmlns:a16="http://schemas.microsoft.com/office/drawing/2014/main" id="{53F7EEEB-4DB2-426C-92B0-31BBFC90B949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1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6984243" y="4736932"/>
                              <a:ext cx="5007645" cy="2018789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70084EC-55F0-4A69-91DE-3246A2CAD9C4}"/>
                    </a:ext>
                  </a:extLst>
                </p:cNvPr>
                <p:cNvSpPr txBox="1"/>
                <p:nvPr/>
              </p:nvSpPr>
              <p:spPr>
                <a:xfrm>
                  <a:off x="8227118" y="4437340"/>
                  <a:ext cx="1628244" cy="3634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Fig3E p-</a:t>
                  </a:r>
                  <a:r>
                    <a:rPr lang="en-GB" altLang="zh-CN" sz="14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eNOS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9E171464-B391-4201-8F0F-FB97B738FE06}"/>
                  </a:ext>
                </a:extLst>
              </p:cNvPr>
              <p:cNvGrpSpPr/>
              <p:nvPr/>
            </p:nvGrpSpPr>
            <p:grpSpPr>
              <a:xfrm>
                <a:off x="-132305" y="5002071"/>
                <a:ext cx="1760039" cy="1283287"/>
                <a:chOff x="-725539" y="553250"/>
                <a:chExt cx="1760039" cy="1283287"/>
              </a:xfrm>
            </p:grpSpPr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FF6EDE33-6C4C-49CE-BD02-7647F490C4E0}"/>
                    </a:ext>
                  </a:extLst>
                </p:cNvPr>
                <p:cNvSpPr txBox="1"/>
                <p:nvPr/>
              </p:nvSpPr>
              <p:spPr>
                <a:xfrm>
                  <a:off x="-725539" y="976965"/>
                  <a:ext cx="1005490" cy="3634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140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28EB8594-F29C-458C-B6C2-60081003D0F4}"/>
                    </a:ext>
                  </a:extLst>
                </p:cNvPr>
                <p:cNvSpPr txBox="1"/>
                <p:nvPr/>
              </p:nvSpPr>
              <p:spPr>
                <a:xfrm>
                  <a:off x="-654589" y="553250"/>
                  <a:ext cx="1005490" cy="3634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B5391FAB-6AD1-4D75-8BC9-E261EAA4EEEB}"/>
                    </a:ext>
                  </a:extLst>
                </p:cNvPr>
                <p:cNvGrpSpPr/>
                <p:nvPr/>
              </p:nvGrpSpPr>
              <p:grpSpPr>
                <a:xfrm>
                  <a:off x="224264" y="785390"/>
                  <a:ext cx="810236" cy="880413"/>
                  <a:chOff x="-100480" y="785390"/>
                  <a:chExt cx="1178210" cy="880413"/>
                </a:xfrm>
              </p:grpSpPr>
              <p:cxnSp>
                <p:nvCxnSpPr>
                  <p:cNvPr id="109" name="Straight Connector 108">
                    <a:extLst>
                      <a:ext uri="{FF2B5EF4-FFF2-40B4-BE49-F238E27FC236}">
                        <a16:creationId xmlns:a16="http://schemas.microsoft.com/office/drawing/2014/main" id="{E36C6FA6-ABC6-4307-9B02-8E8B09F044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-100480" y="1167268"/>
                    <a:ext cx="1076470" cy="5022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>
                    <a:extLst>
                      <a:ext uri="{FF2B5EF4-FFF2-40B4-BE49-F238E27FC236}">
                        <a16:creationId xmlns:a16="http://schemas.microsoft.com/office/drawing/2014/main" id="{629C4B52-0652-401E-AD9F-1580A99DCE5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52901" y="785390"/>
                    <a:ext cx="945781" cy="27851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110">
                    <a:extLst>
                      <a:ext uri="{FF2B5EF4-FFF2-40B4-BE49-F238E27FC236}">
                        <a16:creationId xmlns:a16="http://schemas.microsoft.com/office/drawing/2014/main" id="{C2D0E1E0-0547-4D1F-BD12-4AA298C1E8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52901" y="1665803"/>
                    <a:ext cx="1130631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1E9627EA-F2FF-4487-A31B-BE3839DCDCB3}"/>
                    </a:ext>
                  </a:extLst>
                </p:cNvPr>
                <p:cNvSpPr txBox="1"/>
                <p:nvPr/>
              </p:nvSpPr>
              <p:spPr>
                <a:xfrm>
                  <a:off x="-675523" y="1473106"/>
                  <a:ext cx="1005490" cy="3634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120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C3D98A4-5CF5-41B0-B9BC-AF080B2D29B9}"/>
                </a:ext>
              </a:extLst>
            </p:cNvPr>
            <p:cNvSpPr/>
            <p:nvPr/>
          </p:nvSpPr>
          <p:spPr>
            <a:xfrm>
              <a:off x="5970262" y="5386688"/>
              <a:ext cx="1202348" cy="4361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p-</a:t>
              </a:r>
              <a:r>
                <a:rPr lang="en-US" altLang="zh-CN" dirty="0" err="1">
                  <a:latin typeface="Arial" panose="020B0604020202020204" pitchFamily="34" charset="0"/>
                  <a:cs typeface="Arial" panose="020B0604020202020204" pitchFamily="34" charset="0"/>
                </a:rPr>
                <a:t>eNOS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77BF367-21A6-480C-A30A-B993C5A72A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31470" y="5616089"/>
              <a:ext cx="721618" cy="2504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E5E197C-12FB-4C2C-9199-1BEEFE961DD2}"/>
              </a:ext>
            </a:extLst>
          </p:cNvPr>
          <p:cNvGrpSpPr/>
          <p:nvPr/>
        </p:nvGrpSpPr>
        <p:grpSpPr>
          <a:xfrm>
            <a:off x="81306" y="2038279"/>
            <a:ext cx="5840986" cy="2099931"/>
            <a:chOff x="81306" y="2038279"/>
            <a:chExt cx="5840986" cy="209993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37D9438-F83B-4871-BCF5-41F3124DC1C4}"/>
                </a:ext>
              </a:extLst>
            </p:cNvPr>
            <p:cNvGrpSpPr/>
            <p:nvPr/>
          </p:nvGrpSpPr>
          <p:grpSpPr>
            <a:xfrm>
              <a:off x="81306" y="2038279"/>
              <a:ext cx="4944181" cy="2099931"/>
              <a:chOff x="81306" y="2038279"/>
              <a:chExt cx="4944181" cy="209993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FC8C346-DE05-469D-B346-971800BCC2AA}"/>
                  </a:ext>
                </a:extLst>
              </p:cNvPr>
              <p:cNvGrpSpPr/>
              <p:nvPr/>
            </p:nvGrpSpPr>
            <p:grpSpPr>
              <a:xfrm>
                <a:off x="939310" y="2038279"/>
                <a:ext cx="4086177" cy="2099931"/>
                <a:chOff x="3811281" y="2172281"/>
                <a:chExt cx="4086177" cy="2099931"/>
              </a:xfrm>
            </p:grpSpPr>
            <p:graphicFrame>
              <p:nvGraphicFramePr>
                <p:cNvPr id="16" name="Object 15">
                  <a:extLst>
                    <a:ext uri="{FF2B5EF4-FFF2-40B4-BE49-F238E27FC236}">
                      <a16:creationId xmlns:a16="http://schemas.microsoft.com/office/drawing/2014/main" id="{C68AA525-5F5A-40DB-8CC3-EFC5377BB159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950379926"/>
                    </p:ext>
                  </p:extLst>
                </p:nvPr>
              </p:nvGraphicFramePr>
              <p:xfrm>
                <a:off x="3811281" y="2497669"/>
                <a:ext cx="4086177" cy="177454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72" name="Image" r:id="rId11" imgW="5760720" imgH="2502360" progId="Photoshop.Image.16">
                        <p:embed/>
                      </p:oleObj>
                    </mc:Choice>
                    <mc:Fallback>
                      <p:oleObj name="Image" r:id="rId11" imgW="5760720" imgH="2502360" progId="Photoshop.Image.16">
                        <p:embed/>
                        <p:pic>
                          <p:nvPicPr>
                            <p:cNvPr id="23" name="Object 22">
                              <a:extLst>
                                <a:ext uri="{FF2B5EF4-FFF2-40B4-BE49-F238E27FC236}">
                                  <a16:creationId xmlns:a16="http://schemas.microsoft.com/office/drawing/2014/main" id="{A009F840-D6A8-4D96-BC2E-A8A27C36D201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1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811281" y="2497669"/>
                              <a:ext cx="4086177" cy="177454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353E309-E1DC-4CDB-A7B1-3CF1ACA2DE74}"/>
                    </a:ext>
                  </a:extLst>
                </p:cNvPr>
                <p:cNvSpPr txBox="1"/>
                <p:nvPr/>
              </p:nvSpPr>
              <p:spPr>
                <a:xfrm>
                  <a:off x="5425690" y="2172281"/>
                  <a:ext cx="125867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Fig3E p-AKT</a:t>
                  </a:r>
                  <a:endParaRPr lang="zh-CN" alt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E8ED551C-2A3A-4679-AA44-9B2050635E0B}"/>
                  </a:ext>
                </a:extLst>
              </p:cNvPr>
              <p:cNvGrpSpPr/>
              <p:nvPr/>
            </p:nvGrpSpPr>
            <p:grpSpPr>
              <a:xfrm>
                <a:off x="81306" y="2578281"/>
                <a:ext cx="1172659" cy="1123633"/>
                <a:chOff x="-102472" y="644706"/>
                <a:chExt cx="1172659" cy="1123633"/>
              </a:xfrm>
            </p:grpSpPr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48135B9A-E048-4FB6-BDCC-8A405EFD136B}"/>
                    </a:ext>
                  </a:extLst>
                </p:cNvPr>
                <p:cNvSpPr txBox="1"/>
                <p:nvPr/>
              </p:nvSpPr>
              <p:spPr>
                <a:xfrm>
                  <a:off x="-102472" y="874212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70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749F6945-7E52-4140-97D2-DBCC80BE36FE}"/>
                    </a:ext>
                  </a:extLst>
                </p:cNvPr>
                <p:cNvSpPr txBox="1"/>
                <p:nvPr/>
              </p:nvSpPr>
              <p:spPr>
                <a:xfrm>
                  <a:off x="-61349" y="1081576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9F585B31-266A-4843-B108-4B5796770BB8}"/>
                    </a:ext>
                  </a:extLst>
                </p:cNvPr>
                <p:cNvSpPr txBox="1"/>
                <p:nvPr/>
              </p:nvSpPr>
              <p:spPr>
                <a:xfrm>
                  <a:off x="-61349" y="644706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2FD0DB60-0131-454D-9AFE-4168EE83D617}"/>
                    </a:ext>
                  </a:extLst>
                </p:cNvPr>
                <p:cNvGrpSpPr/>
                <p:nvPr/>
              </p:nvGrpSpPr>
              <p:grpSpPr>
                <a:xfrm>
                  <a:off x="615992" y="826222"/>
                  <a:ext cx="454195" cy="806522"/>
                  <a:chOff x="469154" y="826222"/>
                  <a:chExt cx="660472" cy="806522"/>
                </a:xfrm>
              </p:grpSpPr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B590B0A7-2752-42A4-B8E3-D37F0C85052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69154" y="1042060"/>
                    <a:ext cx="660472" cy="8194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6B051783-779A-42F2-AD56-334D46AB83B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94934" y="1287677"/>
                    <a:ext cx="634692" cy="2109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EB5BA514-8FFA-42F8-AC52-0DB30DC8909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6029" y="826222"/>
                    <a:ext cx="623597" cy="0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29EDD2B1-B31F-4183-9FE5-E89F1547970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8125" y="1622145"/>
                    <a:ext cx="577120" cy="10599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73466B6-DB57-4C1C-A1C3-0E6249EC883D}"/>
                    </a:ext>
                  </a:extLst>
                </p:cNvPr>
                <p:cNvSpPr txBox="1"/>
                <p:nvPr/>
              </p:nvSpPr>
              <p:spPr>
                <a:xfrm>
                  <a:off x="-31751" y="1460562"/>
                  <a:ext cx="7521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 </a:t>
                  </a:r>
                  <a:r>
                    <a:rPr lang="en-US" altLang="zh-CN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kDa</a:t>
                  </a:r>
                  <a:endParaRPr lang="zh-CN" alt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E9A9E1CD-013C-4B83-9D37-144215DA5B21}"/>
                </a:ext>
              </a:extLst>
            </p:cNvPr>
            <p:cNvSpPr/>
            <p:nvPr/>
          </p:nvSpPr>
          <p:spPr>
            <a:xfrm>
              <a:off x="5083601" y="2838654"/>
              <a:ext cx="8386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Arial" panose="020B0604020202020204" pitchFamily="34" charset="0"/>
                  <a:cs typeface="Arial" panose="020B0604020202020204" pitchFamily="34" charset="0"/>
                </a:rPr>
                <a:t>p-AKT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721EF1B0-3BE8-4BC3-A1E5-D94DD2E30DC2}"/>
              </a:ext>
            </a:extLst>
          </p:cNvPr>
          <p:cNvCxnSpPr>
            <a:cxnSpLocks/>
          </p:cNvCxnSpPr>
          <p:nvPr/>
        </p:nvCxnSpPr>
        <p:spPr>
          <a:xfrm flipV="1">
            <a:off x="4686673" y="3064260"/>
            <a:ext cx="454195" cy="81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357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380</Words>
  <Application>Microsoft Office PowerPoint</Application>
  <PresentationFormat>Widescreen</PresentationFormat>
  <Paragraphs>148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等线</vt:lpstr>
      <vt:lpstr>等线 Light</vt:lpstr>
      <vt:lpstr>宋体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49</cp:revision>
  <dcterms:created xsi:type="dcterms:W3CDTF">2022-09-23T02:02:00Z</dcterms:created>
  <dcterms:modified xsi:type="dcterms:W3CDTF">2022-09-24T06:10:17Z</dcterms:modified>
</cp:coreProperties>
</file>