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2" r:id="rId2"/>
  </p:sldIdLst>
  <p:sldSz cx="6858000" cy="9906000" type="A4"/>
  <p:notesSz cx="6797675" cy="9928225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Styl jasny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13" autoAdjust="0"/>
    <p:restoredTop sz="98788" autoAdjust="0"/>
  </p:normalViewPr>
  <p:slideViewPr>
    <p:cSldViewPr>
      <p:cViewPr>
        <p:scale>
          <a:sx n="125" d="100"/>
          <a:sy n="125" d="100"/>
        </p:scale>
        <p:origin x="-174" y="373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14350" y="3077286"/>
            <a:ext cx="5829300" cy="2123369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166E5-9E45-4B41-A10B-815C2330CCAB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72C93-D630-4A1B-9C6F-0BC7E99CC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08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B441B-CA24-4401-B8F0-C1C7075E57A3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87F3E-D67F-40E8-9F2B-C65C372CDB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698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4972050" y="396704"/>
            <a:ext cx="1543050" cy="8452203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342900" y="396704"/>
            <a:ext cx="4514850" cy="8452203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6B8E4-A6BD-4785-9FA4-40FD9C6686A6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EA75C-0859-4EDD-ABBB-8AE5C8160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393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65452-C1DD-4AA1-ACBB-92631C8AFB02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5C804-8190-45E6-ABA5-963C7F4533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018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41735" y="4198590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AA320-9936-40EE-8655-E59C25E0AE2F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33CE1-A109-49C7-A8F9-016C21CE77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44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55126-3472-41C4-9407-AFC8A5065C72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0E2DD-EF9B-471C-9835-F854CCBC8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398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1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3483772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3483772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50092-8A94-4326-AA05-9295EF9EAD2D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4B703-2AF2-44D3-A773-3042383B9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817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776D3-A743-4303-87B7-4DFD571063AA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9D138-AE6C-4942-8369-07A394D2FC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136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809BB-1D62-4C80-93C2-6A9C7CAF2978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C44E6-CC07-41BB-A84D-EC3AAC7211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837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2901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81288" y="394410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42901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43F72-4C24-4458-9CE4-3D4D4561AA28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CB44E-26CF-4715-8868-EA3B83640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725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7246C-2274-45A2-A685-5138F1623B98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CF70E-1796-4D08-BB42-A2B20B2E4F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25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Kliknij, aby edytować styl</a:t>
            </a:r>
            <a:endParaRPr lang="en-US" altLang="en-US" smtClean="0"/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Kliknij, aby edytować style wzorca tekstu</a:t>
            </a:r>
          </a:p>
          <a:p>
            <a:pPr lvl="1"/>
            <a:r>
              <a:rPr lang="pl-PL" altLang="en-US" smtClean="0"/>
              <a:t>Drugi poziom</a:t>
            </a:r>
          </a:p>
          <a:p>
            <a:pPr lvl="2"/>
            <a:r>
              <a:rPr lang="pl-PL" altLang="en-US" smtClean="0"/>
              <a:t>Trzeci poziom</a:t>
            </a:r>
          </a:p>
          <a:p>
            <a:pPr lvl="3"/>
            <a:r>
              <a:rPr lang="pl-PL" altLang="en-US" smtClean="0"/>
              <a:t>Czwarty poziom</a:t>
            </a:r>
          </a:p>
          <a:p>
            <a:pPr lvl="4"/>
            <a:r>
              <a:rPr lang="pl-PL" altLang="en-US" smtClean="0"/>
              <a:t>Piąty poziom</a:t>
            </a:r>
            <a:endParaRPr lang="en-US" altLang="en-US" smtClean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79637C-F43A-42C9-B8C9-C57CF993C98E}" type="datetimeFigureOut">
              <a:rPr lang="en-US"/>
              <a:pPr>
                <a:defRPr/>
              </a:pPr>
              <a:t>2/23/2015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73AB85-1D80-4566-9430-85F5C26A10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" t="51920" r="23804" b="13110"/>
          <a:stretch>
            <a:fillRect/>
          </a:stretch>
        </p:blipFill>
        <p:spPr bwMode="auto">
          <a:xfrm>
            <a:off x="2349500" y="3033713"/>
            <a:ext cx="3171825" cy="141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3" t="23463" r="31369" b="57365"/>
          <a:stretch>
            <a:fillRect/>
          </a:stretch>
        </p:blipFill>
        <p:spPr bwMode="auto">
          <a:xfrm>
            <a:off x="2349500" y="1714500"/>
            <a:ext cx="3173413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pole tekstowe 59"/>
          <p:cNvSpPr txBox="1">
            <a:spLocks noChangeArrowheads="1"/>
          </p:cNvSpPr>
          <p:nvPr/>
        </p:nvSpPr>
        <p:spPr bwMode="auto">
          <a:xfrm>
            <a:off x="1349375" y="2103438"/>
            <a:ext cx="9271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en-US" sz="1200">
                <a:latin typeface="Arial" charset="0"/>
              </a:rPr>
              <a:t>IP: </a:t>
            </a:r>
            <a:r>
              <a:rPr lang="el-GR" altLang="en-US" sz="1200">
                <a:latin typeface="Arial" charset="0"/>
              </a:rPr>
              <a:t>α</a:t>
            </a:r>
            <a:r>
              <a:rPr lang="pl-PL" altLang="en-US" sz="1200">
                <a:latin typeface="Arial" charset="0"/>
              </a:rPr>
              <a:t>Flag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en-US" sz="1200">
                <a:latin typeface="Arial" charset="0"/>
              </a:rPr>
              <a:t>WB: </a:t>
            </a:r>
            <a:r>
              <a:rPr lang="el-GR" altLang="en-US" sz="1200">
                <a:latin typeface="Arial" charset="0"/>
              </a:rPr>
              <a:t>α</a:t>
            </a:r>
            <a:r>
              <a:rPr lang="pl-PL" altLang="en-US" sz="1200">
                <a:latin typeface="Arial" charset="0"/>
              </a:rPr>
              <a:t>GFP</a:t>
            </a:r>
            <a:endParaRPr lang="en-US" altLang="en-US" sz="1200">
              <a:latin typeface="Arial" charset="0"/>
            </a:endParaRPr>
          </a:p>
        </p:txBody>
      </p:sp>
      <p:sp>
        <p:nvSpPr>
          <p:cNvPr id="79" name="Trójkąt równoramienny 78"/>
          <p:cNvSpPr/>
          <p:nvPr/>
        </p:nvSpPr>
        <p:spPr bwMode="auto">
          <a:xfrm rot="16200000">
            <a:off x="5364957" y="3442494"/>
            <a:ext cx="141287" cy="180975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0" name="Trójkąt równoramienny 79"/>
          <p:cNvSpPr/>
          <p:nvPr/>
        </p:nvSpPr>
        <p:spPr bwMode="auto">
          <a:xfrm rot="16200000">
            <a:off x="5360194" y="2447131"/>
            <a:ext cx="141288" cy="18097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55" name="pole tekstowe 59"/>
          <p:cNvSpPr txBox="1">
            <a:spLocks noChangeArrowheads="1"/>
          </p:cNvSpPr>
          <p:nvPr/>
        </p:nvSpPr>
        <p:spPr bwMode="auto">
          <a:xfrm>
            <a:off x="1370013" y="3511550"/>
            <a:ext cx="9064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en-US" sz="1200">
                <a:latin typeface="Arial" charset="0"/>
              </a:rPr>
              <a:t>IP: </a:t>
            </a:r>
            <a:r>
              <a:rPr lang="el-GR" altLang="en-US" sz="1200">
                <a:latin typeface="Arial" charset="0"/>
              </a:rPr>
              <a:t>α</a:t>
            </a:r>
            <a:r>
              <a:rPr lang="pl-PL" altLang="en-US" sz="1200">
                <a:latin typeface="Arial" charset="0"/>
              </a:rPr>
              <a:t>Flag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l-PL" altLang="en-US" sz="1200">
                <a:latin typeface="Arial" charset="0"/>
              </a:rPr>
              <a:t>WB: </a:t>
            </a:r>
            <a:r>
              <a:rPr lang="el-GR" altLang="en-US" sz="1200">
                <a:latin typeface="Arial" charset="0"/>
              </a:rPr>
              <a:t>α</a:t>
            </a:r>
            <a:r>
              <a:rPr lang="pl-PL" altLang="en-US" sz="1200">
                <a:latin typeface="Arial" charset="0"/>
              </a:rPr>
              <a:t>Flag</a:t>
            </a:r>
            <a:endParaRPr lang="en-US" altLang="en-US" sz="1200">
              <a:latin typeface="Arial" charset="0"/>
            </a:endParaRPr>
          </a:p>
        </p:txBody>
      </p:sp>
      <p:grpSp>
        <p:nvGrpSpPr>
          <p:cNvPr id="2056" name="Grupa 84"/>
          <p:cNvGrpSpPr>
            <a:grpSpLocks/>
          </p:cNvGrpSpPr>
          <p:nvPr/>
        </p:nvGrpSpPr>
        <p:grpSpPr bwMode="auto">
          <a:xfrm>
            <a:off x="579438" y="6275388"/>
            <a:ext cx="5722937" cy="2441575"/>
            <a:chOff x="757980" y="6190446"/>
            <a:chExt cx="5723783" cy="2442574"/>
          </a:xfrm>
        </p:grpSpPr>
        <p:grpSp>
          <p:nvGrpSpPr>
            <p:cNvPr id="2309" name="Grupa 1"/>
            <p:cNvGrpSpPr>
              <a:grpSpLocks/>
            </p:cNvGrpSpPr>
            <p:nvPr/>
          </p:nvGrpSpPr>
          <p:grpSpPr bwMode="auto">
            <a:xfrm>
              <a:off x="1641475" y="6190446"/>
              <a:ext cx="4840288" cy="2442574"/>
              <a:chOff x="333375" y="5482739"/>
              <a:chExt cx="6148388" cy="3101909"/>
            </a:xfrm>
          </p:grpSpPr>
          <p:pic>
            <p:nvPicPr>
              <p:cNvPr id="2312" name="Obraz 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304" t="16455" r="18831" b="54857"/>
              <a:stretch>
                <a:fillRect/>
              </a:stretch>
            </p:blipFill>
            <p:spPr bwMode="auto">
              <a:xfrm>
                <a:off x="333375" y="5482739"/>
                <a:ext cx="2905124" cy="1247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13" name="Obraz 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318" t="20718" r="18552" b="53419"/>
              <a:stretch>
                <a:fillRect/>
              </a:stretch>
            </p:blipFill>
            <p:spPr bwMode="auto">
              <a:xfrm>
                <a:off x="3500438" y="5482739"/>
                <a:ext cx="2897187" cy="1247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1" name="Trójkąt równoramienny 220"/>
              <p:cNvSpPr/>
              <p:nvPr/>
            </p:nvSpPr>
            <p:spPr>
              <a:xfrm rot="16200000">
                <a:off x="6320416" y="6307629"/>
                <a:ext cx="141179" cy="181514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pic>
            <p:nvPicPr>
              <p:cNvPr id="2315" name="Obraz 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304" t="48940" r="18831" b="17166"/>
              <a:stretch>
                <a:fillRect/>
              </a:stretch>
            </p:blipFill>
            <p:spPr bwMode="auto">
              <a:xfrm>
                <a:off x="333375" y="7110414"/>
                <a:ext cx="2905124" cy="14742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16" name="Obraz 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318" t="50002" r="18552" b="19443"/>
              <a:stretch>
                <a:fillRect/>
              </a:stretch>
            </p:blipFill>
            <p:spPr bwMode="auto">
              <a:xfrm>
                <a:off x="3500438" y="7110413"/>
                <a:ext cx="2897187" cy="1474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4" name="Trójkąt równoramienny 223"/>
              <p:cNvSpPr/>
              <p:nvPr/>
            </p:nvSpPr>
            <p:spPr>
              <a:xfrm rot="16200000">
                <a:off x="6320416" y="7564125"/>
                <a:ext cx="141179" cy="181514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2310" name="Prostokąt 2"/>
            <p:cNvSpPr>
              <a:spLocks noChangeArrowheads="1"/>
            </p:cNvSpPr>
            <p:nvPr/>
          </p:nvSpPr>
          <p:spPr bwMode="auto">
            <a:xfrm>
              <a:off x="757980" y="6527733"/>
              <a:ext cx="798749" cy="246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pl-PL" altLang="en-US" sz="1000">
                  <a:latin typeface="Arial" charset="0"/>
                </a:rPr>
                <a:t>WB: </a:t>
              </a:r>
              <a:r>
                <a:rPr lang="el-GR" altLang="en-US" sz="1000">
                  <a:latin typeface="Arial" charset="0"/>
                </a:rPr>
                <a:t>α</a:t>
              </a:r>
              <a:r>
                <a:rPr lang="pl-PL" altLang="en-US" sz="1000">
                  <a:latin typeface="Arial" charset="0"/>
                </a:rPr>
                <a:t>GFP</a:t>
              </a:r>
              <a:endParaRPr lang="en-US" altLang="en-US" sz="1000">
                <a:latin typeface="Arial" charset="0"/>
              </a:endParaRPr>
            </a:p>
          </p:txBody>
        </p:sp>
        <p:sp>
          <p:nvSpPr>
            <p:cNvPr id="2311" name="Prostokąt 3"/>
            <p:cNvSpPr>
              <a:spLocks noChangeArrowheads="1"/>
            </p:cNvSpPr>
            <p:nvPr/>
          </p:nvSpPr>
          <p:spPr bwMode="auto">
            <a:xfrm>
              <a:off x="780205" y="7929456"/>
              <a:ext cx="784318" cy="246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pl-PL" altLang="en-US" sz="1000">
                  <a:latin typeface="Arial" charset="0"/>
                </a:rPr>
                <a:t>WB: </a:t>
              </a:r>
              <a:r>
                <a:rPr lang="el-GR" altLang="en-US" sz="1000">
                  <a:latin typeface="Arial" charset="0"/>
                </a:rPr>
                <a:t>α</a:t>
              </a:r>
              <a:r>
                <a:rPr lang="pl-PL" altLang="en-US" sz="1000">
                  <a:latin typeface="Arial" charset="0"/>
                </a:rPr>
                <a:t>Flag</a:t>
              </a:r>
              <a:endParaRPr lang="en-US" altLang="en-US" sz="1000">
                <a:latin typeface="Arial" charset="0"/>
              </a:endParaRPr>
            </a:p>
          </p:txBody>
        </p:sp>
      </p:grpSp>
      <p:graphicFrame>
        <p:nvGraphicFramePr>
          <p:cNvPr id="219" name="Tabela 218"/>
          <p:cNvGraphicFramePr>
            <a:graphicFrameLocks noGrp="1"/>
          </p:cNvGraphicFramePr>
          <p:nvPr/>
        </p:nvGraphicFramePr>
        <p:xfrm>
          <a:off x="1547813" y="631825"/>
          <a:ext cx="3744913" cy="10414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2050"/>
                <a:gridCol w="199451"/>
                <a:gridCol w="199451"/>
                <a:gridCol w="199451"/>
                <a:gridCol w="199451"/>
                <a:gridCol w="199451"/>
                <a:gridCol w="199451"/>
                <a:gridCol w="199451"/>
                <a:gridCol w="199451"/>
                <a:gridCol w="199451"/>
                <a:gridCol w="199451"/>
                <a:gridCol w="199451"/>
                <a:gridCol w="199451"/>
                <a:gridCol w="199451"/>
              </a:tblGrid>
              <a:tr h="17356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HSA</a:t>
                      </a:r>
                      <a:r>
                        <a:rPr lang="pl-PL" sz="1000" baseline="30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PIE1</a:t>
                      </a:r>
                      <a:r>
                        <a:rPr lang="pl-PL" sz="1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-Flag</a:t>
                      </a:r>
                      <a:endParaRPr lang="en-US" sz="10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7998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356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HSA</a:t>
                      </a:r>
                      <a:r>
                        <a:rPr lang="pl-PL" sz="1000" baseline="30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AtEAF1B</a:t>
                      </a:r>
                      <a:r>
                        <a:rPr lang="pl-PL" sz="1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-Flag</a:t>
                      </a:r>
                      <a:endParaRPr lang="en-US" sz="10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7998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356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HSA</a:t>
                      </a:r>
                      <a:r>
                        <a:rPr lang="pl-PL" sz="1000" baseline="30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AtINO80</a:t>
                      </a:r>
                      <a:r>
                        <a:rPr lang="pl-PL" sz="1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-Flag</a:t>
                      </a:r>
                      <a:endParaRPr lang="en-US" sz="1000" baseline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7998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3567">
                <a:tc>
                  <a:txBody>
                    <a:bodyPr/>
                    <a:lstStyle/>
                    <a:p>
                      <a:pPr algn="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AtYAF9A-nEYFP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7998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356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AtYAF9B-nEYFP</a:t>
                      </a:r>
                      <a:endParaRPr lang="en-US" sz="10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7998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356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Plasmid</a:t>
                      </a:r>
                      <a:endParaRPr lang="en-US" sz="10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7998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220" name="Tabela 219"/>
          <p:cNvGraphicFramePr>
            <a:graphicFrameLocks noGrp="1"/>
          </p:cNvGraphicFramePr>
          <p:nvPr/>
        </p:nvGraphicFramePr>
        <p:xfrm>
          <a:off x="404813" y="5168900"/>
          <a:ext cx="3292476" cy="10398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5389"/>
                <a:gridCol w="156699"/>
                <a:gridCol w="156699"/>
                <a:gridCol w="156699"/>
                <a:gridCol w="156699"/>
                <a:gridCol w="156699"/>
                <a:gridCol w="156699"/>
                <a:gridCol w="156699"/>
                <a:gridCol w="156699"/>
                <a:gridCol w="156699"/>
                <a:gridCol w="156699"/>
                <a:gridCol w="156699"/>
                <a:gridCol w="156699"/>
                <a:gridCol w="156699"/>
              </a:tblGrid>
              <a:tr h="173302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HSA</a:t>
                      </a:r>
                      <a:r>
                        <a:rPr lang="pl-PL" sz="800" baseline="30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PIE1</a:t>
                      </a:r>
                      <a:r>
                        <a:rPr lang="pl-PL" sz="8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-Flag</a:t>
                      </a:r>
                      <a:endParaRPr lang="en-US" sz="8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7998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3302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HSA</a:t>
                      </a:r>
                      <a:r>
                        <a:rPr lang="pl-PL" sz="800" baseline="30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AtEAF1B</a:t>
                      </a:r>
                      <a:r>
                        <a:rPr lang="pl-PL" sz="8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-Flag</a:t>
                      </a:r>
                      <a:endParaRPr lang="en-US" sz="8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7998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3302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HSA</a:t>
                      </a:r>
                      <a:r>
                        <a:rPr lang="pl-PL" sz="800" baseline="30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AtINO80</a:t>
                      </a:r>
                      <a:r>
                        <a:rPr lang="pl-PL" sz="8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-Flag</a:t>
                      </a:r>
                      <a:endParaRPr lang="en-US" sz="800" baseline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7998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3302">
                <a:tc>
                  <a:txBody>
                    <a:bodyPr/>
                    <a:lstStyle/>
                    <a:p>
                      <a:pPr algn="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AtYAF9A-nEYFP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7998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3302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AtYAF9B-nEYFP</a:t>
                      </a:r>
                      <a:endParaRPr lang="en-US" sz="8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7998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3302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Plasmid</a:t>
                      </a:r>
                      <a:endParaRPr lang="en-US" sz="8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7998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4110038" y="5168900"/>
          <a:ext cx="2036762" cy="10398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674"/>
                <a:gridCol w="156674"/>
                <a:gridCol w="156674"/>
                <a:gridCol w="156674"/>
                <a:gridCol w="156674"/>
                <a:gridCol w="156674"/>
                <a:gridCol w="156674"/>
                <a:gridCol w="156674"/>
                <a:gridCol w="156674"/>
                <a:gridCol w="156674"/>
                <a:gridCol w="156674"/>
                <a:gridCol w="156674"/>
                <a:gridCol w="156674"/>
              </a:tblGrid>
              <a:tr h="173302"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3302"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3302"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3302"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3302"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3302"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8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306" name="pole tekstowe 37"/>
          <p:cNvSpPr txBox="1">
            <a:spLocks noChangeArrowheads="1"/>
          </p:cNvSpPr>
          <p:nvPr/>
        </p:nvSpPr>
        <p:spPr bwMode="auto">
          <a:xfrm>
            <a:off x="307975" y="8985250"/>
            <a:ext cx="6173788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3619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3619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36195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3619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36195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3619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3619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3619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3619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en-US" sz="800" b="1">
                <a:latin typeface="Arial" charset="0"/>
              </a:rPr>
              <a:t>Additional file </a:t>
            </a:r>
            <a:r>
              <a:rPr lang="pl-PL" altLang="en-US" sz="800" b="1" smtClean="0">
                <a:latin typeface="Arial" charset="0"/>
              </a:rPr>
              <a:t>5. </a:t>
            </a:r>
            <a:r>
              <a:rPr lang="pl-PL" altLang="en-US" sz="800" b="1">
                <a:latin typeface="Arial" charset="0"/>
              </a:rPr>
              <a:t>Uncropped scans of the Western blot films. (a) </a:t>
            </a:r>
            <a:r>
              <a:rPr lang="pl-PL" altLang="en-US" sz="800">
                <a:latin typeface="Arial" charset="0"/>
              </a:rPr>
              <a:t>Coimmunoprecipitation. Green arrowhead points at AtYAF9A-nEYFP (left) and AtYAF9B-nEYFP (right). Red arrowhead points at HSA-Flag fusion proteins. SB – sample buffer (no sample control). </a:t>
            </a:r>
            <a:r>
              <a:rPr lang="pl-PL" altLang="en-US" sz="800" b="1">
                <a:latin typeface="Arial" charset="0"/>
              </a:rPr>
              <a:t>(b)</a:t>
            </a:r>
            <a:r>
              <a:rPr lang="pl-PL" altLang="en-US" sz="800">
                <a:latin typeface="Arial" charset="0"/>
              </a:rPr>
              <a:t> Inputs. Long (left) and short exposures (right).</a:t>
            </a:r>
            <a:endParaRPr lang="pl-PL" altLang="en-US" sz="800" b="1">
              <a:latin typeface="Arial" charset="0"/>
            </a:endParaRPr>
          </a:p>
        </p:txBody>
      </p:sp>
      <p:sp>
        <p:nvSpPr>
          <p:cNvPr id="2307" name="pole tekstowe 105"/>
          <p:cNvSpPr txBox="1">
            <a:spLocks noChangeArrowheads="1"/>
          </p:cNvSpPr>
          <p:nvPr/>
        </p:nvSpPr>
        <p:spPr bwMode="auto">
          <a:xfrm>
            <a:off x="333375" y="301625"/>
            <a:ext cx="215900" cy="184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3619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3619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36195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3619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36195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3619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3619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3619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3619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en-US" sz="1200">
                <a:latin typeface="Arial" charset="0"/>
              </a:rPr>
              <a:t>(a)</a:t>
            </a:r>
          </a:p>
        </p:txBody>
      </p:sp>
      <p:sp>
        <p:nvSpPr>
          <p:cNvPr id="2308" name="pole tekstowe 106"/>
          <p:cNvSpPr txBox="1">
            <a:spLocks noChangeArrowheads="1"/>
          </p:cNvSpPr>
          <p:nvPr/>
        </p:nvSpPr>
        <p:spPr bwMode="auto">
          <a:xfrm>
            <a:off x="333375" y="4737100"/>
            <a:ext cx="215900" cy="1857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3619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3619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36195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3619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36195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3619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3619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3619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3619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en-US" sz="1200">
                <a:latin typeface="Arial" charset="0"/>
              </a:rPr>
              <a:t>(b)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7939</TotalTime>
  <Words>268</Words>
  <Application>Microsoft Office PowerPoint</Application>
  <PresentationFormat>Papier A4 (210x297 mm)</PresentationFormat>
  <Paragraphs>183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Arial</vt:lpstr>
      <vt:lpstr>Calibri</vt:lpstr>
      <vt:lpstr>Motyw pakietu Office</vt:lpstr>
      <vt:lpstr>Prezentacja programu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Tomek</dc:creator>
  <cp:lastModifiedBy>Tomek</cp:lastModifiedBy>
  <cp:revision>448</cp:revision>
  <cp:lastPrinted>2014-02-03T15:12:19Z</cp:lastPrinted>
  <dcterms:created xsi:type="dcterms:W3CDTF">2013-11-23T15:29:34Z</dcterms:created>
  <dcterms:modified xsi:type="dcterms:W3CDTF">2015-02-23T10:55:38Z</dcterms:modified>
</cp:coreProperties>
</file>