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0" r:id="rId3"/>
    <p:sldId id="267" r:id="rId4"/>
    <p:sldId id="269" r:id="rId5"/>
  </p:sldIdLst>
  <p:sldSz cx="6858000" cy="9144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30" y="-13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7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ds\Desktop\&#27963;&#24615;&#28204;&#23450;\130131%20%203-O-&#12513;&#12481;&#12523;&#12288;&#28201;&#2423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ds\Desktop\&#27963;&#24615;&#28204;&#23450;\130201%203-O&#12513;&#12481;&#12523;Q&#12288;&#65360;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470735089263587"/>
          <c:y val="0.18224555263925343"/>
          <c:w val="0.76763345739362288"/>
          <c:h val="0.5792125984251969"/>
        </c:manualLayout>
      </c:layout>
      <c:scatterChart>
        <c:scatterStyle val="lineMarker"/>
        <c:varyColors val="0"/>
        <c:ser>
          <c:idx val="0"/>
          <c:order val="0"/>
          <c:spPr>
            <a:ln w="1270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Sheet1!$D$3:$D$11</c:f>
              <c:numCache>
                <c:formatCode>General</c:formatCode>
                <c:ptCount val="9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  <c:pt idx="4">
                  <c:v>40</c:v>
                </c:pt>
                <c:pt idx="5">
                  <c:v>45</c:v>
                </c:pt>
                <c:pt idx="6">
                  <c:v>50</c:v>
                </c:pt>
                <c:pt idx="7">
                  <c:v>55</c:v>
                </c:pt>
                <c:pt idx="8">
                  <c:v>60</c:v>
                </c:pt>
              </c:numCache>
            </c:numRef>
          </c:xVal>
          <c:yVal>
            <c:numRef>
              <c:f>Sheet1!$G$3:$G$11</c:f>
              <c:numCache>
                <c:formatCode>0.0_ </c:formatCode>
                <c:ptCount val="9"/>
                <c:pt idx="0">
                  <c:v>30.220550156883053</c:v>
                </c:pt>
                <c:pt idx="1">
                  <c:v>54.146485108802722</c:v>
                </c:pt>
                <c:pt idx="2">
                  <c:v>65.578639534529088</c:v>
                </c:pt>
                <c:pt idx="3">
                  <c:v>81.355286806591621</c:v>
                </c:pt>
                <c:pt idx="4">
                  <c:v>84.883886231861595</c:v>
                </c:pt>
                <c:pt idx="5">
                  <c:v>100</c:v>
                </c:pt>
                <c:pt idx="6">
                  <c:v>97.964074288441424</c:v>
                </c:pt>
                <c:pt idx="7">
                  <c:v>80.745524517419582</c:v>
                </c:pt>
                <c:pt idx="8">
                  <c:v>70.998466709314627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6557328"/>
        <c:axId val="376560856"/>
      </c:scatterChart>
      <c:valAx>
        <c:axId val="376557328"/>
        <c:scaling>
          <c:orientation val="minMax"/>
          <c:min val="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Temp. (</a:t>
                </a:r>
                <a:r>
                  <a:rPr lang="ja-JP" dirty="0"/>
                  <a:t>℃</a:t>
                </a:r>
                <a:r>
                  <a:rPr lang="en-US" dirty="0"/>
                  <a:t>)</a:t>
                </a:r>
                <a:endParaRPr lang="ja-JP" dirty="0"/>
              </a:p>
            </c:rich>
          </c:tx>
          <c:layout>
            <c:manualLayout>
              <c:xMode val="edge"/>
              <c:yMode val="edge"/>
              <c:x val="0.49081255468066493"/>
              <c:y val="0.876828521434820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76560856"/>
        <c:crosses val="autoZero"/>
        <c:crossBetween val="midCat"/>
        <c:majorUnit val="10"/>
      </c:valAx>
      <c:valAx>
        <c:axId val="376560856"/>
        <c:scaling>
          <c:orientation val="minMax"/>
          <c:max val="12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Relative activity(%)</a:t>
                </a:r>
                <a:endParaRPr lang="ja-JP"/>
              </a:p>
            </c:rich>
          </c:tx>
          <c:layout/>
          <c:overlay val="0"/>
        </c:title>
        <c:numFmt formatCode="#,##0_);\(#,##0\)" sourceLinked="0"/>
        <c:majorTickMark val="out"/>
        <c:minorTickMark val="none"/>
        <c:tickLblPos val="nextTo"/>
        <c:crossAx val="376557328"/>
        <c:crosses val="autoZero"/>
        <c:crossBetween val="midCat"/>
        <c:majorUnit val="2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200" b="0">
          <a:effectLst/>
          <a:latin typeface="Arial" panose="020B0604020202020204" pitchFamily="34" charset="0"/>
          <a:ea typeface="HGP創英角ｺﾞｼｯｸUB" panose="020B0900000000000000" pitchFamily="50" charset="-128"/>
          <a:cs typeface="Arial" panose="020B0604020202020204" pitchFamily="34" charset="0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30555555555554"/>
          <c:y val="0.18224555263925343"/>
          <c:w val="0.62794444444444442"/>
          <c:h val="0.61534703995333917"/>
        </c:manualLayout>
      </c:layout>
      <c:scatterChart>
        <c:scatterStyle val="lineMarker"/>
        <c:varyColors val="0"/>
        <c:ser>
          <c:idx val="0"/>
          <c:order val="0"/>
          <c:tx>
            <c:v>クエン酸</c:v>
          </c:tx>
          <c:spPr>
            <a:ln w="12700">
              <a:solidFill>
                <a:schemeClr val="tx1"/>
              </a:solidFill>
            </a:ln>
          </c:spPr>
          <c:marker>
            <c:symbol val="diamond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Sheet1!$B$2:$B$8</c:f>
              <c:numCache>
                <c:formatCode>General</c:formatCode>
                <c:ptCount val="7"/>
                <c:pt idx="0">
                  <c:v>3</c:v>
                </c:pt>
                <c:pt idx="1">
                  <c:v>3.5</c:v>
                </c:pt>
                <c:pt idx="2">
                  <c:v>4</c:v>
                </c:pt>
                <c:pt idx="3">
                  <c:v>4.5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</c:numCache>
            </c:numRef>
          </c:xVal>
          <c:yVal>
            <c:numRef>
              <c:f>Sheet1!$E$2:$E$8</c:f>
              <c:numCache>
                <c:formatCode>0.0_ </c:formatCode>
                <c:ptCount val="7"/>
                <c:pt idx="0">
                  <c:v>8.472714860272184</c:v>
                </c:pt>
                <c:pt idx="1">
                  <c:v>10.1913002181624</c:v>
                </c:pt>
                <c:pt idx="2">
                  <c:v>6.1040946260815145</c:v>
                </c:pt>
                <c:pt idx="3">
                  <c:v>6.6279811816387255</c:v>
                </c:pt>
                <c:pt idx="4">
                  <c:v>11.568543061100312</c:v>
                </c:pt>
                <c:pt idx="5">
                  <c:v>42.804351375016473</c:v>
                </c:pt>
                <c:pt idx="6">
                  <c:v>48.006114483311244</c:v>
                </c:pt>
              </c:numCache>
            </c:numRef>
          </c:yVal>
          <c:smooth val="0"/>
        </c:ser>
        <c:ser>
          <c:idx val="1"/>
          <c:order val="1"/>
          <c:tx>
            <c:v>MES</c:v>
          </c:tx>
          <c:spPr>
            <a:ln w="12700">
              <a:solidFill>
                <a:schemeClr val="tx1"/>
              </a:solidFill>
            </a:ln>
          </c:spPr>
          <c:marker>
            <c:symbol val="square"/>
            <c:size val="6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Sheet1!$B$9:$B$12</c:f>
              <c:numCache>
                <c:formatCode>General</c:formatCode>
                <c:ptCount val="4"/>
                <c:pt idx="0">
                  <c:v>5.5</c:v>
                </c:pt>
                <c:pt idx="1">
                  <c:v>6</c:v>
                </c:pt>
                <c:pt idx="2">
                  <c:v>6.5</c:v>
                </c:pt>
                <c:pt idx="3">
                  <c:v>7</c:v>
                </c:pt>
              </c:numCache>
            </c:numRef>
          </c:xVal>
          <c:yVal>
            <c:numRef>
              <c:f>Sheet1!$E$9:$E$12</c:f>
              <c:numCache>
                <c:formatCode>0.0_ </c:formatCode>
                <c:ptCount val="4"/>
                <c:pt idx="0">
                  <c:v>64.647304136180367</c:v>
                </c:pt>
                <c:pt idx="1">
                  <c:v>67.286030186550647</c:v>
                </c:pt>
                <c:pt idx="2">
                  <c:v>79.774713940131491</c:v>
                </c:pt>
                <c:pt idx="3">
                  <c:v>79.611463172110831</c:v>
                </c:pt>
              </c:numCache>
            </c:numRef>
          </c:yVal>
          <c:smooth val="0"/>
        </c:ser>
        <c:ser>
          <c:idx val="2"/>
          <c:order val="2"/>
          <c:tx>
            <c:v>KPB</c:v>
          </c:tx>
          <c:spPr>
            <a:ln w="1270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Sheet1!$B$13:$B$17</c:f>
              <c:numCache>
                <c:formatCode>General</c:formatCode>
                <c:ptCount val="5"/>
                <c:pt idx="0">
                  <c:v>6</c:v>
                </c:pt>
                <c:pt idx="1">
                  <c:v>6.5</c:v>
                </c:pt>
                <c:pt idx="2">
                  <c:v>7</c:v>
                </c:pt>
                <c:pt idx="3">
                  <c:v>7.5</c:v>
                </c:pt>
                <c:pt idx="4">
                  <c:v>8</c:v>
                </c:pt>
              </c:numCache>
            </c:numRef>
          </c:xVal>
          <c:yVal>
            <c:numRef>
              <c:f>Sheet1!$E$13:$E$17</c:f>
              <c:numCache>
                <c:formatCode>0.0_ </c:formatCode>
                <c:ptCount val="5"/>
                <c:pt idx="0">
                  <c:v>76.567578397470697</c:v>
                </c:pt>
                <c:pt idx="1">
                  <c:v>84.736053190068432</c:v>
                </c:pt>
                <c:pt idx="2">
                  <c:v>100</c:v>
                </c:pt>
                <c:pt idx="3">
                  <c:v>67.492319793413571</c:v>
                </c:pt>
                <c:pt idx="4">
                  <c:v>64.313382110683349</c:v>
                </c:pt>
              </c:numCache>
            </c:numRef>
          </c:yVal>
          <c:smooth val="0"/>
        </c:ser>
        <c:ser>
          <c:idx val="3"/>
          <c:order val="3"/>
          <c:tx>
            <c:v>Tris-HCl</c:v>
          </c:tx>
          <c:spPr>
            <a:ln w="12700">
              <a:solidFill>
                <a:schemeClr val="tx1"/>
              </a:solidFill>
            </a:ln>
          </c:spPr>
          <c:marker>
            <c:symbol val="circle"/>
            <c:size val="6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Sheet1!$B$18:$B$21</c:f>
              <c:numCache>
                <c:formatCode>General</c:formatCode>
                <c:ptCount val="4"/>
                <c:pt idx="0">
                  <c:v>7.5</c:v>
                </c:pt>
                <c:pt idx="1">
                  <c:v>8</c:v>
                </c:pt>
                <c:pt idx="2">
                  <c:v>8.5</c:v>
                </c:pt>
                <c:pt idx="3">
                  <c:v>9</c:v>
                </c:pt>
              </c:numCache>
            </c:numRef>
          </c:xVal>
          <c:yVal>
            <c:numRef>
              <c:f>Sheet1!$E$18:$E$21</c:f>
              <c:numCache>
                <c:formatCode>0.0_ </c:formatCode>
                <c:ptCount val="4"/>
                <c:pt idx="0">
                  <c:v>77.471394013149109</c:v>
                </c:pt>
                <c:pt idx="1">
                  <c:v>66.527656164200593</c:v>
                </c:pt>
                <c:pt idx="2">
                  <c:v>49.184488208842083</c:v>
                </c:pt>
                <c:pt idx="3">
                  <c:v>39.515590448345982</c:v>
                </c:pt>
              </c:numCache>
            </c:numRef>
          </c:yVal>
          <c:smooth val="0"/>
        </c:ser>
        <c:ser>
          <c:idx val="4"/>
          <c:order val="4"/>
          <c:tx>
            <c:v>Gly-NaOH</c:v>
          </c:tx>
          <c:spPr>
            <a:ln w="12700">
              <a:solidFill>
                <a:schemeClr val="tx1"/>
              </a:solidFill>
            </a:ln>
          </c:spPr>
          <c:marker>
            <c:symbol val="x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xVal>
            <c:numRef>
              <c:f>Sheet1!$B$22:$B$25</c:f>
              <c:numCache>
                <c:formatCode>General</c:formatCode>
                <c:ptCount val="4"/>
                <c:pt idx="0">
                  <c:v>8.5</c:v>
                </c:pt>
                <c:pt idx="1">
                  <c:v>9</c:v>
                </c:pt>
                <c:pt idx="2">
                  <c:v>9.5</c:v>
                </c:pt>
                <c:pt idx="3">
                  <c:v>10</c:v>
                </c:pt>
              </c:numCache>
            </c:numRef>
          </c:xVal>
          <c:yVal>
            <c:numRef>
              <c:f>Sheet1!$E$22:$E$25</c:f>
              <c:numCache>
                <c:formatCode>0.0_ </c:formatCode>
                <c:ptCount val="4"/>
                <c:pt idx="0">
                  <c:v>54.196286787076474</c:v>
                </c:pt>
                <c:pt idx="1">
                  <c:v>20.421186981493289</c:v>
                </c:pt>
                <c:pt idx="2">
                  <c:v>4.4582300648550781</c:v>
                </c:pt>
                <c:pt idx="3">
                  <c:v>0.69158961725115597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6556152"/>
        <c:axId val="376558896"/>
      </c:scatterChart>
      <c:valAx>
        <c:axId val="376556152"/>
        <c:scaling>
          <c:orientation val="minMax"/>
          <c:max val="10"/>
          <c:min val="2"/>
        </c:scaling>
        <c:delete val="0"/>
        <c:axPos val="b"/>
        <c:title>
          <c:tx>
            <c:rich>
              <a:bodyPr/>
              <a:lstStyle/>
              <a:p>
                <a:pPr>
                  <a:defRPr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b="0">
                    <a:latin typeface="Arial" panose="020B0604020202020204" pitchFamily="34" charset="0"/>
                    <a:cs typeface="Arial" panose="020B0604020202020204" pitchFamily="34" charset="0"/>
                  </a:rPr>
                  <a:t>pH</a:t>
                </a:r>
                <a:endParaRPr lang="ja-JP" b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ja-JP"/>
          </a:p>
        </c:txPr>
        <c:crossAx val="376558896"/>
        <c:crosses val="autoZero"/>
        <c:crossBetween val="midCat"/>
        <c:majorUnit val="2"/>
      </c:valAx>
      <c:valAx>
        <c:axId val="376558896"/>
        <c:scaling>
          <c:orientation val="minMax"/>
          <c:max val="120"/>
        </c:scaling>
        <c:delete val="0"/>
        <c:axPos val="l"/>
        <c:title>
          <c:tx>
            <c:rich>
              <a:bodyPr/>
              <a:lstStyle/>
              <a:p>
                <a:pPr>
                  <a:defRPr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b="0">
                    <a:latin typeface="Arial" panose="020B0604020202020204" pitchFamily="34" charset="0"/>
                    <a:cs typeface="Arial" panose="020B0604020202020204" pitchFamily="34" charset="0"/>
                  </a:rPr>
                  <a:t>Relative activity(%)</a:t>
                </a:r>
                <a:endParaRPr lang="ja-JP" b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23770815106445028"/>
            </c:manualLayout>
          </c:layout>
          <c:overlay val="0"/>
        </c:title>
        <c:numFmt formatCode="#,##0_);\(#,##0\)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ja-JP"/>
          </a:p>
        </c:txPr>
        <c:crossAx val="376556152"/>
        <c:crosses val="autoZero"/>
        <c:crossBetween val="midCat"/>
        <c:majorUnit val="2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effectLst/>
          <a:latin typeface="HGP創英角ｺﾞｼｯｸUB" panose="020B0900000000000000" pitchFamily="50" charset="-128"/>
          <a:ea typeface="HGP創英角ｺﾞｼｯｸUB" panose="020B0900000000000000" pitchFamily="50" charset="-128"/>
          <a:cs typeface="Arial" panose="020B0604020202020204" pitchFamily="34" charset="0"/>
        </a:defRPr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03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439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7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7713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9346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232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33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5058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1291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049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725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02731-FD6C-4259-8400-A12CE1024E83}" type="datetimeFigureOut">
              <a:rPr kumimoji="1" lang="ja-JP" altLang="en-US" smtClean="0"/>
              <a:t>2016/8/9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3E4E1-60CB-4AA4-BBAE-1E0342E808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82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emf"/><Relationship Id="rId5" Type="http://schemas.openxmlformats.org/officeDocument/2006/relationships/image" Target="../media/image9.png"/><Relationship Id="rId10" Type="http://schemas.openxmlformats.org/officeDocument/2006/relationships/image" Target="../media/image14.emf"/><Relationship Id="rId4" Type="http://schemas.openxmlformats.org/officeDocument/2006/relationships/image" Target="../media/image8.png"/><Relationship Id="rId9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661497" y="8604449"/>
            <a:ext cx="2007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Itoh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4" name="グループ化 123"/>
          <p:cNvGrpSpPr/>
          <p:nvPr/>
        </p:nvGrpSpPr>
        <p:grpSpPr>
          <a:xfrm>
            <a:off x="706810" y="2627784"/>
            <a:ext cx="5444380" cy="2509639"/>
            <a:chOff x="432892" y="2134369"/>
            <a:chExt cx="5444380" cy="2509639"/>
          </a:xfrm>
        </p:grpSpPr>
        <p:grpSp>
          <p:nvGrpSpPr>
            <p:cNvPr id="108" name="グループ化 107"/>
            <p:cNvGrpSpPr/>
            <p:nvPr/>
          </p:nvGrpSpPr>
          <p:grpSpPr>
            <a:xfrm>
              <a:off x="432892" y="2134369"/>
              <a:ext cx="3182370" cy="341129"/>
              <a:chOff x="432892" y="1804526"/>
              <a:chExt cx="3182370" cy="341129"/>
            </a:xfrm>
          </p:grpSpPr>
          <p:sp>
            <p:nvSpPr>
              <p:cNvPr id="2" name="テキスト ボックス 1"/>
              <p:cNvSpPr txBox="1"/>
              <p:nvPr/>
            </p:nvSpPr>
            <p:spPr>
              <a:xfrm>
                <a:off x="2319577" y="1804526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テキスト ボックス 62"/>
              <p:cNvSpPr txBox="1"/>
              <p:nvPr/>
            </p:nvSpPr>
            <p:spPr>
              <a:xfrm>
                <a:off x="2636539" y="1804526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テキスト ボックス 63"/>
              <p:cNvSpPr txBox="1"/>
              <p:nvPr/>
            </p:nvSpPr>
            <p:spPr>
              <a:xfrm>
                <a:off x="3129541" y="1804526"/>
                <a:ext cx="2584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テキスト ボックス 64"/>
              <p:cNvSpPr txBox="1"/>
              <p:nvPr/>
            </p:nvSpPr>
            <p:spPr>
              <a:xfrm>
                <a:off x="2458193" y="1804526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テキスト ボックス 65"/>
              <p:cNvSpPr txBox="1"/>
              <p:nvPr/>
            </p:nvSpPr>
            <p:spPr>
              <a:xfrm>
                <a:off x="2566707" y="1804526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テキスト ボックス 66"/>
              <p:cNvSpPr txBox="1"/>
              <p:nvPr/>
            </p:nvSpPr>
            <p:spPr>
              <a:xfrm>
                <a:off x="3321277" y="1804526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04" name="グループ化 103"/>
              <p:cNvGrpSpPr/>
              <p:nvPr/>
            </p:nvGrpSpPr>
            <p:grpSpPr>
              <a:xfrm>
                <a:off x="432892" y="1899434"/>
                <a:ext cx="3182370" cy="246221"/>
                <a:chOff x="432892" y="1899434"/>
                <a:chExt cx="3182370" cy="246221"/>
              </a:xfrm>
            </p:grpSpPr>
            <p:grpSp>
              <p:nvGrpSpPr>
                <p:cNvPr id="3" name="グループ化 2"/>
                <p:cNvGrpSpPr/>
                <p:nvPr/>
              </p:nvGrpSpPr>
              <p:grpSpPr>
                <a:xfrm>
                  <a:off x="1353772" y="1986540"/>
                  <a:ext cx="2261490" cy="72008"/>
                  <a:chOff x="1353772" y="1979687"/>
                  <a:chExt cx="2261490" cy="72008"/>
                </a:xfrm>
              </p:grpSpPr>
              <p:grpSp>
                <p:nvGrpSpPr>
                  <p:cNvPr id="46" name="グループ化 45"/>
                  <p:cNvGrpSpPr/>
                  <p:nvPr/>
                </p:nvGrpSpPr>
                <p:grpSpPr>
                  <a:xfrm>
                    <a:off x="1353772" y="1979687"/>
                    <a:ext cx="2261490" cy="72008"/>
                    <a:chOff x="3198078" y="1979567"/>
                    <a:chExt cx="2261490" cy="72008"/>
                  </a:xfrm>
                </p:grpSpPr>
                <p:grpSp>
                  <p:nvGrpSpPr>
                    <p:cNvPr id="37" name="グループ化 36"/>
                    <p:cNvGrpSpPr/>
                    <p:nvPr/>
                  </p:nvGrpSpPr>
                  <p:grpSpPr>
                    <a:xfrm>
                      <a:off x="3198078" y="1979567"/>
                      <a:ext cx="2261490" cy="72008"/>
                      <a:chOff x="3198078" y="1979712"/>
                      <a:chExt cx="2261490" cy="72008"/>
                    </a:xfrm>
                  </p:grpSpPr>
                  <p:sp>
                    <p:nvSpPr>
                      <p:cNvPr id="5" name="正方形/長方形 4"/>
                      <p:cNvSpPr/>
                      <p:nvPr/>
                    </p:nvSpPr>
                    <p:spPr>
                      <a:xfrm>
                        <a:off x="3198078" y="1979712"/>
                        <a:ext cx="1414800" cy="7200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8" name="正方形/長方形 17"/>
                      <p:cNvSpPr/>
                      <p:nvPr/>
                    </p:nvSpPr>
                    <p:spPr>
                      <a:xfrm>
                        <a:off x="4919568" y="1979712"/>
                        <a:ext cx="540000" cy="7200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cxnSp>
                    <p:nvCxnSpPr>
                      <p:cNvPr id="27" name="直線コネクタ 26"/>
                      <p:cNvCxnSpPr/>
                      <p:nvPr/>
                    </p:nvCxnSpPr>
                    <p:spPr>
                      <a:xfrm>
                        <a:off x="4612971" y="2015716"/>
                        <a:ext cx="30240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1" name="正方形/長方形 40"/>
                    <p:cNvSpPr/>
                    <p:nvPr/>
                  </p:nvSpPr>
                  <p:spPr>
                    <a:xfrm>
                      <a:off x="4270878" y="1979567"/>
                      <a:ext cx="342000" cy="72008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36" name="正方形/長方形 35"/>
                  <p:cNvSpPr/>
                  <p:nvPr/>
                </p:nvSpPr>
                <p:spPr>
                  <a:xfrm>
                    <a:off x="2432346" y="1979687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0" name="正方形/長方形 39"/>
                  <p:cNvSpPr/>
                  <p:nvPr/>
                </p:nvSpPr>
                <p:spPr>
                  <a:xfrm>
                    <a:off x="2566837" y="1979687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" name="正方形/長方形 46"/>
                  <p:cNvSpPr/>
                  <p:nvPr/>
                </p:nvSpPr>
                <p:spPr>
                  <a:xfrm>
                    <a:off x="2675012" y="1979687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9" name="正方形/長方形 48"/>
                  <p:cNvSpPr/>
                  <p:nvPr/>
                </p:nvSpPr>
                <p:spPr>
                  <a:xfrm>
                    <a:off x="2740223" y="1979687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2" name="正方形/長方形 51"/>
                  <p:cNvSpPr/>
                  <p:nvPr/>
                </p:nvSpPr>
                <p:spPr>
                  <a:xfrm>
                    <a:off x="3244279" y="1979687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4" name="正方形/長方形 53"/>
                  <p:cNvSpPr/>
                  <p:nvPr/>
                </p:nvSpPr>
                <p:spPr>
                  <a:xfrm>
                    <a:off x="3427681" y="1979687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17" name="テキスト ボックス 16"/>
                <p:cNvSpPr txBox="1"/>
                <p:nvPr/>
              </p:nvSpPr>
              <p:spPr>
                <a:xfrm>
                  <a:off x="432892" y="1899434"/>
                  <a:ext cx="782587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CdFOMT1</a:t>
                  </a:r>
                  <a:endParaRPr kumimoji="1" lang="ja-JP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09" name="グループ化 108"/>
            <p:cNvGrpSpPr/>
            <p:nvPr/>
          </p:nvGrpSpPr>
          <p:grpSpPr>
            <a:xfrm>
              <a:off x="432892" y="2684068"/>
              <a:ext cx="5444380" cy="335024"/>
              <a:chOff x="432892" y="2292694"/>
              <a:chExt cx="5444380" cy="335024"/>
            </a:xfrm>
          </p:grpSpPr>
          <p:sp>
            <p:nvSpPr>
              <p:cNvPr id="80" name="テキスト ボックス 79"/>
              <p:cNvSpPr txBox="1"/>
              <p:nvPr/>
            </p:nvSpPr>
            <p:spPr>
              <a:xfrm>
                <a:off x="4008239" y="2292694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テキスト ボックス 80"/>
              <p:cNvSpPr txBox="1"/>
              <p:nvPr/>
            </p:nvSpPr>
            <p:spPr>
              <a:xfrm>
                <a:off x="5050743" y="2292694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テキスト ボックス 81"/>
              <p:cNvSpPr txBox="1"/>
              <p:nvPr/>
            </p:nvSpPr>
            <p:spPr>
              <a:xfrm>
                <a:off x="5394646" y="2292694"/>
                <a:ext cx="2584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テキスト ボックス 82"/>
              <p:cNvSpPr txBox="1"/>
              <p:nvPr/>
            </p:nvSpPr>
            <p:spPr>
              <a:xfrm>
                <a:off x="4151617" y="2292694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テキスト ボックス 83"/>
              <p:cNvSpPr txBox="1"/>
              <p:nvPr/>
            </p:nvSpPr>
            <p:spPr>
              <a:xfrm>
                <a:off x="4971387" y="2292694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テキスト ボックス 84"/>
              <p:cNvSpPr txBox="1"/>
              <p:nvPr/>
            </p:nvSpPr>
            <p:spPr>
              <a:xfrm>
                <a:off x="5584001" y="2292694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05" name="グループ化 104"/>
              <p:cNvGrpSpPr/>
              <p:nvPr/>
            </p:nvGrpSpPr>
            <p:grpSpPr>
              <a:xfrm>
                <a:off x="432892" y="2381497"/>
                <a:ext cx="5444380" cy="246221"/>
                <a:chOff x="432892" y="2381497"/>
                <a:chExt cx="5444380" cy="246221"/>
              </a:xfrm>
            </p:grpSpPr>
            <p:grpSp>
              <p:nvGrpSpPr>
                <p:cNvPr id="26" name="グループ化 25"/>
                <p:cNvGrpSpPr/>
                <p:nvPr/>
              </p:nvGrpSpPr>
              <p:grpSpPr>
                <a:xfrm>
                  <a:off x="1353772" y="2468603"/>
                  <a:ext cx="4523500" cy="72008"/>
                  <a:chOff x="1353772" y="2470989"/>
                  <a:chExt cx="4523500" cy="72008"/>
                </a:xfrm>
              </p:grpSpPr>
              <p:grpSp>
                <p:nvGrpSpPr>
                  <p:cNvPr id="45" name="グループ化 44"/>
                  <p:cNvGrpSpPr/>
                  <p:nvPr/>
                </p:nvGrpSpPr>
                <p:grpSpPr>
                  <a:xfrm>
                    <a:off x="1353772" y="2470989"/>
                    <a:ext cx="4523500" cy="72008"/>
                    <a:chOff x="922887" y="3245073"/>
                    <a:chExt cx="4523500" cy="72008"/>
                  </a:xfrm>
                </p:grpSpPr>
                <p:grpSp>
                  <p:nvGrpSpPr>
                    <p:cNvPr id="35" name="グループ化 34"/>
                    <p:cNvGrpSpPr/>
                    <p:nvPr/>
                  </p:nvGrpSpPr>
                  <p:grpSpPr>
                    <a:xfrm>
                      <a:off x="922887" y="3245073"/>
                      <a:ext cx="4523500" cy="72008"/>
                      <a:chOff x="922887" y="3245962"/>
                      <a:chExt cx="4523500" cy="72008"/>
                    </a:xfrm>
                  </p:grpSpPr>
                  <p:sp>
                    <p:nvSpPr>
                      <p:cNvPr id="6" name="正方形/長方形 5"/>
                      <p:cNvSpPr/>
                      <p:nvPr/>
                    </p:nvSpPr>
                    <p:spPr>
                      <a:xfrm>
                        <a:off x="922887" y="3245962"/>
                        <a:ext cx="694800" cy="7200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19" name="正方形/長方形 18"/>
                      <p:cNvSpPr/>
                      <p:nvPr/>
                    </p:nvSpPr>
                    <p:spPr>
                      <a:xfrm>
                        <a:off x="4917187" y="3245962"/>
                        <a:ext cx="529200" cy="7200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0" name="正方形/長方形 19"/>
                      <p:cNvSpPr/>
                      <p:nvPr/>
                    </p:nvSpPr>
                    <p:spPr>
                      <a:xfrm>
                        <a:off x="3342523" y="3245962"/>
                        <a:ext cx="559800" cy="7200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1" name="正方形/長方形 20"/>
                      <p:cNvSpPr/>
                      <p:nvPr/>
                    </p:nvSpPr>
                    <p:spPr>
                      <a:xfrm>
                        <a:off x="4650978" y="3245962"/>
                        <a:ext cx="117000" cy="7200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cxnSp>
                    <p:nvCxnSpPr>
                      <p:cNvPr id="28" name="直線コネクタ 27"/>
                      <p:cNvCxnSpPr/>
                      <p:nvPr/>
                    </p:nvCxnSpPr>
                    <p:spPr>
                      <a:xfrm>
                        <a:off x="1617298" y="3281966"/>
                        <a:ext cx="172620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" name="直線コネクタ 30"/>
                      <p:cNvCxnSpPr/>
                      <p:nvPr/>
                    </p:nvCxnSpPr>
                    <p:spPr>
                      <a:xfrm>
                        <a:off x="3897578" y="3281966"/>
                        <a:ext cx="75420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" name="直線コネクタ 31"/>
                      <p:cNvCxnSpPr/>
                      <p:nvPr/>
                    </p:nvCxnSpPr>
                    <p:spPr>
                      <a:xfrm>
                        <a:off x="4768015" y="3281966"/>
                        <a:ext cx="14400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2" name="正方形/長方形 41"/>
                    <p:cNvSpPr/>
                    <p:nvPr/>
                  </p:nvSpPr>
                  <p:spPr>
                    <a:xfrm>
                      <a:off x="3686581" y="3245073"/>
                      <a:ext cx="216000" cy="72008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51" name="正方形/長方形 50"/>
                  <p:cNvSpPr/>
                  <p:nvPr/>
                </p:nvSpPr>
                <p:spPr>
                  <a:xfrm>
                    <a:off x="4119553" y="2470989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3" name="正方形/長方形 52"/>
                  <p:cNvSpPr/>
                  <p:nvPr/>
                </p:nvSpPr>
                <p:spPr>
                  <a:xfrm>
                    <a:off x="4258717" y="2470989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9" name="正方形/長方形 58"/>
                  <p:cNvSpPr/>
                  <p:nvPr/>
                </p:nvSpPr>
                <p:spPr>
                  <a:xfrm>
                    <a:off x="5166492" y="2470989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0" name="正方形/長方形 59"/>
                  <p:cNvSpPr/>
                  <p:nvPr/>
                </p:nvSpPr>
                <p:spPr>
                  <a:xfrm>
                    <a:off x="5100453" y="2470989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6" name="正方形/長方形 85"/>
                  <p:cNvSpPr/>
                  <p:nvPr/>
                </p:nvSpPr>
                <p:spPr>
                  <a:xfrm>
                    <a:off x="5507345" y="2470989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7" name="正方形/長方形 86"/>
                  <p:cNvSpPr/>
                  <p:nvPr/>
                </p:nvSpPr>
                <p:spPr>
                  <a:xfrm>
                    <a:off x="5690747" y="2470989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100" name="テキスト ボックス 99"/>
                <p:cNvSpPr txBox="1"/>
                <p:nvPr/>
              </p:nvSpPr>
              <p:spPr>
                <a:xfrm>
                  <a:off x="432892" y="2381497"/>
                  <a:ext cx="782587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CdFOMT3</a:t>
                  </a:r>
                  <a:endParaRPr kumimoji="1" lang="ja-JP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0" name="グループ化 109"/>
            <p:cNvGrpSpPr/>
            <p:nvPr/>
          </p:nvGrpSpPr>
          <p:grpSpPr>
            <a:xfrm>
              <a:off x="432892" y="3227662"/>
              <a:ext cx="3915749" cy="338485"/>
              <a:chOff x="432892" y="2783996"/>
              <a:chExt cx="3915749" cy="338485"/>
            </a:xfrm>
          </p:grpSpPr>
          <p:sp>
            <p:nvSpPr>
              <p:cNvPr id="72" name="テキスト ボックス 71"/>
              <p:cNvSpPr txBox="1"/>
              <p:nvPr/>
            </p:nvSpPr>
            <p:spPr>
              <a:xfrm>
                <a:off x="2281064" y="2783996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テキスト ボックス 72"/>
              <p:cNvSpPr txBox="1"/>
              <p:nvPr/>
            </p:nvSpPr>
            <p:spPr>
              <a:xfrm>
                <a:off x="2593264" y="2783996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テキスト ボックス 73"/>
              <p:cNvSpPr txBox="1"/>
              <p:nvPr/>
            </p:nvSpPr>
            <p:spPr>
              <a:xfrm>
                <a:off x="2417299" y="2783996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テキスト ボックス 74"/>
              <p:cNvSpPr txBox="1"/>
              <p:nvPr/>
            </p:nvSpPr>
            <p:spPr>
              <a:xfrm>
                <a:off x="2513908" y="2783996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テキスト ボックス 77"/>
              <p:cNvSpPr txBox="1"/>
              <p:nvPr/>
            </p:nvSpPr>
            <p:spPr>
              <a:xfrm>
                <a:off x="3908998" y="2784562"/>
                <a:ext cx="2584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テキスト ボックス 78"/>
              <p:cNvSpPr txBox="1"/>
              <p:nvPr/>
            </p:nvSpPr>
            <p:spPr>
              <a:xfrm>
                <a:off x="4100734" y="2784562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06" name="グループ化 105"/>
              <p:cNvGrpSpPr/>
              <p:nvPr/>
            </p:nvGrpSpPr>
            <p:grpSpPr>
              <a:xfrm>
                <a:off x="432892" y="2876260"/>
                <a:ext cx="3915749" cy="246221"/>
                <a:chOff x="432892" y="2876260"/>
                <a:chExt cx="3915749" cy="246221"/>
              </a:xfrm>
            </p:grpSpPr>
            <p:grpSp>
              <p:nvGrpSpPr>
                <p:cNvPr id="10" name="グループ化 9"/>
                <p:cNvGrpSpPr/>
                <p:nvPr/>
              </p:nvGrpSpPr>
              <p:grpSpPr>
                <a:xfrm>
                  <a:off x="1353772" y="2963366"/>
                  <a:ext cx="2994869" cy="72008"/>
                  <a:chOff x="1353772" y="3852082"/>
                  <a:chExt cx="2994869" cy="72008"/>
                </a:xfrm>
              </p:grpSpPr>
              <p:grpSp>
                <p:nvGrpSpPr>
                  <p:cNvPr id="44" name="グループ化 43"/>
                  <p:cNvGrpSpPr/>
                  <p:nvPr/>
                </p:nvGrpSpPr>
                <p:grpSpPr>
                  <a:xfrm>
                    <a:off x="1353772" y="3852082"/>
                    <a:ext cx="2994869" cy="72008"/>
                    <a:chOff x="2362099" y="4603239"/>
                    <a:chExt cx="2994869" cy="72008"/>
                  </a:xfrm>
                </p:grpSpPr>
                <p:grpSp>
                  <p:nvGrpSpPr>
                    <p:cNvPr id="38" name="グループ化 37"/>
                    <p:cNvGrpSpPr/>
                    <p:nvPr/>
                  </p:nvGrpSpPr>
                  <p:grpSpPr>
                    <a:xfrm>
                      <a:off x="2362099" y="4603239"/>
                      <a:ext cx="2994869" cy="72008"/>
                      <a:chOff x="2362099" y="4603431"/>
                      <a:chExt cx="2994869" cy="72008"/>
                    </a:xfrm>
                  </p:grpSpPr>
                  <p:sp>
                    <p:nvSpPr>
                      <p:cNvPr id="7" name="正方形/長方形 6"/>
                      <p:cNvSpPr/>
                      <p:nvPr/>
                    </p:nvSpPr>
                    <p:spPr>
                      <a:xfrm>
                        <a:off x="2362099" y="4603431"/>
                        <a:ext cx="1371600" cy="7200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2" name="正方形/長方形 21"/>
                      <p:cNvSpPr/>
                      <p:nvPr/>
                    </p:nvSpPr>
                    <p:spPr>
                      <a:xfrm>
                        <a:off x="4919568" y="4603431"/>
                        <a:ext cx="437400" cy="7200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cxnSp>
                    <p:nvCxnSpPr>
                      <p:cNvPr id="33" name="直線コネクタ 32"/>
                      <p:cNvCxnSpPr/>
                      <p:nvPr/>
                    </p:nvCxnSpPr>
                    <p:spPr>
                      <a:xfrm>
                        <a:off x="3733539" y="4639435"/>
                        <a:ext cx="118620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3" name="正方形/長方形 42"/>
                    <p:cNvSpPr/>
                    <p:nvPr/>
                  </p:nvSpPr>
                  <p:spPr>
                    <a:xfrm>
                      <a:off x="3399850" y="4603239"/>
                      <a:ext cx="334800" cy="72008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68" name="正方形/長方形 67"/>
                  <p:cNvSpPr/>
                  <p:nvPr/>
                </p:nvSpPr>
                <p:spPr>
                  <a:xfrm>
                    <a:off x="2389071" y="3852082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9" name="正方形/長方形 68"/>
                  <p:cNvSpPr/>
                  <p:nvPr/>
                </p:nvSpPr>
                <p:spPr>
                  <a:xfrm>
                    <a:off x="2523562" y="3852082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0" name="正方形/長方形 69"/>
                  <p:cNvSpPr/>
                  <p:nvPr/>
                </p:nvSpPr>
                <p:spPr>
                  <a:xfrm>
                    <a:off x="2631737" y="3852082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1" name="正方形/長方形 70"/>
                  <p:cNvSpPr/>
                  <p:nvPr/>
                </p:nvSpPr>
                <p:spPr>
                  <a:xfrm>
                    <a:off x="2696948" y="3852082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6" name="正方形/長方形 75"/>
                  <p:cNvSpPr/>
                  <p:nvPr/>
                </p:nvSpPr>
                <p:spPr>
                  <a:xfrm>
                    <a:off x="4023736" y="3852082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7" name="正方形/長方形 76"/>
                  <p:cNvSpPr/>
                  <p:nvPr/>
                </p:nvSpPr>
                <p:spPr>
                  <a:xfrm>
                    <a:off x="4207138" y="3852082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101" name="テキスト ボックス 100"/>
                <p:cNvSpPr txBox="1"/>
                <p:nvPr/>
              </p:nvSpPr>
              <p:spPr>
                <a:xfrm>
                  <a:off x="432892" y="2876260"/>
                  <a:ext cx="782587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CdFOMT4</a:t>
                  </a:r>
                  <a:endParaRPr kumimoji="1" lang="ja-JP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1" name="グループ化 110"/>
            <p:cNvGrpSpPr/>
            <p:nvPr/>
          </p:nvGrpSpPr>
          <p:grpSpPr>
            <a:xfrm>
              <a:off x="432892" y="3774716"/>
              <a:ext cx="3765814" cy="335039"/>
              <a:chOff x="432892" y="3275856"/>
              <a:chExt cx="3765814" cy="335039"/>
            </a:xfrm>
          </p:grpSpPr>
          <p:sp>
            <p:nvSpPr>
              <p:cNvPr id="90" name="テキスト ボックス 89"/>
              <p:cNvSpPr txBox="1"/>
              <p:nvPr/>
            </p:nvSpPr>
            <p:spPr>
              <a:xfrm>
                <a:off x="2529481" y="3276002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テキスト ボックス 90"/>
              <p:cNvSpPr txBox="1"/>
              <p:nvPr/>
            </p:nvSpPr>
            <p:spPr>
              <a:xfrm>
                <a:off x="2680002" y="3276002"/>
                <a:ext cx="23596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テキスト ボックス 93"/>
              <p:cNvSpPr txBox="1"/>
              <p:nvPr/>
            </p:nvSpPr>
            <p:spPr>
              <a:xfrm>
                <a:off x="3278167" y="3275856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テキスト ボックス 94"/>
              <p:cNvSpPr txBox="1"/>
              <p:nvPr/>
            </p:nvSpPr>
            <p:spPr>
              <a:xfrm>
                <a:off x="3711830" y="3275856"/>
                <a:ext cx="2584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テキスト ボックス 95"/>
              <p:cNvSpPr txBox="1"/>
              <p:nvPr/>
            </p:nvSpPr>
            <p:spPr>
              <a:xfrm>
                <a:off x="3903566" y="3275856"/>
                <a:ext cx="24237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テキスト ボックス 98"/>
              <p:cNvSpPr txBox="1"/>
              <p:nvPr/>
            </p:nvSpPr>
            <p:spPr>
              <a:xfrm>
                <a:off x="3361666" y="3275856"/>
                <a:ext cx="25359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07" name="グループ化 106"/>
              <p:cNvGrpSpPr/>
              <p:nvPr/>
            </p:nvGrpSpPr>
            <p:grpSpPr>
              <a:xfrm>
                <a:off x="432892" y="3364674"/>
                <a:ext cx="3765814" cy="246221"/>
                <a:chOff x="432892" y="3364674"/>
                <a:chExt cx="3765814" cy="246221"/>
              </a:xfrm>
            </p:grpSpPr>
            <p:grpSp>
              <p:nvGrpSpPr>
                <p:cNvPr id="103" name="グループ化 102"/>
                <p:cNvGrpSpPr/>
                <p:nvPr/>
              </p:nvGrpSpPr>
              <p:grpSpPr>
                <a:xfrm>
                  <a:off x="1353772" y="3451594"/>
                  <a:ext cx="2844934" cy="72380"/>
                  <a:chOff x="1353772" y="3453835"/>
                  <a:chExt cx="2844934" cy="72380"/>
                </a:xfrm>
              </p:grpSpPr>
              <p:grpSp>
                <p:nvGrpSpPr>
                  <p:cNvPr id="50" name="グループ化 49"/>
                  <p:cNvGrpSpPr/>
                  <p:nvPr/>
                </p:nvGrpSpPr>
                <p:grpSpPr>
                  <a:xfrm>
                    <a:off x="1353772" y="3453835"/>
                    <a:ext cx="2844934" cy="72380"/>
                    <a:chOff x="2603834" y="5800898"/>
                    <a:chExt cx="2844934" cy="72380"/>
                  </a:xfrm>
                </p:grpSpPr>
                <p:grpSp>
                  <p:nvGrpSpPr>
                    <p:cNvPr id="39" name="グループ化 38"/>
                    <p:cNvGrpSpPr/>
                    <p:nvPr/>
                  </p:nvGrpSpPr>
                  <p:grpSpPr>
                    <a:xfrm>
                      <a:off x="2603834" y="5801270"/>
                      <a:ext cx="2844934" cy="72008"/>
                      <a:chOff x="2603834" y="5801270"/>
                      <a:chExt cx="2844934" cy="72008"/>
                    </a:xfrm>
                  </p:grpSpPr>
                  <p:sp>
                    <p:nvSpPr>
                      <p:cNvPr id="8" name="正方形/長方形 7"/>
                      <p:cNvSpPr/>
                      <p:nvPr/>
                    </p:nvSpPr>
                    <p:spPr>
                      <a:xfrm>
                        <a:off x="2603834" y="5801270"/>
                        <a:ext cx="700200" cy="7200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3" name="正方形/長方形 22"/>
                      <p:cNvSpPr/>
                      <p:nvPr/>
                    </p:nvSpPr>
                    <p:spPr>
                      <a:xfrm>
                        <a:off x="4631376" y="5801270"/>
                        <a:ext cx="117000" cy="7200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4" name="正方形/長方形 23"/>
                      <p:cNvSpPr/>
                      <p:nvPr/>
                    </p:nvSpPr>
                    <p:spPr>
                      <a:xfrm>
                        <a:off x="4919568" y="5801270"/>
                        <a:ext cx="529200" cy="7200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/>
                      </a:p>
                    </p:txBody>
                  </p:sp>
                  <p:sp>
                    <p:nvSpPr>
                      <p:cNvPr id="25" name="正方形/長方形 24"/>
                      <p:cNvSpPr/>
                      <p:nvPr/>
                    </p:nvSpPr>
                    <p:spPr>
                      <a:xfrm>
                        <a:off x="3536965" y="5801270"/>
                        <a:ext cx="559800" cy="7200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5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ja-JP" altLang="en-US" dirty="0"/>
                      </a:p>
                    </p:txBody>
                  </p:sp>
                  <p:cxnSp>
                    <p:nvCxnSpPr>
                      <p:cNvPr id="29" name="直線コネクタ 28"/>
                      <p:cNvCxnSpPr/>
                      <p:nvPr/>
                    </p:nvCxnSpPr>
                    <p:spPr>
                      <a:xfrm>
                        <a:off x="4094729" y="5837274"/>
                        <a:ext cx="53640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" name="直線コネクタ 29"/>
                      <p:cNvCxnSpPr/>
                      <p:nvPr/>
                    </p:nvCxnSpPr>
                    <p:spPr>
                      <a:xfrm>
                        <a:off x="4747151" y="5837274"/>
                        <a:ext cx="17280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直線コネクタ 33"/>
                      <p:cNvCxnSpPr/>
                      <p:nvPr/>
                    </p:nvCxnSpPr>
                    <p:spPr>
                      <a:xfrm>
                        <a:off x="3297323" y="5837274"/>
                        <a:ext cx="239400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  <a:prstDash val="soli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8" name="正方形/長方形 47"/>
                    <p:cNvSpPr/>
                    <p:nvPr/>
                  </p:nvSpPr>
                  <p:spPr>
                    <a:xfrm>
                      <a:off x="3880157" y="5800898"/>
                      <a:ext cx="216000" cy="72008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kumimoji="1" lang="ja-JP" altLang="en-US"/>
                    </a:p>
                  </p:txBody>
                </p:sp>
              </p:grpSp>
              <p:sp>
                <p:nvSpPr>
                  <p:cNvPr id="88" name="正方形/長方形 87"/>
                  <p:cNvSpPr/>
                  <p:nvPr/>
                </p:nvSpPr>
                <p:spPr>
                  <a:xfrm>
                    <a:off x="2636826" y="3454021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9" name="正方形/長方形 88"/>
                  <p:cNvSpPr/>
                  <p:nvPr/>
                </p:nvSpPr>
                <p:spPr>
                  <a:xfrm>
                    <a:off x="2771228" y="3454021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2" name="正方形/長方形 91"/>
                  <p:cNvSpPr/>
                  <p:nvPr/>
                </p:nvSpPr>
                <p:spPr>
                  <a:xfrm>
                    <a:off x="3466922" y="3454021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3" name="正方形/長方形 92"/>
                  <p:cNvSpPr/>
                  <p:nvPr/>
                </p:nvSpPr>
                <p:spPr>
                  <a:xfrm>
                    <a:off x="3400883" y="3454021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7" name="正方形/長方形 96"/>
                  <p:cNvSpPr/>
                  <p:nvPr/>
                </p:nvSpPr>
                <p:spPr>
                  <a:xfrm>
                    <a:off x="3830084" y="3454021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98" name="正方形/長方形 97"/>
                  <p:cNvSpPr/>
                  <p:nvPr/>
                </p:nvSpPr>
                <p:spPr>
                  <a:xfrm>
                    <a:off x="4013486" y="3454021"/>
                    <a:ext cx="28800" cy="72008"/>
                  </a:xfrm>
                  <a:prstGeom prst="rect">
                    <a:avLst/>
                  </a:prstGeom>
                  <a:solidFill>
                    <a:schemeClr val="tx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102" name="テキスト ボックス 101"/>
                <p:cNvSpPr txBox="1"/>
                <p:nvPr/>
              </p:nvSpPr>
              <p:spPr>
                <a:xfrm>
                  <a:off x="432892" y="3364674"/>
                  <a:ext cx="782587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CdFOMT5</a:t>
                  </a:r>
                  <a:endParaRPr kumimoji="1" lang="ja-JP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121" name="直線コネクタ 120"/>
            <p:cNvCxnSpPr/>
            <p:nvPr/>
          </p:nvCxnSpPr>
          <p:spPr>
            <a:xfrm>
              <a:off x="4077272" y="4397787"/>
              <a:ext cx="180000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テキスト ボックス 122"/>
            <p:cNvSpPr txBox="1"/>
            <p:nvPr/>
          </p:nvSpPr>
          <p:spPr>
            <a:xfrm>
              <a:off x="4714384" y="4397787"/>
              <a:ext cx="4956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kumimoji="1" lang="en-US" altLang="ja-JP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kbp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テキスト ボックス 8"/>
          <p:cNvSpPr txBox="1"/>
          <p:nvPr/>
        </p:nvSpPr>
        <p:spPr>
          <a:xfrm>
            <a:off x="3057631" y="2802483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3734479" y="4444612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3464539" y="388760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5414613" y="3354966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365427" y="5538787"/>
            <a:ext cx="60427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smtClean="0"/>
              <a:t>Figure S1. Gene structure of </a:t>
            </a:r>
            <a:r>
              <a:rPr lang="en-US" altLang="ja-JP" sz="1200" i="1" dirty="0" err="1" smtClean="0"/>
              <a:t>CdFOMT</a:t>
            </a:r>
            <a:r>
              <a:rPr lang="en-US" altLang="ja-JP" sz="1200" dirty="0" smtClean="0"/>
              <a:t> sequences from </a:t>
            </a:r>
            <a:r>
              <a:rPr lang="en-US" altLang="ja-JP" sz="1200" i="1" dirty="0" smtClean="0"/>
              <a:t>Citrus </a:t>
            </a:r>
            <a:r>
              <a:rPr lang="en-US" altLang="ja-JP" sz="1200" i="1" dirty="0" err="1" smtClean="0"/>
              <a:t>depressa</a:t>
            </a:r>
            <a:r>
              <a:rPr lang="en-US" altLang="ja-JP" sz="1200" dirty="0" smtClean="0"/>
              <a:t>.</a:t>
            </a:r>
          </a:p>
          <a:p>
            <a:pPr algn="just"/>
            <a:r>
              <a:rPr lang="en-US" altLang="ja-JP" sz="1200" dirty="0" smtClean="0"/>
              <a:t>Exons and introns are expressed as boxes and lines, respectively. Black boxes indicate</a:t>
            </a:r>
            <a:r>
              <a:rPr lang="ja-JP" altLang="en-US" sz="1200" dirty="0" smtClean="0"/>
              <a:t>　</a:t>
            </a:r>
            <a:r>
              <a:rPr lang="en-US" altLang="ja-JP" sz="1200" dirty="0" smtClean="0"/>
              <a:t>conserved motifs that are involved in interactions with SAM in plant OMTs. Introns </a:t>
            </a:r>
            <a:r>
              <a:rPr lang="en-US" altLang="ja-JP" sz="1200" dirty="0"/>
              <a:t>inserted </a:t>
            </a:r>
            <a:r>
              <a:rPr lang="en-US" altLang="ja-JP" sz="1200" dirty="0" smtClean="0"/>
              <a:t>into each gene, in which </a:t>
            </a:r>
            <a:r>
              <a:rPr lang="en-US" altLang="ja-JP" sz="1200" dirty="0"/>
              <a:t>n</a:t>
            </a:r>
            <a:r>
              <a:rPr lang="en-US" altLang="ja-JP" sz="1200" dirty="0" smtClean="0"/>
              <a:t>eighboring </a:t>
            </a:r>
            <a:r>
              <a:rPr lang="en-US" altLang="ja-JP" sz="1200" dirty="0"/>
              <a:t>a</a:t>
            </a:r>
            <a:r>
              <a:rPr lang="en-US" altLang="ja-JP" sz="1200" dirty="0" smtClean="0"/>
              <a:t>mino </a:t>
            </a:r>
            <a:r>
              <a:rPr lang="en-US" altLang="ja-JP" sz="1200" dirty="0"/>
              <a:t>acid sequences </a:t>
            </a:r>
            <a:r>
              <a:rPr lang="en-US" altLang="ja-JP" sz="1200" dirty="0" smtClean="0"/>
              <a:t>are highly conserved across </a:t>
            </a:r>
            <a:r>
              <a:rPr lang="en-US" altLang="ja-JP" sz="1200" i="1" dirty="0" err="1" smtClean="0"/>
              <a:t>CdFOMTs</a:t>
            </a:r>
            <a:r>
              <a:rPr lang="en-US" altLang="ja-JP" sz="1200" dirty="0" smtClean="0"/>
              <a:t>, are marked </a:t>
            </a:r>
            <a:r>
              <a:rPr lang="en-US" altLang="ja-JP" sz="1200" dirty="0"/>
              <a:t>with asterisks </a:t>
            </a:r>
            <a:endParaRPr lang="en-US" altLang="ja-JP" sz="1200" dirty="0" smtClean="0"/>
          </a:p>
        </p:txBody>
      </p:sp>
    </p:spTree>
    <p:extLst>
      <p:ext uri="{BB962C8B-B14F-4D97-AF65-F5344CB8AC3E}">
        <p14:creationId xmlns:p14="http://schemas.microsoft.com/office/powerpoint/2010/main" val="235776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941168" y="8604449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Itoh </a:t>
            </a:r>
            <a:r>
              <a:rPr kumimoji="1" lang="en-US" altLang="ja-JP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Fig. S2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グラフ 5"/>
          <p:cNvGraphicFramePr/>
          <p:nvPr>
            <p:extLst>
              <p:ext uri="{D42A27DB-BD31-4B8C-83A1-F6EECF244321}">
                <p14:modId xmlns:p14="http://schemas.microsoft.com/office/powerpoint/2010/main" val="2624065284"/>
              </p:ext>
            </p:extLst>
          </p:nvPr>
        </p:nvGraphicFramePr>
        <p:xfrm>
          <a:off x="1265882" y="3498776"/>
          <a:ext cx="3744416" cy="2788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グラフ 7"/>
          <p:cNvGraphicFramePr/>
          <p:nvPr>
            <p:extLst>
              <p:ext uri="{D42A27DB-BD31-4B8C-83A1-F6EECF244321}">
                <p14:modId xmlns:p14="http://schemas.microsoft.com/office/powerpoint/2010/main" val="420114456"/>
              </p:ext>
            </p:extLst>
          </p:nvPr>
        </p:nvGraphicFramePr>
        <p:xfrm>
          <a:off x="1233264" y="7555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702094" y="111561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1" lang="ja-JP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02094" y="385192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1" lang="ja-JP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64704" y="6444208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dirty="0"/>
              <a:t>Figure </a:t>
            </a:r>
            <a:r>
              <a:rPr lang="en-US" altLang="ja-JP" sz="1200" dirty="0" smtClean="0"/>
              <a:t>S2. </a:t>
            </a:r>
            <a:r>
              <a:rPr lang="en-US" altLang="ja-JP" sz="1200" dirty="0"/>
              <a:t>Optimum pH (A) and temperature (B) for </a:t>
            </a:r>
            <a:r>
              <a:rPr lang="en-US" altLang="ja-JP" sz="1200" i="1" dirty="0"/>
              <a:t>O</a:t>
            </a:r>
            <a:r>
              <a:rPr lang="en-US" altLang="ja-JP" sz="1200" dirty="0"/>
              <a:t>-methyltransferase activity of recombinant CdFOMT5. Enzyme activity was measured in the following buffers: 50 </a:t>
            </a:r>
            <a:r>
              <a:rPr lang="en-US" altLang="ja-JP" sz="1200" dirty="0" err="1"/>
              <a:t>mM</a:t>
            </a:r>
            <a:r>
              <a:rPr lang="en-US" altLang="ja-JP" sz="1200" dirty="0"/>
              <a:t> sodium citrate (filled diamonds), 50 </a:t>
            </a:r>
            <a:r>
              <a:rPr lang="en-US" altLang="ja-JP" sz="1200" dirty="0" err="1"/>
              <a:t>mM</a:t>
            </a:r>
            <a:r>
              <a:rPr lang="en-US" altLang="ja-JP" sz="1200" dirty="0"/>
              <a:t> MES (filled squares), 50 </a:t>
            </a:r>
            <a:r>
              <a:rPr lang="en-US" altLang="ja-JP" sz="1200" dirty="0" err="1"/>
              <a:t>mM</a:t>
            </a:r>
            <a:r>
              <a:rPr lang="en-US" altLang="ja-JP" sz="1200" dirty="0"/>
              <a:t> phosphate-KOH (filled triangles), 50 </a:t>
            </a:r>
            <a:r>
              <a:rPr lang="en-US" altLang="ja-JP" sz="1200" dirty="0" err="1"/>
              <a:t>mM</a:t>
            </a:r>
            <a:r>
              <a:rPr lang="en-US" altLang="ja-JP" sz="1200" dirty="0"/>
              <a:t> </a:t>
            </a:r>
            <a:r>
              <a:rPr lang="en-US" altLang="ja-JP" sz="1200" dirty="0" err="1"/>
              <a:t>Tris-HCl</a:t>
            </a:r>
            <a:r>
              <a:rPr lang="en-US" altLang="ja-JP" sz="1200" dirty="0"/>
              <a:t> (filled circles), and 50 </a:t>
            </a:r>
            <a:r>
              <a:rPr lang="en-US" altLang="ja-JP" sz="1200" dirty="0" err="1"/>
              <a:t>mM</a:t>
            </a:r>
            <a:r>
              <a:rPr lang="en-US" altLang="ja-JP" sz="1200" dirty="0"/>
              <a:t> glycine-</a:t>
            </a:r>
            <a:r>
              <a:rPr lang="en-US" altLang="ja-JP" sz="1200" dirty="0" err="1"/>
              <a:t>NaOH</a:t>
            </a:r>
            <a:r>
              <a:rPr lang="en-US" altLang="ja-JP" sz="1200" dirty="0"/>
              <a:t> (multiplication sign). Enzyme activity was measured for 1 h with shaking at various temperatures. </a:t>
            </a:r>
            <a:endParaRPr lang="ja-JP" altLang="ja-JP" sz="1200" dirty="0"/>
          </a:p>
          <a:p>
            <a:r>
              <a:rPr lang="en-US" altLang="ja-JP" sz="1200" dirty="0"/>
              <a:t> </a:t>
            </a:r>
            <a:endParaRPr lang="ja-JP" altLang="ja-JP" sz="1200" dirty="0"/>
          </a:p>
        </p:txBody>
      </p:sp>
    </p:spTree>
    <p:extLst>
      <p:ext uri="{BB962C8B-B14F-4D97-AF65-F5344CB8AC3E}">
        <p14:creationId xmlns:p14="http://schemas.microsoft.com/office/powerpoint/2010/main" val="292152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797152" y="8800727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Itoh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Fig. S3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グループ化 10"/>
          <p:cNvGrpSpPr>
            <a:grpSpLocks noChangeAspect="1"/>
          </p:cNvGrpSpPr>
          <p:nvPr/>
        </p:nvGrpSpPr>
        <p:grpSpPr>
          <a:xfrm>
            <a:off x="1629200" y="1777925"/>
            <a:ext cx="3600000" cy="1292308"/>
            <a:chOff x="1235397" y="2059243"/>
            <a:chExt cx="4528800" cy="1625723"/>
          </a:xfrm>
        </p:grpSpPr>
        <p:pic>
          <p:nvPicPr>
            <p:cNvPr id="3" name="Picture 4" descr="C:\Data\富山県立大学伊藤研\FOMT\LCMS data\150522 FOMT5 Que\22.3min.bm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5397" y="2059243"/>
              <a:ext cx="4528800" cy="1625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テキスト ボックス 22"/>
            <p:cNvSpPr txBox="1"/>
            <p:nvPr/>
          </p:nvSpPr>
          <p:spPr>
            <a:xfrm>
              <a:off x="1522356" y="2059243"/>
              <a:ext cx="3722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P1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グループ化 9"/>
          <p:cNvGrpSpPr>
            <a:grpSpLocks noChangeAspect="1"/>
          </p:cNvGrpSpPr>
          <p:nvPr/>
        </p:nvGrpSpPr>
        <p:grpSpPr>
          <a:xfrm>
            <a:off x="1629200" y="3261345"/>
            <a:ext cx="3600000" cy="1292308"/>
            <a:chOff x="1235397" y="3764497"/>
            <a:chExt cx="4528800" cy="1625723"/>
          </a:xfrm>
        </p:grpSpPr>
        <p:pic>
          <p:nvPicPr>
            <p:cNvPr id="5" name="Picture 5" descr="C:\Data\富山県立大学伊藤研\FOMT\LCMS data\150522 FOMT5 Que\26.0min.bmp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5397" y="3764497"/>
              <a:ext cx="4528800" cy="1625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テキスト ボックス 24"/>
            <p:cNvSpPr txBox="1"/>
            <p:nvPr/>
          </p:nvSpPr>
          <p:spPr>
            <a:xfrm>
              <a:off x="1525528" y="3764497"/>
              <a:ext cx="3722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P2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グループ化 8"/>
          <p:cNvGrpSpPr>
            <a:grpSpLocks noChangeAspect="1"/>
          </p:cNvGrpSpPr>
          <p:nvPr/>
        </p:nvGrpSpPr>
        <p:grpSpPr>
          <a:xfrm>
            <a:off x="1629200" y="4744765"/>
            <a:ext cx="3600000" cy="1292308"/>
            <a:chOff x="1235397" y="5469751"/>
            <a:chExt cx="4528800" cy="1625723"/>
          </a:xfrm>
        </p:grpSpPr>
        <p:pic>
          <p:nvPicPr>
            <p:cNvPr id="1030" name="Picture 6" descr="C:\Data\富山県立大学伊藤研\FOMT\LCMS data\150522 FOMT5 Que\26.7min.bmp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5397" y="5469751"/>
              <a:ext cx="4528800" cy="1625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テキスト ボックス 25"/>
            <p:cNvSpPr txBox="1"/>
            <p:nvPr/>
          </p:nvSpPr>
          <p:spPr>
            <a:xfrm>
              <a:off x="1530291" y="5469751"/>
              <a:ext cx="3722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P3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グループ化 7"/>
          <p:cNvGrpSpPr>
            <a:grpSpLocks noChangeAspect="1"/>
          </p:cNvGrpSpPr>
          <p:nvPr/>
        </p:nvGrpSpPr>
        <p:grpSpPr>
          <a:xfrm>
            <a:off x="1629200" y="6228184"/>
            <a:ext cx="3600000" cy="1292308"/>
            <a:chOff x="1235397" y="7175004"/>
            <a:chExt cx="4528800" cy="1625723"/>
          </a:xfrm>
        </p:grpSpPr>
        <p:pic>
          <p:nvPicPr>
            <p:cNvPr id="6" name="Picture 7" descr="C:\Data\富山県立大学伊藤研\FOMT\LCMS data\150522 FOMT5 Que\27.5min.bmp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5397" y="7175004"/>
              <a:ext cx="4528800" cy="1625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テキスト ボックス 27"/>
            <p:cNvSpPr txBox="1"/>
            <p:nvPr/>
          </p:nvSpPr>
          <p:spPr>
            <a:xfrm>
              <a:off x="1533932" y="7175004"/>
              <a:ext cx="4042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P4</a:t>
              </a:r>
              <a:endParaRPr kumimoji="1" lang="ja-JP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グループ化 18"/>
          <p:cNvGrpSpPr>
            <a:grpSpLocks noChangeAspect="1"/>
          </p:cNvGrpSpPr>
          <p:nvPr/>
        </p:nvGrpSpPr>
        <p:grpSpPr>
          <a:xfrm>
            <a:off x="1627149" y="272033"/>
            <a:ext cx="3600000" cy="1314780"/>
            <a:chOff x="1233346" y="272033"/>
            <a:chExt cx="4528800" cy="1653993"/>
          </a:xfrm>
        </p:grpSpPr>
        <p:pic>
          <p:nvPicPr>
            <p:cNvPr id="1033" name="Picture 9" descr="C:\Data\富山県立大学伊藤研\FOMT\Paper\Cloning Expression CdFOMT5 PhytChem\Figures\MS for FOMT5 paper\UV37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3346" y="323528"/>
              <a:ext cx="4528800" cy="1602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テキスト ボックス 111"/>
            <p:cNvSpPr txBox="1"/>
            <p:nvPr/>
          </p:nvSpPr>
          <p:spPr>
            <a:xfrm>
              <a:off x="1888714" y="1211751"/>
              <a:ext cx="476215" cy="36029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 kern="100" dirty="0" smtClean="0">
                  <a:latin typeface="Arial" panose="020B0604020202020204" pitchFamily="34" charset="0"/>
                  <a:ea typeface="HGP創英角ｺﾞｼｯｸUB" panose="020B0900000000000000" pitchFamily="50" charset="-128"/>
                  <a:cs typeface="Arial" panose="020B0604020202020204" pitchFamily="34" charset="0"/>
                </a:rPr>
                <a:t>P1</a:t>
              </a:r>
              <a:endParaRPr lang="ja-JP" sz="1600" kern="1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" name="テキスト ボックス 113"/>
            <p:cNvSpPr txBox="1"/>
            <p:nvPr/>
          </p:nvSpPr>
          <p:spPr>
            <a:xfrm>
              <a:off x="2946771" y="1195244"/>
              <a:ext cx="505191" cy="36029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 kern="100" dirty="0" smtClean="0">
                  <a:latin typeface="Arial" panose="020B0604020202020204" pitchFamily="34" charset="0"/>
                  <a:ea typeface="HGP創英角ｺﾞｼｯｸUB" panose="020B0900000000000000" pitchFamily="50" charset="-128"/>
                  <a:cs typeface="Arial" panose="020B0604020202020204" pitchFamily="34" charset="0"/>
                </a:rPr>
                <a:t>P3</a:t>
              </a:r>
              <a:endParaRPr lang="ja-JP" sz="1600" kern="1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14"/>
            <p:cNvSpPr txBox="1"/>
            <p:nvPr/>
          </p:nvSpPr>
          <p:spPr>
            <a:xfrm>
              <a:off x="2783086" y="1411013"/>
              <a:ext cx="487704" cy="36029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 kern="100" dirty="0" smtClean="0">
                  <a:latin typeface="Arial" panose="020B0604020202020204" pitchFamily="34" charset="0"/>
                  <a:ea typeface="HGP創英角ｺﾞｼｯｸUB" panose="020B0900000000000000" pitchFamily="50" charset="-128"/>
                  <a:cs typeface="Arial" panose="020B0604020202020204" pitchFamily="34" charset="0"/>
                </a:rPr>
                <a:t>P2</a:t>
              </a:r>
              <a:endParaRPr lang="ja-JP" sz="1600" kern="1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1449440" y="272033"/>
              <a:ext cx="397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UV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111"/>
            <p:cNvSpPr txBox="1"/>
            <p:nvPr/>
          </p:nvSpPr>
          <p:spPr>
            <a:xfrm>
              <a:off x="1854350" y="323528"/>
              <a:ext cx="235024" cy="36029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 kern="100" dirty="0" smtClean="0">
                  <a:latin typeface="Arial" panose="020B0604020202020204" pitchFamily="34" charset="0"/>
                  <a:ea typeface="HGP創英角ｺﾞｼｯｸUB" panose="020B0900000000000000" pitchFamily="50" charset="-128"/>
                  <a:cs typeface="Arial" panose="020B0604020202020204" pitchFamily="34" charset="0"/>
                </a:rPr>
                <a:t>S</a:t>
              </a:r>
              <a:endParaRPr lang="ja-JP" sz="1600" kern="1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1" name="テキスト ボックス 113"/>
            <p:cNvSpPr txBox="1"/>
            <p:nvPr/>
          </p:nvSpPr>
          <p:spPr>
            <a:xfrm>
              <a:off x="3143126" y="1319645"/>
              <a:ext cx="490009" cy="36029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 kern="100" dirty="0" smtClean="0">
                  <a:latin typeface="Arial" panose="020B0604020202020204" pitchFamily="34" charset="0"/>
                  <a:ea typeface="HGP創英角ｺﾞｼｯｸUB" panose="020B0900000000000000" pitchFamily="50" charset="-128"/>
                  <a:cs typeface="Arial" panose="020B0604020202020204" pitchFamily="34" charset="0"/>
                </a:rPr>
                <a:t>P4</a:t>
              </a:r>
              <a:endParaRPr lang="ja-JP" sz="1600" kern="1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" name="テキスト ボックス 114"/>
            <p:cNvSpPr txBox="1"/>
            <p:nvPr/>
          </p:nvSpPr>
          <p:spPr>
            <a:xfrm>
              <a:off x="2329334" y="1403966"/>
              <a:ext cx="361701" cy="36029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100" kern="100" dirty="0" smtClean="0">
                  <a:latin typeface="Arial" panose="020B0604020202020204" pitchFamily="34" charset="0"/>
                  <a:ea typeface="HGP創英角ｺﾞｼｯｸUB" panose="020B0900000000000000" pitchFamily="50" charset="-128"/>
                  <a:cs typeface="Arial" panose="020B0604020202020204" pitchFamily="34" charset="0"/>
                </a:rPr>
                <a:t>x</a:t>
              </a:r>
              <a:endParaRPr lang="ja-JP" sz="1600" kern="100" dirty="0">
                <a:latin typeface="Arial" panose="020B0604020202020204" pitchFamily="34" charset="0"/>
                <a:ea typeface="HGP創英角ｺﾞｼｯｸUB" panose="020B0900000000000000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2" name="テキスト ボックス 1"/>
          <p:cNvSpPr txBox="1"/>
          <p:nvPr/>
        </p:nvSpPr>
        <p:spPr>
          <a:xfrm>
            <a:off x="1412775" y="7881623"/>
            <a:ext cx="4320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dirty="0" smtClean="0"/>
              <a:t>Figure S3. Mass spectrometry analysis of quercetin </a:t>
            </a:r>
            <a:r>
              <a:rPr lang="en-US" altLang="ja-JP" sz="1200" dirty="0"/>
              <a:t>products methylated by </a:t>
            </a:r>
            <a:r>
              <a:rPr lang="en-US" altLang="ja-JP" sz="1200" dirty="0" smtClean="0"/>
              <a:t>CdFOMT5</a:t>
            </a:r>
            <a:r>
              <a:rPr lang="en-US" altLang="ja-JP" sz="1200" dirty="0"/>
              <a:t>. </a:t>
            </a:r>
            <a:r>
              <a:rPr lang="en-US" altLang="ja-JP" sz="1200" dirty="0" smtClean="0"/>
              <a:t> Peak </a:t>
            </a:r>
            <a:r>
              <a:rPr lang="en-US" altLang="ja-JP" sz="1200" dirty="0"/>
              <a:t>labeled with ‘x’ </a:t>
            </a:r>
            <a:r>
              <a:rPr lang="en-US" altLang="ja-JP" sz="1200" dirty="0" smtClean="0"/>
              <a:t>was </a:t>
            </a:r>
            <a:r>
              <a:rPr lang="en-US" altLang="ja-JP" sz="1200" dirty="0"/>
              <a:t>not identified as flavonoid derivatives.</a:t>
            </a:r>
          </a:p>
          <a:p>
            <a:pPr algn="just"/>
            <a:endParaRPr lang="en-US" altLang="ja-JP" sz="1200" dirty="0" smtClean="0"/>
          </a:p>
        </p:txBody>
      </p:sp>
    </p:spTree>
    <p:extLst>
      <p:ext uri="{BB962C8B-B14F-4D97-AF65-F5344CB8AC3E}">
        <p14:creationId xmlns:p14="http://schemas.microsoft.com/office/powerpoint/2010/main" val="361423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C:\Data\富山県立大学伊藤研\FOMT\LCMS data\151210 MS spectram\Equ 29.7m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016" y="4093679"/>
            <a:ext cx="2880000" cy="99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Data\富山県立大学伊藤研\FOMT\LCMS data\151210 MS spectram\Equ 29.9m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016" y="5436096"/>
            <a:ext cx="2880000" cy="99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Hiroshi\Dropbox\新しいフォルダー\Cloning Expression CdFOMT5 PhytChem\Figures\FOMT5 Nar U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00" y="634674"/>
            <a:ext cx="3060000" cy="98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797152" y="8800727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Itoh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Fig. S4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764511" y="1269990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S+E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pic>
        <p:nvPicPr>
          <p:cNvPr id="1032" name="Picture 8" descr="C:\Users\Hiroshi\Dropbox\新しいフォルダー\Cloning Expression CdFOMT5 PhytChem\Figures\FOMT5 Epi UV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00" y="2364176"/>
            <a:ext cx="3060000" cy="98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Hiroshi\Dropbox\新しいフォルダー\Cloning Expression CdFOMT5 PhytChem\Figures\FOMT5 Equ UV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00" y="4093679"/>
            <a:ext cx="3060000" cy="98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テキスト ボックス 40"/>
          <p:cNvSpPr txBox="1"/>
          <p:nvPr/>
        </p:nvSpPr>
        <p:spPr>
          <a:xfrm>
            <a:off x="2156671" y="2891136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P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1832076" y="4483681"/>
            <a:ext cx="343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P1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1980532" y="4538811"/>
            <a:ext cx="343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P2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3725844" y="4093679"/>
            <a:ext cx="343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P1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3725844" y="5436096"/>
            <a:ext cx="343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P2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052736" y="2900892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X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2274793" y="2988291"/>
            <a:ext cx="264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X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32517" y="357675"/>
            <a:ext cx="8694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err="1" smtClean="0">
                <a:cs typeface="Times New Roman" panose="02020603050405020304" pitchFamily="18" charset="0"/>
              </a:rPr>
              <a:t>Naringenin</a:t>
            </a:r>
            <a:endParaRPr lang="ja-JP" altLang="en-US" sz="1200" baseline="-25000" dirty="0"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32517" y="2062753"/>
            <a:ext cx="1086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cs typeface="Times New Roman" panose="02020603050405020304" pitchFamily="18" charset="0"/>
              </a:rPr>
              <a:t>(-)-</a:t>
            </a:r>
            <a:r>
              <a:rPr kumimoji="1" lang="en-US" altLang="ja-JP" sz="1200" dirty="0" err="1" smtClean="0">
                <a:cs typeface="Times New Roman" panose="02020603050405020304" pitchFamily="18" charset="0"/>
              </a:rPr>
              <a:t>Epicatechin</a:t>
            </a:r>
            <a:endParaRPr lang="ja-JP" altLang="en-US" sz="1200" baseline="-25000" dirty="0"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332517" y="3801441"/>
            <a:ext cx="5350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err="1" smtClean="0">
                <a:cs typeface="Times New Roman" panose="02020603050405020304" pitchFamily="18" charset="0"/>
              </a:rPr>
              <a:t>Equol</a:t>
            </a:r>
            <a:endParaRPr lang="ja-JP" altLang="en-US" sz="1200" baseline="-25000" dirty="0"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700808" y="38113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UV</a:t>
            </a:r>
            <a:endParaRPr lang="ja-JP" altLang="en-US" sz="1200" baseline="-25000" dirty="0">
              <a:cs typeface="Times New Roman" panose="02020603050405020304" pitchFamily="18" charset="0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4837694" y="35767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MS</a:t>
            </a:r>
            <a:endParaRPr lang="ja-JP" altLang="en-US" sz="1200" baseline="-25000" dirty="0"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564904" y="1141016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S</a:t>
            </a:r>
            <a:endParaRPr kumimoji="1" lang="ja-JP" altLang="en-US" sz="1200" dirty="0"/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2865646" y="3010540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S+E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2669746" y="2910974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S</a:t>
            </a:r>
            <a:endParaRPr kumimoji="1" lang="ja-JP" altLang="en-US" sz="1200" dirty="0"/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2877500" y="4717524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cs typeface="Times New Roman" panose="02020603050405020304" pitchFamily="18" charset="0"/>
              </a:rPr>
              <a:t>S+E</a:t>
            </a:r>
            <a:endParaRPr kumimoji="1" lang="ja-JP" altLang="en-US" sz="1200" dirty="0">
              <a:cs typeface="Times New Roman" panose="02020603050405020304" pitchFamily="18" charset="0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2708920" y="4604425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S</a:t>
            </a:r>
            <a:endParaRPr kumimoji="1" lang="ja-JP" altLang="en-US" sz="1200" dirty="0"/>
          </a:p>
        </p:txBody>
      </p:sp>
      <p:pic>
        <p:nvPicPr>
          <p:cNvPr id="1040" name="Picture 16" descr="C:\Data\富山県立大学伊藤研\FOMT\LCMS data\160105 FOMT5 catechin\no2 24h 20.1mi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16" y="2364176"/>
            <a:ext cx="2880000" cy="116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Data\富山県立大学伊藤研\FOMT\LCMS data\151210 MS spectram\Nar 28.3mi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634674"/>
            <a:ext cx="2916000" cy="100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テキスト ボックス 66"/>
          <p:cNvSpPr txBox="1"/>
          <p:nvPr/>
        </p:nvSpPr>
        <p:spPr>
          <a:xfrm>
            <a:off x="482628" y="6804248"/>
            <a:ext cx="5988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dirty="0" smtClean="0"/>
              <a:t>Figure S4. HPLC and LC-MS analysis of methylated products of various flavonoids by CdFOMT5.</a:t>
            </a:r>
          </a:p>
          <a:p>
            <a:pPr algn="just"/>
            <a:r>
              <a:rPr lang="en-US" altLang="ja-JP" sz="1200" dirty="0" smtClean="0"/>
              <a:t>S, substrate control; S+E, enzyme reaction product</a:t>
            </a:r>
            <a:r>
              <a:rPr lang="en-US" altLang="ja-JP" sz="1200" dirty="0"/>
              <a:t>;</a:t>
            </a:r>
            <a:r>
              <a:rPr lang="en-US" altLang="ja-JP" sz="1200" dirty="0" smtClean="0"/>
              <a:t> P, product peak. For </a:t>
            </a:r>
            <a:r>
              <a:rPr lang="en-US" altLang="ja-JP" sz="1200" dirty="0" err="1" smtClean="0"/>
              <a:t>equol</a:t>
            </a:r>
            <a:r>
              <a:rPr lang="en-US" altLang="ja-JP" sz="1200" dirty="0" smtClean="0"/>
              <a:t>, P1 and P2 indicate major and minor </a:t>
            </a:r>
            <a:r>
              <a:rPr lang="en-US" altLang="ja-JP" sz="1200" dirty="0" err="1" smtClean="0"/>
              <a:t>monomethylated</a:t>
            </a:r>
            <a:r>
              <a:rPr lang="en-US" altLang="ja-JP" sz="1200" dirty="0" smtClean="0"/>
              <a:t> products, respectively.</a:t>
            </a:r>
            <a:r>
              <a:rPr lang="en-US" altLang="ja-JP" sz="1200" dirty="0"/>
              <a:t> Peaks labeled </a:t>
            </a:r>
            <a:r>
              <a:rPr lang="en-US" altLang="ja-JP" sz="1200" dirty="0" smtClean="0"/>
              <a:t>with ‘x’ </a:t>
            </a:r>
            <a:r>
              <a:rPr lang="en-US" altLang="ja-JP" sz="1200" dirty="0"/>
              <a:t>were not identified as </a:t>
            </a:r>
            <a:r>
              <a:rPr lang="en-US" altLang="ja-JP" sz="1200" dirty="0" smtClean="0"/>
              <a:t>flavonoid </a:t>
            </a:r>
            <a:r>
              <a:rPr lang="en-US" altLang="ja-JP" sz="1200" dirty="0"/>
              <a:t>derivatives.</a:t>
            </a:r>
            <a:endParaRPr lang="en-US" altLang="ja-JP" sz="12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84" y="2457127"/>
            <a:ext cx="720000" cy="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253" y="4203733"/>
            <a:ext cx="720000" cy="32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84" y="715616"/>
            <a:ext cx="720000" cy="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8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9592</TotalTime>
  <Words>300</Words>
  <Application>Microsoft Office PowerPoint</Application>
  <PresentationFormat>画面に合わせる (4:3)</PresentationFormat>
  <Paragraphs>79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HGP創英角ｺﾞｼｯｸUB</vt:lpstr>
      <vt:lpstr>ＭＳ Ｐゴシック</vt:lpstr>
      <vt:lpstr>Arial</vt:lpstr>
      <vt:lpstr>Calibri</vt:lpstr>
      <vt:lpstr>Times New Roman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MouseComputer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outsource</dc:creator>
  <cp:lastModifiedBy>NItoh-PC</cp:lastModifiedBy>
  <cp:revision>112</cp:revision>
  <cp:lastPrinted>2016-02-02T06:14:54Z</cp:lastPrinted>
  <dcterms:created xsi:type="dcterms:W3CDTF">2014-09-06T04:13:06Z</dcterms:created>
  <dcterms:modified xsi:type="dcterms:W3CDTF">2016-08-09T02:11:39Z</dcterms:modified>
</cp:coreProperties>
</file>