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60" y="-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0788-76F8-4BDE-9723-5C0923F0683D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7F1E-AEF0-47EB-9E75-68E01DB2483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49241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0788-76F8-4BDE-9723-5C0923F0683D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7F1E-AEF0-47EB-9E75-68E01DB2483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45835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0788-76F8-4BDE-9723-5C0923F0683D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7F1E-AEF0-47EB-9E75-68E01DB2483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326633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0788-76F8-4BDE-9723-5C0923F0683D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7F1E-AEF0-47EB-9E75-68E01DB2483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27993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0788-76F8-4BDE-9723-5C0923F0683D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7F1E-AEF0-47EB-9E75-68E01DB2483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2784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0788-76F8-4BDE-9723-5C0923F0683D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7F1E-AEF0-47EB-9E75-68E01DB2483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61764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0788-76F8-4BDE-9723-5C0923F0683D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7F1E-AEF0-47EB-9E75-68E01DB2483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38826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0788-76F8-4BDE-9723-5C0923F0683D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7F1E-AEF0-47EB-9E75-68E01DB2483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8392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0788-76F8-4BDE-9723-5C0923F0683D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7F1E-AEF0-47EB-9E75-68E01DB2483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39591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0788-76F8-4BDE-9723-5C0923F0683D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7F1E-AEF0-47EB-9E75-68E01DB2483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722276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0788-76F8-4BDE-9723-5C0923F0683D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7F1E-AEF0-47EB-9E75-68E01DB2483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01628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80788-76F8-4BDE-9723-5C0923F0683D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37F1E-AEF0-47EB-9E75-68E01DB2483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191841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à coins arrondis 37"/>
          <p:cNvSpPr/>
          <p:nvPr/>
        </p:nvSpPr>
        <p:spPr>
          <a:xfrm>
            <a:off x="7567890" y="2482271"/>
            <a:ext cx="301163" cy="63490"/>
          </a:xfrm>
          <a:prstGeom prst="roundRect">
            <a:avLst/>
          </a:prstGeom>
          <a:solidFill>
            <a:srgbClr val="CCC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/>
          <p:cNvGrpSpPr/>
          <p:nvPr/>
        </p:nvGrpSpPr>
        <p:grpSpPr>
          <a:xfrm>
            <a:off x="0" y="2627784"/>
            <a:ext cx="6851809" cy="3994260"/>
            <a:chOff x="0" y="3756085"/>
            <a:chExt cx="6851809" cy="3994260"/>
          </a:xfrm>
        </p:grpSpPr>
        <p:grpSp>
          <p:nvGrpSpPr>
            <p:cNvPr id="2" name="Groupe 1"/>
            <p:cNvGrpSpPr/>
            <p:nvPr/>
          </p:nvGrpSpPr>
          <p:grpSpPr>
            <a:xfrm>
              <a:off x="0" y="3756085"/>
              <a:ext cx="3281301" cy="3994260"/>
              <a:chOff x="0" y="3756085"/>
              <a:chExt cx="3281301" cy="3994260"/>
            </a:xfrm>
          </p:grpSpPr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8859"/>
              <a:stretch/>
            </p:blipFill>
            <p:spPr bwMode="auto">
              <a:xfrm>
                <a:off x="0" y="3923928"/>
                <a:ext cx="3281301" cy="38264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ZoneTexte 7"/>
              <p:cNvSpPr txBox="1"/>
              <p:nvPr/>
            </p:nvSpPr>
            <p:spPr>
              <a:xfrm>
                <a:off x="46923" y="3756085"/>
                <a:ext cx="2838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/>
                  <a:t>A</a:t>
                </a:r>
                <a:endParaRPr lang="fr-FR" b="1" dirty="0"/>
              </a:p>
            </p:txBody>
          </p:sp>
        </p:grpSp>
        <p:grpSp>
          <p:nvGrpSpPr>
            <p:cNvPr id="3" name="Groupe 2"/>
            <p:cNvGrpSpPr/>
            <p:nvPr/>
          </p:nvGrpSpPr>
          <p:grpSpPr>
            <a:xfrm>
              <a:off x="3281301" y="3770620"/>
              <a:ext cx="1794781" cy="2463953"/>
              <a:chOff x="3281301" y="3770620"/>
              <a:chExt cx="1794781" cy="2463953"/>
            </a:xfrm>
          </p:grpSpPr>
          <p:grpSp>
            <p:nvGrpSpPr>
              <p:cNvPr id="5" name="Groupe 4"/>
              <p:cNvGrpSpPr/>
              <p:nvPr/>
            </p:nvGrpSpPr>
            <p:grpSpPr>
              <a:xfrm>
                <a:off x="3281301" y="4043608"/>
                <a:ext cx="1794781" cy="1175735"/>
                <a:chOff x="3988511" y="264267"/>
                <a:chExt cx="2671721" cy="1408943"/>
              </a:xfrm>
            </p:grpSpPr>
            <p:pic>
              <p:nvPicPr>
                <p:cNvPr id="6" name="Image 5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l="32651" t="78690" r="50007" b="-89"/>
                <a:stretch/>
              </p:blipFill>
              <p:spPr>
                <a:xfrm>
                  <a:off x="3988511" y="264267"/>
                  <a:ext cx="2455697" cy="1408943"/>
                </a:xfrm>
                <a:prstGeom prst="rect">
                  <a:avLst/>
                </a:prstGeom>
              </p:spPr>
            </p:pic>
            <p:sp>
              <p:nvSpPr>
                <p:cNvPr id="7" name="Rectangle à coins arrondis 6"/>
                <p:cNvSpPr/>
                <p:nvPr/>
              </p:nvSpPr>
              <p:spPr>
                <a:xfrm>
                  <a:off x="6300192" y="566334"/>
                  <a:ext cx="360040" cy="36497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9" name="ZoneTexte 8"/>
              <p:cNvSpPr txBox="1"/>
              <p:nvPr/>
            </p:nvSpPr>
            <p:spPr>
              <a:xfrm>
                <a:off x="3302770" y="3770620"/>
                <a:ext cx="3422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 smtClean="0"/>
                  <a:t>B</a:t>
                </a:r>
                <a:endParaRPr lang="fr-FR" b="1" dirty="0"/>
              </a:p>
            </p:txBody>
          </p:sp>
          <p:grpSp>
            <p:nvGrpSpPr>
              <p:cNvPr id="40" name="Groupe 39"/>
              <p:cNvGrpSpPr/>
              <p:nvPr/>
            </p:nvGrpSpPr>
            <p:grpSpPr>
              <a:xfrm>
                <a:off x="3458554" y="5345643"/>
                <a:ext cx="1295155" cy="888930"/>
                <a:chOff x="4499082" y="2080988"/>
                <a:chExt cx="1927974" cy="1065249"/>
              </a:xfrm>
            </p:grpSpPr>
            <p:pic>
              <p:nvPicPr>
                <p:cNvPr id="41" name="Picture 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5830" y="2241819"/>
                  <a:ext cx="1821226" cy="9044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2" name="Rectangle à coins arrondis 41"/>
                <p:cNvSpPr/>
                <p:nvPr/>
              </p:nvSpPr>
              <p:spPr>
                <a:xfrm>
                  <a:off x="4499082" y="2080988"/>
                  <a:ext cx="504966" cy="61304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grpSp>
          <p:nvGrpSpPr>
            <p:cNvPr id="43" name="Groupe 42"/>
            <p:cNvGrpSpPr/>
            <p:nvPr/>
          </p:nvGrpSpPr>
          <p:grpSpPr>
            <a:xfrm>
              <a:off x="5331841" y="4281077"/>
              <a:ext cx="1519968" cy="1953496"/>
              <a:chOff x="7219294" y="117279"/>
              <a:chExt cx="2030620" cy="2613154"/>
            </a:xfrm>
          </p:grpSpPr>
          <p:grpSp>
            <p:nvGrpSpPr>
              <p:cNvPr id="44" name="Groupe 43"/>
              <p:cNvGrpSpPr/>
              <p:nvPr/>
            </p:nvGrpSpPr>
            <p:grpSpPr>
              <a:xfrm>
                <a:off x="7235834" y="1957878"/>
                <a:ext cx="1464858" cy="267610"/>
                <a:chOff x="4067944" y="5319736"/>
                <a:chExt cx="1464858" cy="267610"/>
              </a:xfrm>
            </p:grpSpPr>
            <p:sp>
              <p:nvSpPr>
                <p:cNvPr id="72" name="Rectangle à coins arrondis 71"/>
                <p:cNvSpPr/>
                <p:nvPr/>
              </p:nvSpPr>
              <p:spPr>
                <a:xfrm>
                  <a:off x="4067944" y="5404534"/>
                  <a:ext cx="531314" cy="107404"/>
                </a:xfrm>
                <a:prstGeom prst="roundRect">
                  <a:avLst/>
                </a:prstGeom>
                <a:solidFill>
                  <a:srgbClr val="ACF0F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/>
                </a:p>
              </p:txBody>
            </p:sp>
            <p:sp>
              <p:nvSpPr>
                <p:cNvPr id="73" name="ZoneTexte 72"/>
                <p:cNvSpPr txBox="1"/>
                <p:nvPr/>
              </p:nvSpPr>
              <p:spPr>
                <a:xfrm>
                  <a:off x="4565238" y="5319736"/>
                  <a:ext cx="967564" cy="267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dirty="0" err="1"/>
                    <a:t>G</a:t>
                  </a:r>
                  <a:r>
                    <a:rPr lang="fr-FR" sz="700" dirty="0" err="1" smtClean="0"/>
                    <a:t>lycoproteins</a:t>
                  </a:r>
                  <a:endParaRPr lang="fr-FR" sz="700" dirty="0"/>
                </a:p>
              </p:txBody>
            </p:sp>
          </p:grpSp>
          <p:grpSp>
            <p:nvGrpSpPr>
              <p:cNvPr id="45" name="Groupe 44"/>
              <p:cNvGrpSpPr/>
              <p:nvPr/>
            </p:nvGrpSpPr>
            <p:grpSpPr>
              <a:xfrm>
                <a:off x="7235834" y="2206353"/>
                <a:ext cx="1464858" cy="267609"/>
                <a:chOff x="4067944" y="5556443"/>
                <a:chExt cx="1464858" cy="267609"/>
              </a:xfrm>
            </p:grpSpPr>
            <p:sp>
              <p:nvSpPr>
                <p:cNvPr id="70" name="Rectangle à coins arrondis 69"/>
                <p:cNvSpPr/>
                <p:nvPr/>
              </p:nvSpPr>
              <p:spPr>
                <a:xfrm>
                  <a:off x="4067944" y="5625852"/>
                  <a:ext cx="531314" cy="107404"/>
                </a:xfrm>
                <a:prstGeom prst="roundRect">
                  <a:avLst/>
                </a:prstGeom>
                <a:solidFill>
                  <a:srgbClr val="9773D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/>
                </a:p>
              </p:txBody>
            </p:sp>
            <p:sp>
              <p:nvSpPr>
                <p:cNvPr id="71" name="ZoneTexte 70"/>
                <p:cNvSpPr txBox="1"/>
                <p:nvPr/>
              </p:nvSpPr>
              <p:spPr>
                <a:xfrm>
                  <a:off x="4565238" y="5556443"/>
                  <a:ext cx="967564" cy="2676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dirty="0" err="1" smtClean="0"/>
                    <a:t>Transporters</a:t>
                  </a:r>
                  <a:endParaRPr lang="fr-FR" sz="700" dirty="0"/>
                </a:p>
              </p:txBody>
            </p:sp>
          </p:grpSp>
          <p:grpSp>
            <p:nvGrpSpPr>
              <p:cNvPr id="46" name="Groupe 45"/>
              <p:cNvGrpSpPr/>
              <p:nvPr/>
            </p:nvGrpSpPr>
            <p:grpSpPr>
              <a:xfrm>
                <a:off x="7219294" y="1742619"/>
                <a:ext cx="1629343" cy="267609"/>
                <a:chOff x="7479161" y="5335125"/>
                <a:chExt cx="1629343" cy="267609"/>
              </a:xfrm>
            </p:grpSpPr>
            <p:sp>
              <p:nvSpPr>
                <p:cNvPr id="68" name="Rectangle à coins arrondis 67"/>
                <p:cNvSpPr/>
                <p:nvPr/>
              </p:nvSpPr>
              <p:spPr>
                <a:xfrm>
                  <a:off x="7479161" y="5389144"/>
                  <a:ext cx="531314" cy="107404"/>
                </a:xfrm>
                <a:prstGeom prst="roundRect">
                  <a:avLst/>
                </a:prstGeom>
                <a:solidFill>
                  <a:srgbClr val="D2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/>
                </a:p>
              </p:txBody>
            </p:sp>
            <p:sp>
              <p:nvSpPr>
                <p:cNvPr id="69" name="ZoneTexte 68"/>
                <p:cNvSpPr txBox="1"/>
                <p:nvPr/>
              </p:nvSpPr>
              <p:spPr>
                <a:xfrm>
                  <a:off x="7989813" y="5335125"/>
                  <a:ext cx="1118691" cy="2676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700" dirty="0" smtClean="0"/>
                    <a:t>β</a:t>
                  </a:r>
                  <a:r>
                    <a:rPr lang="fr-FR" sz="700" dirty="0" smtClean="0"/>
                    <a:t>-galactosidases</a:t>
                  </a:r>
                  <a:endParaRPr lang="fr-FR" sz="700" dirty="0"/>
                </a:p>
              </p:txBody>
            </p:sp>
          </p:grpSp>
          <p:grpSp>
            <p:nvGrpSpPr>
              <p:cNvPr id="47" name="Groupe 46"/>
              <p:cNvGrpSpPr/>
              <p:nvPr/>
            </p:nvGrpSpPr>
            <p:grpSpPr>
              <a:xfrm>
                <a:off x="7235834" y="320113"/>
                <a:ext cx="1701933" cy="267610"/>
                <a:chOff x="5652120" y="5310222"/>
                <a:chExt cx="1701933" cy="267610"/>
              </a:xfrm>
            </p:grpSpPr>
            <p:sp>
              <p:nvSpPr>
                <p:cNvPr id="66" name="Rectangle à coins arrondis 65"/>
                <p:cNvSpPr/>
                <p:nvPr/>
              </p:nvSpPr>
              <p:spPr>
                <a:xfrm>
                  <a:off x="5652120" y="5405652"/>
                  <a:ext cx="531314" cy="107404"/>
                </a:xfrm>
                <a:prstGeom prst="roundRect">
                  <a:avLst/>
                </a:prstGeom>
                <a:solidFill>
                  <a:srgbClr val="00C0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/>
                </a:p>
              </p:txBody>
            </p:sp>
            <p:sp>
              <p:nvSpPr>
                <p:cNvPr id="67" name="ZoneTexte 66"/>
                <p:cNvSpPr txBox="1"/>
                <p:nvPr/>
              </p:nvSpPr>
              <p:spPr>
                <a:xfrm>
                  <a:off x="6183433" y="5310222"/>
                  <a:ext cx="1170620" cy="267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dirty="0" err="1" smtClean="0"/>
                    <a:t>Pectin</a:t>
                  </a:r>
                  <a:r>
                    <a:rPr lang="fr-FR" sz="700" dirty="0" smtClean="0"/>
                    <a:t> </a:t>
                  </a:r>
                  <a:r>
                    <a:rPr lang="fr-FR" sz="700" dirty="0" err="1" smtClean="0"/>
                    <a:t>degradation</a:t>
                  </a:r>
                  <a:endParaRPr lang="fr-FR" sz="700" dirty="0"/>
                </a:p>
              </p:txBody>
            </p:sp>
          </p:grpSp>
          <p:grpSp>
            <p:nvGrpSpPr>
              <p:cNvPr id="48" name="Groupe 47"/>
              <p:cNvGrpSpPr/>
              <p:nvPr/>
            </p:nvGrpSpPr>
            <p:grpSpPr>
              <a:xfrm>
                <a:off x="7219294" y="117279"/>
                <a:ext cx="1704077" cy="267610"/>
                <a:chOff x="5652120" y="5546510"/>
                <a:chExt cx="1704077" cy="267610"/>
              </a:xfrm>
            </p:grpSpPr>
            <p:sp>
              <p:nvSpPr>
                <p:cNvPr id="64" name="Rectangle à coins arrondis 63"/>
                <p:cNvSpPr/>
                <p:nvPr/>
              </p:nvSpPr>
              <p:spPr>
                <a:xfrm>
                  <a:off x="5652120" y="5625851"/>
                  <a:ext cx="531314" cy="107404"/>
                </a:xfrm>
                <a:prstGeom prst="roundRect">
                  <a:avLst/>
                </a:prstGeom>
                <a:solidFill>
                  <a:srgbClr val="96F47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/>
                </a:p>
              </p:txBody>
            </p:sp>
            <p:sp>
              <p:nvSpPr>
                <p:cNvPr id="65" name="ZoneTexte 64"/>
                <p:cNvSpPr txBox="1"/>
                <p:nvPr/>
              </p:nvSpPr>
              <p:spPr>
                <a:xfrm>
                  <a:off x="6185578" y="5546510"/>
                  <a:ext cx="1170619" cy="267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dirty="0" err="1" smtClean="0"/>
                    <a:t>Pectin</a:t>
                  </a:r>
                  <a:r>
                    <a:rPr lang="fr-FR" sz="700" dirty="0" smtClean="0"/>
                    <a:t> </a:t>
                  </a:r>
                  <a:r>
                    <a:rPr lang="fr-FR" sz="700" dirty="0" err="1" smtClean="0"/>
                    <a:t>biosynthesis</a:t>
                  </a:r>
                  <a:endParaRPr lang="fr-FR" sz="700" dirty="0"/>
                </a:p>
              </p:txBody>
            </p:sp>
          </p:grpSp>
          <p:grpSp>
            <p:nvGrpSpPr>
              <p:cNvPr id="49" name="Groupe 48"/>
              <p:cNvGrpSpPr/>
              <p:nvPr/>
            </p:nvGrpSpPr>
            <p:grpSpPr>
              <a:xfrm>
                <a:off x="7219294" y="1496398"/>
                <a:ext cx="1909319" cy="267610"/>
                <a:chOff x="7487217" y="5550720"/>
                <a:chExt cx="1909319" cy="267610"/>
              </a:xfrm>
            </p:grpSpPr>
            <p:sp>
              <p:nvSpPr>
                <p:cNvPr id="62" name="Rectangle à coins arrondis 61"/>
                <p:cNvSpPr/>
                <p:nvPr/>
              </p:nvSpPr>
              <p:spPr>
                <a:xfrm>
                  <a:off x="7487217" y="5620129"/>
                  <a:ext cx="531314" cy="107404"/>
                </a:xfrm>
                <a:prstGeom prst="roundRect">
                  <a:avLst/>
                </a:prstGeom>
                <a:solidFill>
                  <a:srgbClr val="8A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/>
                </a:p>
              </p:txBody>
            </p:sp>
            <p:sp>
              <p:nvSpPr>
                <p:cNvPr id="63" name="ZoneTexte 62"/>
                <p:cNvSpPr txBox="1"/>
                <p:nvPr/>
              </p:nvSpPr>
              <p:spPr>
                <a:xfrm>
                  <a:off x="8010475" y="5550720"/>
                  <a:ext cx="1386061" cy="267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dirty="0" err="1" smtClean="0"/>
                    <a:t>galactosyltransferases</a:t>
                  </a:r>
                  <a:endParaRPr lang="fr-FR" sz="700" dirty="0"/>
                </a:p>
              </p:txBody>
            </p:sp>
          </p:grpSp>
          <p:grpSp>
            <p:nvGrpSpPr>
              <p:cNvPr id="50" name="Groupe 49"/>
              <p:cNvGrpSpPr/>
              <p:nvPr/>
            </p:nvGrpSpPr>
            <p:grpSpPr>
              <a:xfrm>
                <a:off x="7219294" y="1250176"/>
                <a:ext cx="1514936" cy="267609"/>
                <a:chOff x="4061372" y="5834686"/>
                <a:chExt cx="1514936" cy="267609"/>
              </a:xfrm>
            </p:grpSpPr>
            <p:sp>
              <p:nvSpPr>
                <p:cNvPr id="60" name="Rectangle à coins arrondis 59"/>
                <p:cNvSpPr/>
                <p:nvPr/>
              </p:nvSpPr>
              <p:spPr>
                <a:xfrm>
                  <a:off x="4061372" y="5904096"/>
                  <a:ext cx="531314" cy="107404"/>
                </a:xfrm>
                <a:prstGeom prst="roundRect">
                  <a:avLst/>
                </a:prstGeom>
                <a:solidFill>
                  <a:srgbClr val="FFFFB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/>
                </a:p>
              </p:txBody>
            </p:sp>
            <p:sp>
              <p:nvSpPr>
                <p:cNvPr id="61" name="ZoneTexte 60"/>
                <p:cNvSpPr txBox="1"/>
                <p:nvPr/>
              </p:nvSpPr>
              <p:spPr>
                <a:xfrm>
                  <a:off x="4608744" y="5834686"/>
                  <a:ext cx="967564" cy="2676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dirty="0" err="1" smtClean="0"/>
                    <a:t>Expansins</a:t>
                  </a:r>
                  <a:endParaRPr lang="fr-FR" sz="700" dirty="0"/>
                </a:p>
              </p:txBody>
            </p:sp>
          </p:grpSp>
          <p:grpSp>
            <p:nvGrpSpPr>
              <p:cNvPr id="51" name="Groupe 50"/>
              <p:cNvGrpSpPr/>
              <p:nvPr/>
            </p:nvGrpSpPr>
            <p:grpSpPr>
              <a:xfrm>
                <a:off x="7235834" y="531203"/>
                <a:ext cx="2014080" cy="411707"/>
                <a:chOff x="5654264" y="5765194"/>
                <a:chExt cx="2014080" cy="411707"/>
              </a:xfrm>
            </p:grpSpPr>
            <p:sp>
              <p:nvSpPr>
                <p:cNvPr id="58" name="Rectangle à coins arrondis 57"/>
                <p:cNvSpPr/>
                <p:nvPr/>
              </p:nvSpPr>
              <p:spPr>
                <a:xfrm>
                  <a:off x="5654264" y="5898126"/>
                  <a:ext cx="531314" cy="107404"/>
                </a:xfrm>
                <a:prstGeom prst="round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/>
                </a:p>
              </p:txBody>
            </p:sp>
            <p:sp>
              <p:nvSpPr>
                <p:cNvPr id="59" name="ZoneTexte 58"/>
                <p:cNvSpPr txBox="1"/>
                <p:nvPr/>
              </p:nvSpPr>
              <p:spPr>
                <a:xfrm>
                  <a:off x="6177846" y="5765194"/>
                  <a:ext cx="1490498" cy="4117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dirty="0" smtClean="0"/>
                    <a:t>Cellulose/</a:t>
                  </a:r>
                  <a:r>
                    <a:rPr lang="fr-FR" sz="700" dirty="0" err="1" smtClean="0"/>
                    <a:t>Hemicelluloses</a:t>
                  </a:r>
                  <a:r>
                    <a:rPr lang="fr-FR" sz="700" dirty="0" smtClean="0"/>
                    <a:t> </a:t>
                  </a:r>
                  <a:r>
                    <a:rPr lang="fr-FR" sz="700" dirty="0" err="1" smtClean="0"/>
                    <a:t>biosynthesis</a:t>
                  </a:r>
                  <a:endParaRPr lang="fr-FR" sz="700" dirty="0"/>
                </a:p>
              </p:txBody>
            </p:sp>
          </p:grpSp>
          <p:grpSp>
            <p:nvGrpSpPr>
              <p:cNvPr id="52" name="Groupe 51"/>
              <p:cNvGrpSpPr/>
              <p:nvPr/>
            </p:nvGrpSpPr>
            <p:grpSpPr>
              <a:xfrm>
                <a:off x="7235352" y="867445"/>
                <a:ext cx="2014080" cy="411707"/>
                <a:chOff x="5654264" y="4932087"/>
                <a:chExt cx="2014080" cy="411707"/>
              </a:xfrm>
            </p:grpSpPr>
            <p:sp>
              <p:nvSpPr>
                <p:cNvPr id="56" name="Rectangle à coins arrondis 55"/>
                <p:cNvSpPr/>
                <p:nvPr/>
              </p:nvSpPr>
              <p:spPr>
                <a:xfrm>
                  <a:off x="5654264" y="5078440"/>
                  <a:ext cx="531314" cy="107404"/>
                </a:xfrm>
                <a:prstGeom prst="round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/>
                </a:p>
              </p:txBody>
            </p:sp>
            <p:sp>
              <p:nvSpPr>
                <p:cNvPr id="57" name="ZoneTexte 56"/>
                <p:cNvSpPr txBox="1"/>
                <p:nvPr/>
              </p:nvSpPr>
              <p:spPr>
                <a:xfrm>
                  <a:off x="6177846" y="4932087"/>
                  <a:ext cx="1490498" cy="4117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dirty="0" smtClean="0"/>
                    <a:t>Cellulose/</a:t>
                  </a:r>
                  <a:r>
                    <a:rPr lang="fr-FR" sz="700" dirty="0" err="1" smtClean="0"/>
                    <a:t>Hemicelluloses</a:t>
                  </a:r>
                  <a:r>
                    <a:rPr lang="fr-FR" sz="700" dirty="0" smtClean="0"/>
                    <a:t> </a:t>
                  </a:r>
                  <a:r>
                    <a:rPr lang="fr-FR" sz="700" dirty="0" err="1" smtClean="0"/>
                    <a:t>degradation</a:t>
                  </a:r>
                  <a:endParaRPr lang="fr-FR" sz="700" dirty="0"/>
                </a:p>
              </p:txBody>
            </p:sp>
          </p:grpSp>
          <p:grpSp>
            <p:nvGrpSpPr>
              <p:cNvPr id="53" name="Groupe 52"/>
              <p:cNvGrpSpPr/>
              <p:nvPr/>
            </p:nvGrpSpPr>
            <p:grpSpPr>
              <a:xfrm>
                <a:off x="7239244" y="2462824"/>
                <a:ext cx="1470872" cy="267609"/>
                <a:chOff x="7239244" y="2462824"/>
                <a:chExt cx="1470872" cy="267609"/>
              </a:xfrm>
            </p:grpSpPr>
            <p:sp>
              <p:nvSpPr>
                <p:cNvPr id="54" name="Rectangle à coins arrondis 53"/>
                <p:cNvSpPr/>
                <p:nvPr/>
              </p:nvSpPr>
              <p:spPr>
                <a:xfrm>
                  <a:off x="7239244" y="2551198"/>
                  <a:ext cx="531314" cy="107404"/>
                </a:xfrm>
                <a:prstGeom prst="roundRect">
                  <a:avLst/>
                </a:prstGeom>
                <a:solidFill>
                  <a:srgbClr val="CCCC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/>
                </a:p>
              </p:txBody>
            </p:sp>
            <p:sp>
              <p:nvSpPr>
                <p:cNvPr id="55" name="ZoneTexte 54"/>
                <p:cNvSpPr txBox="1"/>
                <p:nvPr/>
              </p:nvSpPr>
              <p:spPr>
                <a:xfrm>
                  <a:off x="7742552" y="2462824"/>
                  <a:ext cx="967564" cy="2676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dirty="0" err="1" smtClean="0"/>
                    <a:t>Peroxidases</a:t>
                  </a:r>
                  <a:endParaRPr lang="fr-FR" sz="700" dirty="0"/>
                </a:p>
              </p:txBody>
            </p:sp>
          </p:grpSp>
        </p:grpSp>
      </p:grpSp>
      <p:sp>
        <p:nvSpPr>
          <p:cNvPr id="74" name="ZoneTexte 73"/>
          <p:cNvSpPr txBox="1"/>
          <p:nvPr/>
        </p:nvSpPr>
        <p:spPr>
          <a:xfrm>
            <a:off x="43801" y="392292"/>
            <a:ext cx="6858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Additional </a:t>
            </a:r>
            <a:r>
              <a:rPr lang="en-GB" b="1"/>
              <a:t>file </a:t>
            </a:r>
            <a:r>
              <a:rPr lang="en-GB" b="1" smtClean="0"/>
              <a:t>4: </a:t>
            </a:r>
            <a:r>
              <a:rPr lang="en-GB" b="1" dirty="0"/>
              <a:t>Co-expression networks of clusters A and B. </a:t>
            </a:r>
            <a:r>
              <a:rPr lang="en-GB" dirty="0"/>
              <a:t>The distance between 2 genes corresponds to level of correlation, the more the genes expression profiles are correlated, the shorter is the distance. </a:t>
            </a:r>
            <a:r>
              <a:rPr lang="en-US" dirty="0"/>
              <a:t>The color code indicates the gene functional category according to the curated annotation (Additional file 3).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53430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73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Thème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Emmanuelle</dc:creator>
  <cp:lastModifiedBy>LCAYETANO</cp:lastModifiedBy>
  <cp:revision>6</cp:revision>
  <dcterms:created xsi:type="dcterms:W3CDTF">2016-01-26T21:45:19Z</dcterms:created>
  <dcterms:modified xsi:type="dcterms:W3CDTF">2016-09-02T18:23:21Z</dcterms:modified>
</cp:coreProperties>
</file>