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60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2007_Workbook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8.8786841056201909E-2"/>
          <c:y val="3.7382156498730341E-2"/>
          <c:w val="0.71107890870429413"/>
          <c:h val="0.87826877700893458"/>
        </c:manualLayout>
      </c:layout>
      <c:lineChart>
        <c:grouping val="standard"/>
        <c:ser>
          <c:idx val="0"/>
          <c:order val="0"/>
          <c:tx>
            <c:strRef>
              <c:f>Feuil1!$A$3</c:f>
              <c:strCache>
                <c:ptCount val="1"/>
                <c:pt idx="0">
                  <c:v>H074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Feuil1!$D$3:$D$5</c:f>
              <c:numCache>
                <c:formatCode>General</c:formatCode>
                <c:ptCount val="3"/>
                <c:pt idx="0">
                  <c:v>16.34</c:v>
                </c:pt>
                <c:pt idx="1">
                  <c:v>14.83</c:v>
                </c:pt>
                <c:pt idx="2">
                  <c:v>15.65</c:v>
                </c:pt>
              </c:numCache>
            </c:numRef>
          </c:val>
        </c:ser>
        <c:ser>
          <c:idx val="2"/>
          <c:order val="1"/>
          <c:tx>
            <c:strRef>
              <c:f>Feuil1!$A$9</c:f>
              <c:strCache>
                <c:ptCount val="1"/>
                <c:pt idx="0">
                  <c:v>H097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Feuil1!$D$9:$D$11</c:f>
              <c:numCache>
                <c:formatCode>General</c:formatCode>
                <c:ptCount val="3"/>
                <c:pt idx="1">
                  <c:v>7.75</c:v>
                </c:pt>
                <c:pt idx="2">
                  <c:v>5.78</c:v>
                </c:pt>
              </c:numCache>
            </c:numRef>
          </c:val>
        </c:ser>
        <c:ser>
          <c:idx val="4"/>
          <c:order val="2"/>
          <c:tx>
            <c:strRef>
              <c:f>Feuil1!$A$15</c:f>
              <c:strCache>
                <c:ptCount val="1"/>
                <c:pt idx="0">
                  <c:v>I016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Feuil1!$D$15:$D$17</c:f>
              <c:numCache>
                <c:formatCode>General</c:formatCode>
                <c:ptCount val="3"/>
                <c:pt idx="0">
                  <c:v>14.48</c:v>
                </c:pt>
                <c:pt idx="1">
                  <c:v>11.25</c:v>
                </c:pt>
                <c:pt idx="2">
                  <c:v>10.93</c:v>
                </c:pt>
              </c:numCache>
            </c:numRef>
          </c:val>
        </c:ser>
        <c:ser>
          <c:idx val="6"/>
          <c:order val="3"/>
          <c:tx>
            <c:strRef>
              <c:f>Feuil1!$A$21</c:f>
              <c:strCache>
                <c:ptCount val="1"/>
                <c:pt idx="0">
                  <c:v>I062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Feuil1!$D$21:$D$23</c:f>
              <c:numCache>
                <c:formatCode>General</c:formatCode>
                <c:ptCount val="3"/>
                <c:pt idx="0">
                  <c:v>13.44</c:v>
                </c:pt>
                <c:pt idx="1">
                  <c:v>9.75</c:v>
                </c:pt>
                <c:pt idx="2">
                  <c:v>10.01</c:v>
                </c:pt>
              </c:numCache>
            </c:numRef>
          </c:val>
        </c:ser>
        <c:ser>
          <c:idx val="8"/>
          <c:order val="4"/>
          <c:tx>
            <c:strRef>
              <c:f>Feuil1!$A$27</c:f>
              <c:strCache>
                <c:ptCount val="1"/>
                <c:pt idx="0">
                  <c:v>I095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Feuil1!$D$27:$D$29</c:f>
              <c:numCache>
                <c:formatCode>General</c:formatCode>
                <c:ptCount val="3"/>
                <c:pt idx="0">
                  <c:v>15.66</c:v>
                </c:pt>
                <c:pt idx="1">
                  <c:v>10.4</c:v>
                </c:pt>
                <c:pt idx="2">
                  <c:v>7.9300000000000006</c:v>
                </c:pt>
              </c:numCache>
            </c:numRef>
          </c:val>
        </c:ser>
        <c:ser>
          <c:idx val="10"/>
          <c:order val="5"/>
          <c:tx>
            <c:strRef>
              <c:f>Feuil1!$A$33</c:f>
              <c:strCache>
                <c:ptCount val="1"/>
                <c:pt idx="0">
                  <c:v>V034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Feuil1!$D$33:$D$35</c:f>
              <c:numCache>
                <c:formatCode>General</c:formatCode>
                <c:ptCount val="3"/>
                <c:pt idx="0">
                  <c:v>12.639999999999999</c:v>
                </c:pt>
                <c:pt idx="1">
                  <c:v>8.3000000000000007</c:v>
                </c:pt>
                <c:pt idx="2">
                  <c:v>6.74</c:v>
                </c:pt>
              </c:numCache>
            </c:numRef>
          </c:val>
        </c:ser>
        <c:ser>
          <c:idx val="12"/>
          <c:order val="6"/>
          <c:tx>
            <c:strRef>
              <c:f>Feuil1!$A$39</c:f>
              <c:strCache>
                <c:ptCount val="1"/>
                <c:pt idx="0">
                  <c:v>V083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Feuil1!$D$39:$D$41</c:f>
              <c:numCache>
                <c:formatCode>General</c:formatCode>
                <c:ptCount val="3"/>
                <c:pt idx="0">
                  <c:v>11.03</c:v>
                </c:pt>
                <c:pt idx="1">
                  <c:v>9.75</c:v>
                </c:pt>
                <c:pt idx="2">
                  <c:v>8.11</c:v>
                </c:pt>
              </c:numCache>
            </c:numRef>
          </c:val>
        </c:ser>
        <c:ser>
          <c:idx val="14"/>
          <c:order val="7"/>
          <c:tx>
            <c:strRef>
              <c:f>Feuil1!$A$45</c:f>
              <c:strCache>
                <c:ptCount val="1"/>
                <c:pt idx="0">
                  <c:v>W029</c:v>
                </c:pt>
              </c:strCache>
            </c:strRef>
          </c:tx>
          <c:spPr>
            <a:ln>
              <a:solidFill>
                <a:srgbClr val="EA7676"/>
              </a:solidFill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Feuil1!$D$45:$D$47</c:f>
              <c:numCache>
                <c:formatCode>General</c:formatCode>
                <c:ptCount val="3"/>
                <c:pt idx="0">
                  <c:v>10.729999999999999</c:v>
                </c:pt>
                <c:pt idx="1">
                  <c:v>8.2800000000000011</c:v>
                </c:pt>
                <c:pt idx="2">
                  <c:v>7.92</c:v>
                </c:pt>
              </c:numCache>
            </c:numRef>
          </c:val>
        </c:ser>
        <c:ser>
          <c:idx val="1"/>
          <c:order val="8"/>
          <c:tx>
            <c:strRef>
              <c:f>Feuil1!$A$3</c:f>
              <c:strCache>
                <c:ptCount val="1"/>
                <c:pt idx="0">
                  <c:v>H074</c:v>
                </c:pt>
              </c:strCache>
            </c:strRef>
          </c:tx>
          <c:spPr>
            <a:ln>
              <a:solidFill>
                <a:schemeClr val="tx2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Feuil1!$D$6:$D$8</c:f>
              <c:numCache>
                <c:formatCode>General</c:formatCode>
                <c:ptCount val="3"/>
                <c:pt idx="0">
                  <c:v>13.67</c:v>
                </c:pt>
                <c:pt idx="1">
                  <c:v>13.29</c:v>
                </c:pt>
                <c:pt idx="2">
                  <c:v>12.96</c:v>
                </c:pt>
              </c:numCache>
            </c:numRef>
          </c:val>
        </c:ser>
        <c:ser>
          <c:idx val="3"/>
          <c:order val="9"/>
          <c:tx>
            <c:strRef>
              <c:f>Feuil1!$A$9</c:f>
              <c:strCache>
                <c:ptCount val="1"/>
                <c:pt idx="0">
                  <c:v>H097</c:v>
                </c:pt>
              </c:strCache>
            </c:strRef>
          </c:tx>
          <c:spPr>
            <a:ln>
              <a:solidFill>
                <a:srgbClr val="00B050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Feuil1!$D$12:$D$14</c:f>
              <c:numCache>
                <c:formatCode>General</c:formatCode>
                <c:ptCount val="3"/>
                <c:pt idx="1">
                  <c:v>7.3599999999999994</c:v>
                </c:pt>
                <c:pt idx="2">
                  <c:v>6.59</c:v>
                </c:pt>
              </c:numCache>
            </c:numRef>
          </c:val>
        </c:ser>
        <c:ser>
          <c:idx val="5"/>
          <c:order val="10"/>
          <c:tx>
            <c:strRef>
              <c:f>Feuil1!$A$15</c:f>
              <c:strCache>
                <c:ptCount val="1"/>
                <c:pt idx="0">
                  <c:v>I016</c:v>
                </c:pt>
              </c:strCache>
            </c:strRef>
          </c:tx>
          <c:spPr>
            <a:ln>
              <a:solidFill>
                <a:srgbClr val="00B0F0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Feuil1!$D$18:$D$20</c:f>
              <c:numCache>
                <c:formatCode>General</c:formatCode>
                <c:ptCount val="3"/>
                <c:pt idx="1">
                  <c:v>9.75</c:v>
                </c:pt>
                <c:pt idx="2">
                  <c:v>8.2900000000000009</c:v>
                </c:pt>
              </c:numCache>
            </c:numRef>
          </c:val>
        </c:ser>
        <c:ser>
          <c:idx val="7"/>
          <c:order val="11"/>
          <c:tx>
            <c:strRef>
              <c:f>Feuil1!$A$21</c:f>
              <c:strCache>
                <c:ptCount val="1"/>
                <c:pt idx="0">
                  <c:v>I062</c:v>
                </c:pt>
              </c:strCache>
            </c:strRef>
          </c:tx>
          <c:spPr>
            <a:ln>
              <a:solidFill>
                <a:schemeClr val="accent4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Feuil1!$D$24:$D$26</c:f>
              <c:numCache>
                <c:formatCode>General</c:formatCode>
                <c:ptCount val="3"/>
                <c:pt idx="0">
                  <c:v>12.16</c:v>
                </c:pt>
                <c:pt idx="1">
                  <c:v>11.61</c:v>
                </c:pt>
                <c:pt idx="2">
                  <c:v>7.35</c:v>
                </c:pt>
              </c:numCache>
            </c:numRef>
          </c:val>
        </c:ser>
        <c:ser>
          <c:idx val="9"/>
          <c:order val="12"/>
          <c:tx>
            <c:strRef>
              <c:f>Feuil1!$A$27</c:f>
              <c:strCache>
                <c:ptCount val="1"/>
                <c:pt idx="0">
                  <c:v>I095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Feuil1!$D$30:$D$32</c:f>
              <c:numCache>
                <c:formatCode>General</c:formatCode>
                <c:ptCount val="3"/>
                <c:pt idx="0">
                  <c:v>10.3</c:v>
                </c:pt>
                <c:pt idx="1">
                  <c:v>8.2299999999999986</c:v>
                </c:pt>
                <c:pt idx="2">
                  <c:v>6.1899999999999995</c:v>
                </c:pt>
              </c:numCache>
            </c:numRef>
          </c:val>
        </c:ser>
        <c:ser>
          <c:idx val="11"/>
          <c:order val="13"/>
          <c:tx>
            <c:strRef>
              <c:f>Feuil1!$A$33</c:f>
              <c:strCache>
                <c:ptCount val="1"/>
                <c:pt idx="0">
                  <c:v>V034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Feuil1!$D$36:$D$38</c:f>
              <c:numCache>
                <c:formatCode>General</c:formatCode>
                <c:ptCount val="3"/>
                <c:pt idx="0">
                  <c:v>11.56</c:v>
                </c:pt>
                <c:pt idx="1">
                  <c:v>7.4850000000000003</c:v>
                </c:pt>
                <c:pt idx="2">
                  <c:v>6.8199999999999994</c:v>
                </c:pt>
              </c:numCache>
            </c:numRef>
          </c:val>
        </c:ser>
        <c:ser>
          <c:idx val="13"/>
          <c:order val="14"/>
          <c:tx>
            <c:strRef>
              <c:f>Feuil1!$A$39</c:f>
              <c:strCache>
                <c:ptCount val="1"/>
                <c:pt idx="0">
                  <c:v>V083</c:v>
                </c:pt>
              </c:strCache>
            </c:strRef>
          </c:tx>
          <c:spPr>
            <a:ln>
              <a:solidFill>
                <a:srgbClr val="FF0000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Feuil1!$D$42:$D$44</c:f>
              <c:numCache>
                <c:formatCode>General</c:formatCode>
                <c:ptCount val="3"/>
                <c:pt idx="0">
                  <c:v>10.4</c:v>
                </c:pt>
                <c:pt idx="1">
                  <c:v>8.5</c:v>
                </c:pt>
                <c:pt idx="2">
                  <c:v>8.9</c:v>
                </c:pt>
              </c:numCache>
            </c:numRef>
          </c:val>
        </c:ser>
        <c:ser>
          <c:idx val="15"/>
          <c:order val="15"/>
          <c:tx>
            <c:strRef>
              <c:f>Feuil1!$A$45</c:f>
              <c:strCache>
                <c:ptCount val="1"/>
                <c:pt idx="0">
                  <c:v>W029</c:v>
                </c:pt>
              </c:strCache>
            </c:strRef>
          </c:tx>
          <c:spPr>
            <a:ln>
              <a:solidFill>
                <a:srgbClr val="EA7676"/>
              </a:solidFill>
              <a:prstDash val="sysDash"/>
            </a:ln>
          </c:spPr>
          <c:marker>
            <c:symbol val="none"/>
          </c:marker>
          <c:cat>
            <c:strRef>
              <c:f>Feuil1!$C$3:$C$5</c:f>
              <c:strCache>
                <c:ptCount val="3"/>
                <c:pt idx="0">
                  <c:v>H</c:v>
                </c:pt>
                <c:pt idx="1">
                  <c:v>1M</c:v>
                </c:pt>
                <c:pt idx="2">
                  <c:v>2M</c:v>
                </c:pt>
              </c:strCache>
            </c:strRef>
          </c:cat>
          <c:val>
            <c:numRef>
              <c:f>Feuil1!$D$48:$D$50</c:f>
              <c:numCache>
                <c:formatCode>General</c:formatCode>
                <c:ptCount val="3"/>
                <c:pt idx="0">
                  <c:v>12.17</c:v>
                </c:pt>
                <c:pt idx="1">
                  <c:v>8.43</c:v>
                </c:pt>
                <c:pt idx="2">
                  <c:v>7.53</c:v>
                </c:pt>
              </c:numCache>
            </c:numRef>
          </c:val>
        </c:ser>
        <c:dLbls/>
        <c:marker val="1"/>
        <c:axId val="87356160"/>
        <c:axId val="87357696"/>
      </c:lineChart>
      <c:catAx>
        <c:axId val="87356160"/>
        <c:scaling>
          <c:orientation val="minMax"/>
        </c:scaling>
        <c:axPos val="b"/>
        <c:tickLblPos val="nextTo"/>
        <c:crossAx val="87357696"/>
        <c:crosses val="autoZero"/>
        <c:auto val="1"/>
        <c:lblAlgn val="ctr"/>
        <c:lblOffset val="100"/>
      </c:catAx>
      <c:valAx>
        <c:axId val="87357696"/>
        <c:scaling>
          <c:orientation val="minMax"/>
          <c:min val="4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FR"/>
                  <a:t>Firmness (N)</a:t>
                </a:r>
              </a:p>
            </c:rich>
          </c:tx>
          <c:layout/>
        </c:title>
        <c:numFmt formatCode="General" sourceLinked="1"/>
        <c:tickLblPos val="nextTo"/>
        <c:crossAx val="87356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575167841409335"/>
          <c:y val="4.5451364034041215E-2"/>
          <c:w val="0.17321384042518378"/>
          <c:h val="0.90909727193191758"/>
        </c:manualLayout>
      </c:layout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gap"/>
  </c:chart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2575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1264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1461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04527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34574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1807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784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1275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63931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4174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9024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32260-F366-40BD-B802-761D56D84249}" type="datetimeFigureOut">
              <a:rPr lang="fr-FR" smtClean="0"/>
              <a:pPr/>
              <a:t>03/09/2016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37A9F-BC9C-4CB1-931E-78426FE4602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5588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/>
          <p:cNvGraphicFramePr>
            <a:graphicFrameLocks/>
          </p:cNvGraphicFramePr>
          <p:nvPr/>
        </p:nvGraphicFramePr>
        <p:xfrm>
          <a:off x="495299" y="2814637"/>
          <a:ext cx="5867401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88640" y="323528"/>
            <a:ext cx="65527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Additional </a:t>
            </a:r>
            <a:r>
              <a:rPr lang="en-US" b="1"/>
              <a:t>file </a:t>
            </a:r>
            <a:r>
              <a:rPr lang="en-US" b="1" smtClean="0"/>
              <a:t>6: </a:t>
            </a:r>
            <a:r>
              <a:rPr lang="en-US" b="1" dirty="0"/>
              <a:t>Fruit firmness evolution during cold storage. </a:t>
            </a:r>
            <a:r>
              <a:rPr lang="en-US" dirty="0"/>
              <a:t>Fruit firmness was evaluated by </a:t>
            </a:r>
            <a:r>
              <a:rPr lang="en-US" dirty="0" err="1"/>
              <a:t>penetrometry</a:t>
            </a:r>
            <a:r>
              <a:rPr lang="en-US" dirty="0"/>
              <a:t> from harvest (H) to 2 months of cold storage (2M). Assessment of firmness was performed on the opposite sides of each fruit in the blush and shaded regions. Force in </a:t>
            </a:r>
            <a:r>
              <a:rPr lang="en-US" dirty="0" err="1"/>
              <a:t>Newtons</a:t>
            </a:r>
            <a:r>
              <a:rPr lang="en-US" dirty="0"/>
              <a:t> (N) was measured at 7 mm of displacement. The bold and dash lines are respectively associated with plot PH and P12.</a:t>
            </a:r>
            <a:endParaRPr lang="fr-FR" b="1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6309320" y="4644008"/>
            <a:ext cx="0" cy="1512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>
            <a:off x="6309320" y="2987824"/>
            <a:ext cx="0" cy="15121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309656" y="5215426"/>
            <a:ext cx="548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P12</a:t>
            </a:r>
            <a:endParaRPr lang="fr-FR" sz="1400" dirty="0"/>
          </a:p>
        </p:txBody>
      </p:sp>
      <p:sp>
        <p:nvSpPr>
          <p:cNvPr id="10" name="ZoneTexte 9"/>
          <p:cNvSpPr txBox="1"/>
          <p:nvPr/>
        </p:nvSpPr>
        <p:spPr>
          <a:xfrm>
            <a:off x="6309656" y="3559242"/>
            <a:ext cx="548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PH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xmlns="" val="290712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84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edheilly</dc:creator>
  <cp:lastModifiedBy>LCAYETANO</cp:lastModifiedBy>
  <cp:revision>11</cp:revision>
  <dcterms:created xsi:type="dcterms:W3CDTF">2015-12-18T10:48:45Z</dcterms:created>
  <dcterms:modified xsi:type="dcterms:W3CDTF">2016-09-02T18:23:08Z</dcterms:modified>
</cp:coreProperties>
</file>