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300" r:id="rId2"/>
  </p:sldIdLst>
  <p:sldSz cx="6858000" cy="9144000" type="screen4x3"/>
  <p:notesSz cx="7053263" cy="93091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  <p15:guide id="3" orient="horz" pos="2932">
          <p15:clr>
            <a:srgbClr val="A4A3A4"/>
          </p15:clr>
        </p15:guide>
        <p15:guide id="4" pos="222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8F8C"/>
    <a:srgbClr val="C0504D"/>
    <a:srgbClr val="4F81BD"/>
    <a:srgbClr val="008080"/>
    <a:srgbClr val="FF99FF"/>
    <a:srgbClr val="A6A6A6"/>
    <a:srgbClr val="595959"/>
    <a:srgbClr val="BFBFBF"/>
    <a:srgbClr val="FF8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85" autoAdjust="0"/>
    <p:restoredTop sz="96444" autoAdjust="0"/>
  </p:normalViewPr>
  <p:slideViewPr>
    <p:cSldViewPr>
      <p:cViewPr>
        <p:scale>
          <a:sx n="110" d="100"/>
          <a:sy n="110" d="100"/>
        </p:scale>
        <p:origin x="1302" y="-1314"/>
      </p:cViewPr>
      <p:guideLst>
        <p:guide orient="horz" pos="288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1836" y="-102"/>
      </p:cViewPr>
      <p:guideLst>
        <p:guide orient="horz" pos="3127"/>
        <p:guide pos="2141"/>
        <p:guide orient="horz" pos="2932"/>
        <p:guide pos="222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5849518810148733"/>
          <c:y val="6.0109289617486336E-2"/>
          <c:w val="0.73994925634295716"/>
          <c:h val="0.82473559657501838"/>
        </c:manualLayout>
      </c:layout>
      <c:lineChart>
        <c:grouping val="standard"/>
        <c:varyColors val="0"/>
        <c:ser>
          <c:idx val="0"/>
          <c:order val="0"/>
          <c:spPr>
            <a:ln w="952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Sheet1!$P$26:$T$26</c:f>
                <c:numCache>
                  <c:formatCode>General</c:formatCode>
                  <c:ptCount val="5"/>
                  <c:pt idx="0">
                    <c:v>8.2774232141882106E-2</c:v>
                  </c:pt>
                  <c:pt idx="1">
                    <c:v>3.2326996997922799</c:v>
                  </c:pt>
                  <c:pt idx="2">
                    <c:v>3.7538231181199002</c:v>
                  </c:pt>
                  <c:pt idx="3">
                    <c:v>1.1795328080218097</c:v>
                  </c:pt>
                  <c:pt idx="4">
                    <c:v>3.7540588820193856</c:v>
                  </c:pt>
                </c:numCache>
              </c:numRef>
            </c:plus>
            <c:minus>
              <c:numRef>
                <c:f>Sheet1!$P$26:$T$26</c:f>
                <c:numCache>
                  <c:formatCode>General</c:formatCode>
                  <c:ptCount val="5"/>
                  <c:pt idx="0">
                    <c:v>8.2774232141882106E-2</c:v>
                  </c:pt>
                  <c:pt idx="1">
                    <c:v>3.2326996997922799</c:v>
                  </c:pt>
                  <c:pt idx="2">
                    <c:v>3.7538231181199002</c:v>
                  </c:pt>
                  <c:pt idx="3">
                    <c:v>1.1795328080218097</c:v>
                  </c:pt>
                  <c:pt idx="4">
                    <c:v>3.7540588820193856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val>
            <c:numRef>
              <c:f>Sheet1!$O$16:$S$16</c:f>
              <c:numCache>
                <c:formatCode>General</c:formatCode>
                <c:ptCount val="5"/>
                <c:pt idx="0">
                  <c:v>2.37128535624776</c:v>
                </c:pt>
                <c:pt idx="1">
                  <c:v>40.597923379878267</c:v>
                </c:pt>
                <c:pt idx="2">
                  <c:v>71.786609380594356</c:v>
                </c:pt>
                <c:pt idx="3">
                  <c:v>94.504117436448269</c:v>
                </c:pt>
                <c:pt idx="4">
                  <c:v>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D87-40E7-9E1B-5711086B264D}"/>
            </c:ext>
          </c:extLst>
        </c:ser>
        <c:ser>
          <c:idx val="1"/>
          <c:order val="1"/>
          <c:spPr>
            <a:ln w="952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Sheet1!$P$27:$T$27</c:f>
                <c:numCache>
                  <c:formatCode>General</c:formatCode>
                  <c:ptCount val="5"/>
                  <c:pt idx="0">
                    <c:v>0.58005463299199278</c:v>
                  </c:pt>
                  <c:pt idx="1">
                    <c:v>5.392440249996957</c:v>
                  </c:pt>
                  <c:pt idx="2">
                    <c:v>3.0881162531211155</c:v>
                  </c:pt>
                  <c:pt idx="3">
                    <c:v>0.54856976176314209</c:v>
                  </c:pt>
                  <c:pt idx="4">
                    <c:v>1.8137900573424937</c:v>
                  </c:pt>
                </c:numCache>
              </c:numRef>
            </c:plus>
            <c:minus>
              <c:numRef>
                <c:f>Sheet1!$P$27:$T$27</c:f>
                <c:numCache>
                  <c:formatCode>General</c:formatCode>
                  <c:ptCount val="5"/>
                  <c:pt idx="0">
                    <c:v>0.58005463299199278</c:v>
                  </c:pt>
                  <c:pt idx="1">
                    <c:v>5.392440249996957</c:v>
                  </c:pt>
                  <c:pt idx="2">
                    <c:v>3.0881162531211155</c:v>
                  </c:pt>
                  <c:pt idx="3">
                    <c:v>0.54856976176314209</c:v>
                  </c:pt>
                  <c:pt idx="4">
                    <c:v>1.8137900573424937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val>
            <c:numRef>
              <c:f>Sheet1!$O$17:$S$17</c:f>
              <c:numCache>
                <c:formatCode>General</c:formatCode>
                <c:ptCount val="5"/>
                <c:pt idx="0">
                  <c:v>4.3966547192353644</c:v>
                </c:pt>
                <c:pt idx="1">
                  <c:v>64.862604540023895</c:v>
                </c:pt>
                <c:pt idx="2">
                  <c:v>82.54480286738351</c:v>
                </c:pt>
                <c:pt idx="3">
                  <c:v>95.98566308243727</c:v>
                </c:pt>
                <c:pt idx="4">
                  <c:v>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D87-40E7-9E1B-5711086B264D}"/>
            </c:ext>
          </c:extLst>
        </c:ser>
        <c:ser>
          <c:idx val="2"/>
          <c:order val="2"/>
          <c:spPr>
            <a:ln w="9525" cap="sq">
              <a:solidFill>
                <a:schemeClr val="tx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Sheet1!$P$28:$T$28</c:f>
                <c:numCache>
                  <c:formatCode>General</c:formatCode>
                  <c:ptCount val="5"/>
                  <c:pt idx="0">
                    <c:v>1.0581187694952106</c:v>
                  </c:pt>
                  <c:pt idx="1">
                    <c:v>2.0846121805913418</c:v>
                  </c:pt>
                  <c:pt idx="2">
                    <c:v>5.0425603780425838</c:v>
                  </c:pt>
                  <c:pt idx="3">
                    <c:v>2.9398032020929565</c:v>
                  </c:pt>
                  <c:pt idx="4">
                    <c:v>3.7540588820193856</c:v>
                  </c:pt>
                </c:numCache>
              </c:numRef>
            </c:plus>
            <c:minus>
              <c:numRef>
                <c:f>Sheet1!$P$28:$T$28</c:f>
                <c:numCache>
                  <c:formatCode>General</c:formatCode>
                  <c:ptCount val="5"/>
                  <c:pt idx="0">
                    <c:v>1.0581187694952106</c:v>
                  </c:pt>
                  <c:pt idx="1">
                    <c:v>2.0846121805913418</c:v>
                  </c:pt>
                  <c:pt idx="2">
                    <c:v>5.0425603780425838</c:v>
                  </c:pt>
                  <c:pt idx="3">
                    <c:v>2.9398032020929565</c:v>
                  </c:pt>
                  <c:pt idx="4">
                    <c:v>3.7540588820193856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val>
            <c:numRef>
              <c:f>Sheet1!$O$18:$S$18</c:f>
              <c:numCache>
                <c:formatCode>General</c:formatCode>
                <c:ptCount val="5"/>
                <c:pt idx="0">
                  <c:v>3.1016081871345</c:v>
                </c:pt>
                <c:pt idx="1">
                  <c:v>62.585526315789501</c:v>
                </c:pt>
                <c:pt idx="2">
                  <c:v>85.650584795321649</c:v>
                </c:pt>
                <c:pt idx="3">
                  <c:v>97.905701754385973</c:v>
                </c:pt>
                <c:pt idx="4">
                  <c:v>98.2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4D87-40E7-9E1B-5711086B264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3909376"/>
        <c:axId val="223910912"/>
      </c:lineChart>
      <c:catAx>
        <c:axId val="223909376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23910912"/>
        <c:crosses val="autoZero"/>
        <c:auto val="1"/>
        <c:lblAlgn val="ctr"/>
        <c:lblOffset val="100"/>
        <c:noMultiLvlLbl val="0"/>
      </c:catAx>
      <c:valAx>
        <c:axId val="22391091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23909376"/>
        <c:crosses val="autoZero"/>
        <c:crossBetween val="midCat"/>
        <c:majorUnit val="1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5778269903762031"/>
          <c:y val="0.45492152766618454"/>
          <c:w val="0.38993055555555556"/>
          <c:h val="0.3574497830628314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7183" cy="46597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994434" y="0"/>
            <a:ext cx="3057183" cy="46597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fld id="{2B6084A1-B5D3-41CC-8842-B203588BB8DC}" type="datetimeFigureOut">
              <a:rPr lang="zh-CN" altLang="en-US"/>
              <a:pPr>
                <a:defRPr/>
              </a:pPr>
              <a:t>2016/12/18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841635"/>
            <a:ext cx="3057183" cy="46597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994434" y="8841635"/>
            <a:ext cx="3057183" cy="465976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51560D2-1575-4451-815A-3D53F6C15EE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52409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57183" cy="46597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94434" y="0"/>
            <a:ext cx="3057183" cy="46597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217738" y="698500"/>
            <a:ext cx="2617787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4998" y="4421562"/>
            <a:ext cx="5643269" cy="418931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1635"/>
            <a:ext cx="3057183" cy="46597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94434" y="8841635"/>
            <a:ext cx="3057183" cy="46597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F4925BD-C869-4B4D-B382-3582379F0EB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192784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14350" y="2840038"/>
            <a:ext cx="5829300" cy="196056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E5566B-05BE-44D1-B7E3-38E4CAA8618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91483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3634D4-5F5E-4BBF-BF78-479822397B4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94334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1338" y="5875338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41338" y="3875088"/>
            <a:ext cx="5829300" cy="20002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4C6102-D778-408A-872C-525A63A16FF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10060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42900" y="2133600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505200" y="2133600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1FAB47-8FA7-4970-97D9-EEBB97BF94D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7900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42900" y="2046288"/>
            <a:ext cx="3030538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42900" y="2900363"/>
            <a:ext cx="3030538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3484563" y="2046288"/>
            <a:ext cx="3030537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3484563" y="2900363"/>
            <a:ext cx="3030537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F473D-3E0B-4E6B-904D-3CCA00EC805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79218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918365-67D0-43B3-83F6-862B95B3C8C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83840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5E5345-E42E-4451-A9A5-3916BA95077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13687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2900" y="363538"/>
            <a:ext cx="2255838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81288" y="363538"/>
            <a:ext cx="3833812" cy="78041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42900" y="1912938"/>
            <a:ext cx="2255838" cy="62547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2BD010-3833-4D87-9485-E5CCF1A16B1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10786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44613" y="6400800"/>
            <a:ext cx="4114800" cy="7556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344613" y="81756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344613" y="7156450"/>
            <a:ext cx="4114800" cy="1073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A60578-8205-4F43-9D6A-5BDF60271DE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60521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94149D-BDDA-4201-82E0-6FAE2A0FCCC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93255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4972050" y="366713"/>
            <a:ext cx="1543050" cy="780097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42900" y="366713"/>
            <a:ext cx="4476750" cy="780097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619D9B-4276-4B9A-9425-760F73F389B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33257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438"/>
            <a:ext cx="1600200" cy="635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26438"/>
            <a:ext cx="2171700" cy="635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438"/>
            <a:ext cx="1600200" cy="635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43629FE0-81A7-43E7-B5D6-6F796DB2B3F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>
            <a:extLst>
              <a:ext uri="{FF2B5EF4-FFF2-40B4-BE49-F238E27FC236}">
                <a16:creationId xmlns:a16="http://schemas.microsoft.com/office/drawing/2014/main" id="{3ABA7D91-C48E-4235-A9A2-BB6E2A59843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00737449"/>
              </p:ext>
            </p:extLst>
          </p:nvPr>
        </p:nvGraphicFramePr>
        <p:xfrm>
          <a:off x="2628900" y="2590800"/>
          <a:ext cx="1828800" cy="1866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3771900" y="3446024"/>
            <a:ext cx="34336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800" dirty="0"/>
              <a:t>WT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776815" y="3663926"/>
            <a:ext cx="50687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800" i="1" dirty="0"/>
              <a:t>aba2-1</a:t>
            </a:r>
          </a:p>
        </p:txBody>
      </p:sp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3794448" y="3879370"/>
            <a:ext cx="47160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800" i="1" dirty="0"/>
              <a:t>abi3-1</a:t>
            </a:r>
          </a:p>
        </p:txBody>
      </p:sp>
      <p:sp>
        <p:nvSpPr>
          <p:cNvPr id="6" name="TextBox 36"/>
          <p:cNvSpPr txBox="1">
            <a:spLocks noChangeArrowheads="1"/>
          </p:cNvSpPr>
          <p:nvPr/>
        </p:nvSpPr>
        <p:spPr bwMode="auto">
          <a:xfrm rot="-5400000">
            <a:off x="1885748" y="3351662"/>
            <a:ext cx="1255472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900" dirty="0"/>
              <a:t>Germination rate (%)</a:t>
            </a:r>
            <a:endParaRPr lang="zh-CN" altLang="en-US" sz="900" dirty="0"/>
          </a:p>
        </p:txBody>
      </p:sp>
      <p:sp>
        <p:nvSpPr>
          <p:cNvPr id="7" name="文本框 87"/>
          <p:cNvSpPr txBox="1"/>
          <p:nvPr/>
        </p:nvSpPr>
        <p:spPr>
          <a:xfrm>
            <a:off x="2803707" y="4229105"/>
            <a:ext cx="45552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1</a:t>
            </a:r>
          </a:p>
        </p:txBody>
      </p:sp>
      <p:sp>
        <p:nvSpPr>
          <p:cNvPr id="8" name="文本框 91"/>
          <p:cNvSpPr txBox="1"/>
          <p:nvPr/>
        </p:nvSpPr>
        <p:spPr>
          <a:xfrm>
            <a:off x="3142741" y="4229105"/>
            <a:ext cx="34731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2</a:t>
            </a:r>
          </a:p>
        </p:txBody>
      </p:sp>
      <p:sp>
        <p:nvSpPr>
          <p:cNvPr id="10" name="文本框 91"/>
          <p:cNvSpPr txBox="1"/>
          <p:nvPr/>
        </p:nvSpPr>
        <p:spPr>
          <a:xfrm>
            <a:off x="3815758" y="4229105"/>
            <a:ext cx="34731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4</a:t>
            </a:r>
          </a:p>
        </p:txBody>
      </p:sp>
      <p:sp>
        <p:nvSpPr>
          <p:cNvPr id="11" name="文本框 91"/>
          <p:cNvSpPr txBox="1"/>
          <p:nvPr/>
        </p:nvSpPr>
        <p:spPr>
          <a:xfrm>
            <a:off x="3479251" y="4229105"/>
            <a:ext cx="34731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3</a:t>
            </a:r>
          </a:p>
        </p:txBody>
      </p:sp>
      <p:sp>
        <p:nvSpPr>
          <p:cNvPr id="12" name="文本框 65"/>
          <p:cNvSpPr txBox="1"/>
          <p:nvPr/>
        </p:nvSpPr>
        <p:spPr>
          <a:xfrm>
            <a:off x="4155703" y="4229105"/>
            <a:ext cx="30199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5</a:t>
            </a:r>
          </a:p>
        </p:txBody>
      </p:sp>
      <p:sp>
        <p:nvSpPr>
          <p:cNvPr id="9" name="矩形 8"/>
          <p:cNvSpPr/>
          <p:nvPr/>
        </p:nvSpPr>
        <p:spPr>
          <a:xfrm>
            <a:off x="1466850" y="4807435"/>
            <a:ext cx="415290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Fig. S4. </a:t>
            </a:r>
            <a:r>
              <a:rPr lang="en-US" altLang="zh-CN" sz="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Germination of </a:t>
            </a:r>
            <a:r>
              <a:rPr lang="en-US" altLang="zh-CN" sz="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aba2-1</a:t>
            </a:r>
            <a:r>
              <a:rPr lang="en-US" altLang="zh-CN" sz="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and </a:t>
            </a:r>
            <a:r>
              <a:rPr lang="en-US" altLang="zh-CN" sz="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abi3-1</a:t>
            </a:r>
            <a:r>
              <a:rPr lang="en-US" altLang="zh-CN" sz="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seeds in the presence of 400 mg l</a:t>
            </a:r>
            <a:r>
              <a:rPr lang="en-US" altLang="zh-CN" sz="8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−1</a:t>
            </a:r>
            <a:r>
              <a:rPr lang="en-US" altLang="zh-CN" sz="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choline chloride.</a:t>
            </a:r>
            <a:endParaRPr lang="en-US" sz="800" dirty="0"/>
          </a:p>
        </p:txBody>
      </p:sp>
      <p:sp>
        <p:nvSpPr>
          <p:cNvPr id="13" name="TextBox 12"/>
          <p:cNvSpPr txBox="1"/>
          <p:nvPr/>
        </p:nvSpPr>
        <p:spPr>
          <a:xfrm>
            <a:off x="3236443" y="4431268"/>
            <a:ext cx="79380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Time (days)</a:t>
            </a:r>
          </a:p>
        </p:txBody>
      </p:sp>
      <p:sp>
        <p:nvSpPr>
          <p:cNvPr id="14" name="矩形 13"/>
          <p:cNvSpPr/>
          <p:nvPr/>
        </p:nvSpPr>
        <p:spPr>
          <a:xfrm>
            <a:off x="853060" y="665572"/>
            <a:ext cx="8210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/>
              <a:t>Fig. S4 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773429052"/>
      </p:ext>
    </p:extLst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26881</TotalTime>
  <Words>40</Words>
  <Application>Microsoft Office PowerPoint</Application>
  <PresentationFormat>全屏显示(4:3)</PresentationFormat>
  <Paragraphs>12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5" baseType="lpstr">
      <vt:lpstr>宋体</vt:lpstr>
      <vt:lpstr>Arial</vt:lpstr>
      <vt:lpstr>Times New Roman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zhouyun</dc:creator>
  <cp:lastModifiedBy>Administrator</cp:lastModifiedBy>
  <cp:revision>1033</cp:revision>
  <cp:lastPrinted>2015-12-12T15:45:11Z</cp:lastPrinted>
  <dcterms:created xsi:type="dcterms:W3CDTF">1601-01-01T00:00:00Z</dcterms:created>
  <dcterms:modified xsi:type="dcterms:W3CDTF">2016-12-18T03:19:12Z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