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20" r:id="rId2"/>
  </p:sldIdLst>
  <p:sldSz cx="6858000" cy="9906000" type="A4"/>
  <p:notesSz cx="6858000" cy="9144000"/>
  <p:defaultTextStyle>
    <a:defPPr>
      <a:defRPr lang="en-US"/>
    </a:defPPr>
    <a:lvl1pPr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56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28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00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72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160">
          <p15:clr>
            <a:srgbClr val="A4A3A4"/>
          </p15:clr>
        </p15:guide>
        <p15:guide id="3" pos="19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74" autoAdjust="0"/>
    <p:restoredTop sz="99802" autoAdjust="0"/>
  </p:normalViewPr>
  <p:slideViewPr>
    <p:cSldViewPr snapToGrid="0">
      <p:cViewPr>
        <p:scale>
          <a:sx n="125" d="100"/>
          <a:sy n="125" d="100"/>
        </p:scale>
        <p:origin x="1160" y="144"/>
      </p:cViewPr>
      <p:guideLst>
        <p:guide orient="horz" pos="3168"/>
        <p:guide pos="2160"/>
        <p:guide pos="19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oleObject" Target="file:////C:\Users\Asiche\Desktop\2014%20Ethy%20Indept%20rip%20paper\Ethy%20Indept%20rip%20data\Kiwifruit%20data%20201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oleObject" Target="file:////C:\Users\Asiche\Desktop\2014%20Ethy%20Indept%20rip%20paper\Ethy%20Indept%20rip%20data\Kiwifruit%20data%202012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oleObject" Target="file:////C:\Users\Asiche\Desktop\2014%20Ethy%20Indept%20rip%20paper\Ethy%20Indept%20rip%20data\Kiwifruit%20data%202012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oleObject" Target="file:////C:\Users\Asiche\Desktop\2014%20Ethy%20Indept%20rip%20paper\Ethy%20Indept%20rip%20data\Kiwifruit%20data%20201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oleObject" Target="file:////C:\Users\Asiche\Desktop\2014%20Ethy%20Indept%20rip%20paper\Ethy%20Indept%20rip%20data\Kiwifruit%20data%202012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.xml"/><Relationship Id="rId2" Type="http://schemas.openxmlformats.org/officeDocument/2006/relationships/oleObject" Target="file:////C:\Users\Asiche\Desktop\2014%20Ethy%20Indept%20rip%20paper\Ethy%20Indept%20rip%20data\Kiwifruit%20data%20201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ja-JP" sz="120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sz="1200" b="1" i="0" baseline="0" dirty="0" smtClean="0"/>
              <a:t>‘Rainbow Red’ </a:t>
            </a:r>
            <a:endParaRPr lang="en-US" sz="1200" dirty="0" smtClean="0"/>
          </a:p>
        </c:rich>
      </c:tx>
      <c:layout>
        <c:manualLayout>
          <c:xMode val="edge"/>
          <c:yMode val="edge"/>
          <c:x val="0.377597115795269"/>
          <c:y val="0.0596520193040386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08722010140973"/>
          <c:y val="0.0282524059492563"/>
          <c:w val="0.738582725627183"/>
          <c:h val="0.870595399662396"/>
        </c:manualLayout>
      </c:layout>
      <c:lineChart>
        <c:grouping val="standard"/>
        <c:varyColors val="0"/>
        <c:ser>
          <c:idx val="0"/>
          <c:order val="0"/>
          <c:tx>
            <c:strRef>
              <c:f>'RR Storage'!$D$1077</c:f>
              <c:strCache>
                <c:ptCount val="1"/>
                <c:pt idx="0">
                  <c:v>5°C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marker>
            <c:symbol val="circle"/>
            <c:size val="7"/>
            <c:spPr>
              <a:solidFill>
                <a:sysClr val="windowText" lastClr="000000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Storage'!$Q$1077:$Z$1077</c:f>
                <c:numCache>
                  <c:formatCode>General</c:formatCode>
                  <c:ptCount val="10"/>
                  <c:pt idx="0">
                    <c:v>3.42</c:v>
                  </c:pt>
                  <c:pt idx="1">
                    <c:v>4.3</c:v>
                  </c:pt>
                  <c:pt idx="2">
                    <c:v>8.370000000000002</c:v>
                  </c:pt>
                  <c:pt idx="3">
                    <c:v>1.53</c:v>
                  </c:pt>
                </c:numCache>
              </c:numRef>
            </c:plus>
            <c:minus>
              <c:numRef>
                <c:f>'RR Storage'!$Q$1077:$Z$1077</c:f>
                <c:numCache>
                  <c:formatCode>General</c:formatCode>
                  <c:ptCount val="10"/>
                  <c:pt idx="0">
                    <c:v>3.42</c:v>
                  </c:pt>
                  <c:pt idx="1">
                    <c:v>4.3</c:v>
                  </c:pt>
                  <c:pt idx="2">
                    <c:v>8.370000000000002</c:v>
                  </c:pt>
                  <c:pt idx="3">
                    <c:v>1.53</c:v>
                  </c:pt>
                </c:numCache>
              </c:numRef>
            </c:minus>
          </c:errBars>
          <c:cat>
            <c:numRef>
              <c:f>'RR Storage'!$E$1076:$J$1076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Storage'!$E$1077:$J$1077</c:f>
              <c:numCache>
                <c:formatCode>General</c:formatCode>
                <c:ptCount val="6"/>
                <c:pt idx="0">
                  <c:v>74.82</c:v>
                </c:pt>
                <c:pt idx="1">
                  <c:v>65.0</c:v>
                </c:pt>
                <c:pt idx="2">
                  <c:v>28.81000000000003</c:v>
                </c:pt>
                <c:pt idx="3">
                  <c:v>7.81</c:v>
                </c:pt>
                <c:pt idx="4">
                  <c:v>8.0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'RR Storage'!$D$1078</c:f>
              <c:strCache>
                <c:ptCount val="1"/>
                <c:pt idx="0">
                  <c:v>5°C+1-MCP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marker>
            <c:symbol val="circle"/>
            <c:size val="7"/>
            <c:spPr>
              <a:solidFill>
                <a:schemeClr val="bg1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Storage'!$Q$1078:$AA$1078</c:f>
                <c:numCache>
                  <c:formatCode>General</c:formatCode>
                  <c:ptCount val="11"/>
                  <c:pt idx="0">
                    <c:v>3.42</c:v>
                  </c:pt>
                  <c:pt idx="1">
                    <c:v>8.18</c:v>
                  </c:pt>
                  <c:pt idx="2">
                    <c:v>7.05</c:v>
                  </c:pt>
                  <c:pt idx="3">
                    <c:v>2.13</c:v>
                  </c:pt>
                  <c:pt idx="4">
                    <c:v>1.06</c:v>
                  </c:pt>
                  <c:pt idx="6">
                    <c:v>0.26</c:v>
                  </c:pt>
                </c:numCache>
              </c:numRef>
            </c:plus>
            <c:minus>
              <c:numRef>
                <c:f>'RR Storage'!$Q$1078:$AA$1078</c:f>
                <c:numCache>
                  <c:formatCode>General</c:formatCode>
                  <c:ptCount val="11"/>
                  <c:pt idx="0">
                    <c:v>3.42</c:v>
                  </c:pt>
                  <c:pt idx="1">
                    <c:v>8.18</c:v>
                  </c:pt>
                  <c:pt idx="2">
                    <c:v>7.05</c:v>
                  </c:pt>
                  <c:pt idx="3">
                    <c:v>2.13</c:v>
                  </c:pt>
                  <c:pt idx="4">
                    <c:v>1.06</c:v>
                  </c:pt>
                  <c:pt idx="6">
                    <c:v>0.26</c:v>
                  </c:pt>
                </c:numCache>
              </c:numRef>
            </c:minus>
          </c:errBars>
          <c:cat>
            <c:numRef>
              <c:f>'RR Storage'!$E$1076:$J$1076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Storage'!$E$1078:$J$1078</c:f>
              <c:numCache>
                <c:formatCode>General</c:formatCode>
                <c:ptCount val="6"/>
                <c:pt idx="0">
                  <c:v>74.82</c:v>
                </c:pt>
                <c:pt idx="1">
                  <c:v>66.53</c:v>
                </c:pt>
                <c:pt idx="2">
                  <c:v>18.07999999999999</c:v>
                </c:pt>
                <c:pt idx="3">
                  <c:v>9.030000000000001</c:v>
                </c:pt>
                <c:pt idx="4">
                  <c:v>8.15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'RR Storage'!$D$1079</c:f>
              <c:strCache>
                <c:ptCount val="1"/>
                <c:pt idx="0">
                  <c:v>20°C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marker>
            <c:symbol val="square"/>
            <c:size val="7"/>
            <c:spPr>
              <a:solidFill>
                <a:schemeClr val="tx1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Storage'!$Q$1079:$AB$1079</c:f>
                <c:numCache>
                  <c:formatCode>General</c:formatCode>
                  <c:ptCount val="12"/>
                  <c:pt idx="0">
                    <c:v>3.42</c:v>
                  </c:pt>
                  <c:pt idx="1">
                    <c:v>1.950000000000001</c:v>
                  </c:pt>
                  <c:pt idx="2">
                    <c:v>2.11</c:v>
                  </c:pt>
                  <c:pt idx="3">
                    <c:v>4.59</c:v>
                  </c:pt>
                  <c:pt idx="4">
                    <c:v>2.08</c:v>
                  </c:pt>
                </c:numCache>
              </c:numRef>
            </c:plus>
            <c:minus>
              <c:numRef>
                <c:f>'RR Storage'!$Q$1079:$AB$1079</c:f>
                <c:numCache>
                  <c:formatCode>General</c:formatCode>
                  <c:ptCount val="12"/>
                  <c:pt idx="0">
                    <c:v>3.42</c:v>
                  </c:pt>
                  <c:pt idx="1">
                    <c:v>1.950000000000001</c:v>
                  </c:pt>
                  <c:pt idx="2">
                    <c:v>2.11</c:v>
                  </c:pt>
                  <c:pt idx="3">
                    <c:v>4.59</c:v>
                  </c:pt>
                  <c:pt idx="4">
                    <c:v>2.08</c:v>
                  </c:pt>
                </c:numCache>
              </c:numRef>
            </c:minus>
          </c:errBars>
          <c:cat>
            <c:numRef>
              <c:f>'RR Storage'!$E$1076:$J$1076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Storage'!$E$1079:$J$1079</c:f>
              <c:numCache>
                <c:formatCode>General</c:formatCode>
                <c:ptCount val="6"/>
                <c:pt idx="0">
                  <c:v>74.82</c:v>
                </c:pt>
                <c:pt idx="1">
                  <c:v>72.96000000000002</c:v>
                </c:pt>
                <c:pt idx="2">
                  <c:v>60.37</c:v>
                </c:pt>
                <c:pt idx="3">
                  <c:v>48.64</c:v>
                </c:pt>
                <c:pt idx="4">
                  <c:v>32.55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'RR Storage'!$D$1080</c:f>
              <c:strCache>
                <c:ptCount val="1"/>
                <c:pt idx="0">
                  <c:v>20°C+1-MCP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square"/>
            <c:size val="7"/>
            <c:spPr>
              <a:solidFill>
                <a:schemeClr val="bg1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Storage'!$Q$1080:$AC$1080</c:f>
                <c:numCache>
                  <c:formatCode>General</c:formatCode>
                  <c:ptCount val="13"/>
                  <c:pt idx="0">
                    <c:v>3.42</c:v>
                  </c:pt>
                  <c:pt idx="1">
                    <c:v>4.31</c:v>
                  </c:pt>
                  <c:pt idx="2">
                    <c:v>6.45</c:v>
                  </c:pt>
                  <c:pt idx="3">
                    <c:v>2.52</c:v>
                  </c:pt>
                  <c:pt idx="4">
                    <c:v>3.34</c:v>
                  </c:pt>
                  <c:pt idx="6">
                    <c:v>0.46</c:v>
                  </c:pt>
                  <c:pt idx="7">
                    <c:v>1.32</c:v>
                  </c:pt>
                  <c:pt idx="8">
                    <c:v>0.97</c:v>
                  </c:pt>
                </c:numCache>
              </c:numRef>
            </c:plus>
            <c:minus>
              <c:numRef>
                <c:f>'RR Storage'!$Q$1080:$AC$1080</c:f>
                <c:numCache>
                  <c:formatCode>General</c:formatCode>
                  <c:ptCount val="13"/>
                  <c:pt idx="0">
                    <c:v>3.42</c:v>
                  </c:pt>
                  <c:pt idx="1">
                    <c:v>4.31</c:v>
                  </c:pt>
                  <c:pt idx="2">
                    <c:v>6.45</c:v>
                  </c:pt>
                  <c:pt idx="3">
                    <c:v>2.52</c:v>
                  </c:pt>
                  <c:pt idx="4">
                    <c:v>3.34</c:v>
                  </c:pt>
                  <c:pt idx="6">
                    <c:v>0.46</c:v>
                  </c:pt>
                  <c:pt idx="7">
                    <c:v>1.32</c:v>
                  </c:pt>
                  <c:pt idx="8">
                    <c:v>0.97</c:v>
                  </c:pt>
                </c:numCache>
              </c:numRef>
            </c:minus>
          </c:errBars>
          <c:cat>
            <c:numRef>
              <c:f>'RR Storage'!$E$1076:$J$1076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Storage'!$E$1080:$J$1080</c:f>
              <c:numCache>
                <c:formatCode>General</c:formatCode>
                <c:ptCount val="6"/>
                <c:pt idx="0">
                  <c:v>74.82</c:v>
                </c:pt>
                <c:pt idx="1">
                  <c:v>69.53</c:v>
                </c:pt>
                <c:pt idx="2">
                  <c:v>60.49</c:v>
                </c:pt>
                <c:pt idx="3">
                  <c:v>46.35</c:v>
                </c:pt>
                <c:pt idx="4">
                  <c:v>32.62000000000001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7353872"/>
        <c:axId val="480181696"/>
      </c:lineChart>
      <c:catAx>
        <c:axId val="457353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80181696"/>
        <c:crosses val="autoZero"/>
        <c:auto val="1"/>
        <c:lblAlgn val="ctr"/>
        <c:lblOffset val="100"/>
        <c:noMultiLvlLbl val="0"/>
      </c:catAx>
      <c:valAx>
        <c:axId val="48018169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lang="ja-JP" sz="1000" b="1" i="0" u="none" strike="noStrike" kern="1200" baseline="0">
                    <a:solidFill>
                      <a:prstClr val="black"/>
                    </a:solidFill>
                    <a:latin typeface="Times New Roman"/>
                    <a:ea typeface="+mn-ea"/>
                    <a:cs typeface="Times New Roman"/>
                  </a:defRPr>
                </a:pPr>
                <a:r>
                  <a:rPr lang="en-US" dirty="0" smtClean="0">
                    <a:latin typeface="Times New Roman"/>
                    <a:cs typeface="Times New Roman"/>
                  </a:rPr>
                  <a:t>Flesh firmness (N)</a:t>
                </a:r>
              </a:p>
            </c:rich>
          </c:tx>
          <c:layout>
            <c:manualLayout>
              <c:xMode val="edge"/>
              <c:yMode val="edge"/>
              <c:x val="0.000760651888136827"/>
              <c:y val="0.240633095035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57353872"/>
        <c:crosses val="autoZero"/>
        <c:crossBetween val="midCat"/>
      </c:valAx>
      <c:spPr>
        <a:ln>
          <a:solidFill>
            <a:schemeClr val="tx1"/>
          </a:solidFill>
        </a:ln>
      </c:spPr>
    </c:plotArea>
    <c:plotVisOnly val="1"/>
    <c:dispBlanksAs val="span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ja-JP" sz="1200">
                <a:latin typeface="Times New Roman" pitchFamily="18" charset="0"/>
                <a:cs typeface="Times New Roman" pitchFamily="18" charset="0"/>
              </a:defRPr>
            </a:pPr>
            <a:r>
              <a:rPr lang="en-US" sz="1200" b="1" i="0" baseline="0" dirty="0" smtClean="0"/>
              <a:t> ‘Hayward’</a:t>
            </a:r>
            <a:endParaRPr lang="en-US" altLang="en-US" sz="12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441764503282027"/>
          <c:y val="0.0698928486609575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00803215486619"/>
          <c:y val="0.043010752688172"/>
          <c:w val="0.755304381661542"/>
          <c:h val="0.849784946236559"/>
        </c:manualLayout>
      </c:layout>
      <c:lineChart>
        <c:grouping val="standard"/>
        <c:varyColors val="0"/>
        <c:ser>
          <c:idx val="0"/>
          <c:order val="0"/>
          <c:tx>
            <c:strRef>
              <c:f>'HW Storage'!$D$1103</c:f>
              <c:strCache>
                <c:ptCount val="1"/>
                <c:pt idx="0">
                  <c:v>5°C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circle"/>
            <c:size val="7"/>
            <c:spPr>
              <a:solidFill>
                <a:sysClr val="windowText" lastClr="000000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Storage'!$Q$1103:$AE$1103</c:f>
                <c:numCache>
                  <c:formatCode>General</c:formatCode>
                  <c:ptCount val="15"/>
                  <c:pt idx="0">
                    <c:v>2.82</c:v>
                  </c:pt>
                  <c:pt idx="1">
                    <c:v>2.53</c:v>
                  </c:pt>
                  <c:pt idx="2">
                    <c:v>1.680000000000002</c:v>
                  </c:pt>
                  <c:pt idx="3">
                    <c:v>2.52</c:v>
                  </c:pt>
                  <c:pt idx="4">
                    <c:v>1.81</c:v>
                  </c:pt>
                  <c:pt idx="6">
                    <c:v>0.93</c:v>
                  </c:pt>
                </c:numCache>
              </c:numRef>
            </c:plus>
            <c:minus>
              <c:numRef>
                <c:f>'HW Storage'!$Q$1103:$AE$1103</c:f>
                <c:numCache>
                  <c:formatCode>General</c:formatCode>
                  <c:ptCount val="15"/>
                  <c:pt idx="0">
                    <c:v>2.82</c:v>
                  </c:pt>
                  <c:pt idx="1">
                    <c:v>2.53</c:v>
                  </c:pt>
                  <c:pt idx="2">
                    <c:v>1.680000000000002</c:v>
                  </c:pt>
                  <c:pt idx="3">
                    <c:v>2.52</c:v>
                  </c:pt>
                  <c:pt idx="4">
                    <c:v>1.81</c:v>
                  </c:pt>
                  <c:pt idx="6">
                    <c:v>0.93</c:v>
                  </c:pt>
                </c:numCache>
              </c:numRef>
            </c:minus>
          </c:errBars>
          <c:cat>
            <c:numRef>
              <c:f>'HW Storage'!$E$1102:$J$1102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Storage'!$E$1103:$J$1103</c:f>
              <c:numCache>
                <c:formatCode>General</c:formatCode>
                <c:ptCount val="6"/>
                <c:pt idx="0">
                  <c:v>59.3</c:v>
                </c:pt>
                <c:pt idx="1">
                  <c:v>46.21</c:v>
                </c:pt>
                <c:pt idx="2">
                  <c:v>28.87</c:v>
                </c:pt>
                <c:pt idx="3">
                  <c:v>18.35</c:v>
                </c:pt>
                <c:pt idx="4">
                  <c:v>14.93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'HW Storage'!$D$1104</c:f>
              <c:strCache>
                <c:ptCount val="1"/>
                <c:pt idx="0">
                  <c:v>5°CM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circle"/>
            <c:size val="7"/>
            <c:spPr>
              <a:solidFill>
                <a:schemeClr val="bg1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Storage'!$Q$1104:$AE$1104</c:f>
                <c:numCache>
                  <c:formatCode>General</c:formatCode>
                  <c:ptCount val="15"/>
                  <c:pt idx="1">
                    <c:v>1.73</c:v>
                  </c:pt>
                  <c:pt idx="2">
                    <c:v>1.1</c:v>
                  </c:pt>
                  <c:pt idx="3">
                    <c:v>1.36</c:v>
                  </c:pt>
                  <c:pt idx="4">
                    <c:v>1.82</c:v>
                  </c:pt>
                  <c:pt idx="6">
                    <c:v>0.68</c:v>
                  </c:pt>
                </c:numCache>
              </c:numRef>
            </c:plus>
            <c:minus>
              <c:numRef>
                <c:f>'HW Storage'!$Q$1104:$AE$1104</c:f>
                <c:numCache>
                  <c:formatCode>General</c:formatCode>
                  <c:ptCount val="15"/>
                  <c:pt idx="1">
                    <c:v>1.73</c:v>
                  </c:pt>
                  <c:pt idx="2">
                    <c:v>1.1</c:v>
                  </c:pt>
                  <c:pt idx="3">
                    <c:v>1.36</c:v>
                  </c:pt>
                  <c:pt idx="4">
                    <c:v>1.82</c:v>
                  </c:pt>
                  <c:pt idx="6">
                    <c:v>0.68</c:v>
                  </c:pt>
                </c:numCache>
              </c:numRef>
            </c:minus>
          </c:errBars>
          <c:cat>
            <c:numRef>
              <c:f>'HW Storage'!$E$1102:$J$1102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Storage'!$E$1104:$J$1104</c:f>
              <c:numCache>
                <c:formatCode>General</c:formatCode>
                <c:ptCount val="6"/>
                <c:pt idx="0">
                  <c:v>59.3</c:v>
                </c:pt>
                <c:pt idx="1">
                  <c:v>45.21</c:v>
                </c:pt>
                <c:pt idx="2">
                  <c:v>29.04</c:v>
                </c:pt>
                <c:pt idx="3">
                  <c:v>22.0</c:v>
                </c:pt>
                <c:pt idx="4">
                  <c:v>14.08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'HW Storage'!$D$1105</c:f>
              <c:strCache>
                <c:ptCount val="1"/>
                <c:pt idx="0">
                  <c:v>20°C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square"/>
            <c:size val="7"/>
            <c:spPr>
              <a:solidFill>
                <a:sysClr val="windowText" lastClr="000000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Storage'!$Q$1105:$AE$1105</c:f>
                <c:numCache>
                  <c:formatCode>General</c:formatCode>
                  <c:ptCount val="15"/>
                  <c:pt idx="1">
                    <c:v>3.27</c:v>
                  </c:pt>
                  <c:pt idx="2">
                    <c:v>3.96</c:v>
                  </c:pt>
                  <c:pt idx="3">
                    <c:v>2.03</c:v>
                  </c:pt>
                  <c:pt idx="4">
                    <c:v>3.48</c:v>
                  </c:pt>
                  <c:pt idx="6">
                    <c:v>1.5</c:v>
                  </c:pt>
                </c:numCache>
              </c:numRef>
            </c:plus>
            <c:minus>
              <c:numRef>
                <c:f>'HW Storage'!$Q$1105:$AE$1105</c:f>
                <c:numCache>
                  <c:formatCode>General</c:formatCode>
                  <c:ptCount val="15"/>
                  <c:pt idx="1">
                    <c:v>3.27</c:v>
                  </c:pt>
                  <c:pt idx="2">
                    <c:v>3.96</c:v>
                  </c:pt>
                  <c:pt idx="3">
                    <c:v>2.03</c:v>
                  </c:pt>
                  <c:pt idx="4">
                    <c:v>3.48</c:v>
                  </c:pt>
                  <c:pt idx="6">
                    <c:v>1.5</c:v>
                  </c:pt>
                </c:numCache>
              </c:numRef>
            </c:minus>
          </c:errBars>
          <c:cat>
            <c:numRef>
              <c:f>'HW Storage'!$E$1102:$J$1102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Storage'!$E$1105:$J$1105</c:f>
              <c:numCache>
                <c:formatCode>General</c:formatCode>
                <c:ptCount val="6"/>
                <c:pt idx="0">
                  <c:v>59.3</c:v>
                </c:pt>
                <c:pt idx="1">
                  <c:v>56.51</c:v>
                </c:pt>
                <c:pt idx="2">
                  <c:v>40.33</c:v>
                </c:pt>
                <c:pt idx="3">
                  <c:v>38.46</c:v>
                </c:pt>
                <c:pt idx="4">
                  <c:v>28.85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'HW Storage'!$D$1106</c:f>
              <c:strCache>
                <c:ptCount val="1"/>
                <c:pt idx="0">
                  <c:v>20°CM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square"/>
            <c:size val="7"/>
            <c:spPr>
              <a:solidFill>
                <a:sysClr val="window" lastClr="FFFFFF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Storage'!$Q$1106:$AE$1106</c:f>
                <c:numCache>
                  <c:formatCode>General</c:formatCode>
                  <c:ptCount val="15"/>
                  <c:pt idx="1">
                    <c:v>2.349999999999999</c:v>
                  </c:pt>
                  <c:pt idx="2">
                    <c:v>3.24</c:v>
                  </c:pt>
                  <c:pt idx="3">
                    <c:v>1.36</c:v>
                  </c:pt>
                  <c:pt idx="4">
                    <c:v>1.73</c:v>
                  </c:pt>
                  <c:pt idx="6">
                    <c:v>1.71</c:v>
                  </c:pt>
                </c:numCache>
              </c:numRef>
            </c:plus>
            <c:minus>
              <c:numRef>
                <c:f>'HW Storage'!$Q$1106:$AE$1106</c:f>
                <c:numCache>
                  <c:formatCode>General</c:formatCode>
                  <c:ptCount val="15"/>
                  <c:pt idx="1">
                    <c:v>2.349999999999999</c:v>
                  </c:pt>
                  <c:pt idx="2">
                    <c:v>3.24</c:v>
                  </c:pt>
                  <c:pt idx="3">
                    <c:v>1.36</c:v>
                  </c:pt>
                  <c:pt idx="4">
                    <c:v>1.73</c:v>
                  </c:pt>
                  <c:pt idx="6">
                    <c:v>1.71</c:v>
                  </c:pt>
                </c:numCache>
              </c:numRef>
            </c:minus>
          </c:errBars>
          <c:cat>
            <c:numRef>
              <c:f>'HW Storage'!$E$1102:$J$1102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Storage'!$E$1106:$J$1106</c:f>
              <c:numCache>
                <c:formatCode>General</c:formatCode>
                <c:ptCount val="6"/>
                <c:pt idx="0">
                  <c:v>59.3</c:v>
                </c:pt>
                <c:pt idx="1">
                  <c:v>54.51</c:v>
                </c:pt>
                <c:pt idx="2">
                  <c:v>45.49</c:v>
                </c:pt>
                <c:pt idx="3">
                  <c:v>46.27</c:v>
                </c:pt>
                <c:pt idx="4">
                  <c:v>38.56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3031680"/>
        <c:axId val="423034000"/>
      </c:lineChart>
      <c:catAx>
        <c:axId val="4230316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23034000"/>
        <c:crosses val="autoZero"/>
        <c:auto val="1"/>
        <c:lblAlgn val="ctr"/>
        <c:lblOffset val="100"/>
        <c:noMultiLvlLbl val="0"/>
      </c:catAx>
      <c:valAx>
        <c:axId val="4230340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23031680"/>
        <c:crosses val="autoZero"/>
        <c:crossBetween val="midCat"/>
      </c:valAx>
      <c:spPr>
        <a:ln>
          <a:solidFill>
            <a:sysClr val="windowText" lastClr="000000"/>
          </a:solidFill>
        </a:ln>
      </c:spPr>
    </c:plotArea>
    <c:plotVisOnly val="1"/>
    <c:dispBlanksAs val="span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ja-JP" sz="1200">
                <a:latin typeface="Times New Roman" pitchFamily="18" charset="0"/>
                <a:cs typeface="Times New Roman" pitchFamily="18" charset="0"/>
              </a:defRPr>
            </a:pPr>
            <a:r>
              <a:rPr lang="en-US" sz="1200" b="1" i="0" baseline="0" dirty="0" smtClean="0"/>
              <a:t>‘Rainbow Red’  </a:t>
            </a:r>
            <a:endParaRPr lang="en-US" sz="1200" dirty="0" smtClean="0"/>
          </a:p>
        </c:rich>
      </c:tx>
      <c:layout>
        <c:manualLayout>
          <c:xMode val="edge"/>
          <c:yMode val="edge"/>
          <c:x val="0.332714381850933"/>
          <c:y val="0.049504350146044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04206112375697"/>
          <c:y val="0.03507195221287"/>
          <c:w val="0.712354555019463"/>
          <c:h val="0.825947223302008"/>
        </c:manualLayout>
      </c:layout>
      <c:lineChart>
        <c:grouping val="standard"/>
        <c:varyColors val="0"/>
        <c:ser>
          <c:idx val="0"/>
          <c:order val="0"/>
          <c:tx>
            <c:strRef>
              <c:f>'RR Storage SSC'!$D$38</c:f>
              <c:strCache>
                <c:ptCount val="1"/>
                <c:pt idx="0">
                  <c:v>5℃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circle"/>
            <c:size val="7"/>
            <c:spPr>
              <a:solidFill>
                <a:sysClr val="windowText" lastClr="000000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 SSC'!$Q$38:$AA$38</c:f>
                <c:numCache>
                  <c:formatCode>General</c:formatCode>
                  <c:ptCount val="11"/>
                  <c:pt idx="0">
                    <c:v>0.208273</c:v>
                  </c:pt>
                  <c:pt idx="1">
                    <c:v>0.176509</c:v>
                  </c:pt>
                  <c:pt idx="2">
                    <c:v>0.368653</c:v>
                  </c:pt>
                  <c:pt idx="3">
                    <c:v>1.583968999999997</c:v>
                  </c:pt>
                </c:numCache>
              </c:numRef>
            </c:plus>
            <c:minus>
              <c:numRef>
                <c:f>'RR Storage SSC'!$Q$38:$Z$38</c:f>
                <c:numCache>
                  <c:formatCode>General</c:formatCode>
                  <c:ptCount val="10"/>
                  <c:pt idx="0">
                    <c:v>0.208273</c:v>
                  </c:pt>
                  <c:pt idx="1">
                    <c:v>0.176509</c:v>
                  </c:pt>
                  <c:pt idx="2">
                    <c:v>0.368653</c:v>
                  </c:pt>
                  <c:pt idx="3">
                    <c:v>1.583968999999997</c:v>
                  </c:pt>
                </c:numCache>
              </c:numRef>
            </c:minus>
          </c:errBars>
          <c:cat>
            <c:numRef>
              <c:f>'RR Storage SSC'!$E$37:$J$37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 SSC'!$E$38:$J$38</c:f>
              <c:numCache>
                <c:formatCode>General</c:formatCode>
                <c:ptCount val="6"/>
                <c:pt idx="0">
                  <c:v>5.96</c:v>
                </c:pt>
                <c:pt idx="1">
                  <c:v>10.94</c:v>
                </c:pt>
                <c:pt idx="2">
                  <c:v>14.7</c:v>
                </c:pt>
                <c:pt idx="3">
                  <c:v>16.85833299999987</c:v>
                </c:pt>
                <c:pt idx="4">
                  <c:v>17.0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'RR Storage SSC'!$D$39</c:f>
              <c:strCache>
                <c:ptCount val="1"/>
                <c:pt idx="0">
                  <c:v>5℃+ 1-MCP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circle"/>
            <c:size val="7"/>
            <c:spPr>
              <a:solidFill>
                <a:sysClr val="window" lastClr="FFFFFF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 SSC'!$Q$39:$AE$39</c:f>
                <c:numCache>
                  <c:formatCode>General</c:formatCode>
                  <c:ptCount val="15"/>
                  <c:pt idx="0">
                    <c:v>0.208273</c:v>
                  </c:pt>
                  <c:pt idx="1">
                    <c:v>0.542934</c:v>
                  </c:pt>
                  <c:pt idx="2">
                    <c:v>0.567628</c:v>
                  </c:pt>
                  <c:pt idx="3">
                    <c:v>0.486324</c:v>
                  </c:pt>
                  <c:pt idx="4">
                    <c:v>0.161245</c:v>
                  </c:pt>
                  <c:pt idx="5">
                    <c:v>0.350714</c:v>
                  </c:pt>
                </c:numCache>
              </c:numRef>
            </c:plus>
            <c:minus>
              <c:numRef>
                <c:f>'RR Storage SSC'!$Q$39:$AE$39</c:f>
                <c:numCache>
                  <c:formatCode>General</c:formatCode>
                  <c:ptCount val="15"/>
                  <c:pt idx="0">
                    <c:v>0.208273</c:v>
                  </c:pt>
                  <c:pt idx="1">
                    <c:v>0.542934</c:v>
                  </c:pt>
                  <c:pt idx="2">
                    <c:v>0.567628</c:v>
                  </c:pt>
                  <c:pt idx="3">
                    <c:v>0.486324</c:v>
                  </c:pt>
                  <c:pt idx="4">
                    <c:v>0.161245</c:v>
                  </c:pt>
                  <c:pt idx="5">
                    <c:v>0.350714</c:v>
                  </c:pt>
                </c:numCache>
              </c:numRef>
            </c:minus>
          </c:errBars>
          <c:cat>
            <c:numRef>
              <c:f>'RR Storage SSC'!$E$37:$J$37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 SSC'!$E$39:$J$39</c:f>
              <c:numCache>
                <c:formatCode>General</c:formatCode>
                <c:ptCount val="6"/>
                <c:pt idx="0">
                  <c:v>5.96</c:v>
                </c:pt>
                <c:pt idx="1">
                  <c:v>11.43333</c:v>
                </c:pt>
                <c:pt idx="2">
                  <c:v>15.17333</c:v>
                </c:pt>
                <c:pt idx="3">
                  <c:v>16.38</c:v>
                </c:pt>
                <c:pt idx="4">
                  <c:v>16.2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'RR Storage SSC'!$D$40</c:f>
              <c:strCache>
                <c:ptCount val="1"/>
                <c:pt idx="0">
                  <c:v>20℃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square"/>
            <c:size val="7"/>
            <c:spPr>
              <a:solidFill>
                <a:schemeClr val="tx1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 SSC'!$Q$40:$AE$40</c:f>
                <c:numCache>
                  <c:formatCode>General</c:formatCode>
                  <c:ptCount val="15"/>
                  <c:pt idx="0">
                    <c:v>0.208273</c:v>
                  </c:pt>
                  <c:pt idx="1">
                    <c:v>0.326837</c:v>
                  </c:pt>
                  <c:pt idx="2">
                    <c:v>0.421235</c:v>
                  </c:pt>
                  <c:pt idx="3">
                    <c:v>0.966508</c:v>
                  </c:pt>
                  <c:pt idx="4">
                    <c:v>0.418662</c:v>
                  </c:pt>
                  <c:pt idx="5">
                    <c:v>0.0</c:v>
                  </c:pt>
                </c:numCache>
              </c:numRef>
            </c:plus>
            <c:minus>
              <c:numRef>
                <c:f>'RR Storage SSC'!$Q$40:$AE$40</c:f>
                <c:numCache>
                  <c:formatCode>General</c:formatCode>
                  <c:ptCount val="15"/>
                  <c:pt idx="0">
                    <c:v>0.208273</c:v>
                  </c:pt>
                  <c:pt idx="1">
                    <c:v>0.326837</c:v>
                  </c:pt>
                  <c:pt idx="2">
                    <c:v>0.421235</c:v>
                  </c:pt>
                  <c:pt idx="3">
                    <c:v>0.966508</c:v>
                  </c:pt>
                  <c:pt idx="4">
                    <c:v>0.418662</c:v>
                  </c:pt>
                  <c:pt idx="5">
                    <c:v>0.0</c:v>
                  </c:pt>
                </c:numCache>
              </c:numRef>
            </c:minus>
          </c:errBars>
          <c:cat>
            <c:numRef>
              <c:f>'RR Storage SSC'!$E$37:$J$37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 SSC'!$E$40:$J$40</c:f>
              <c:numCache>
                <c:formatCode>General</c:formatCode>
                <c:ptCount val="6"/>
                <c:pt idx="0">
                  <c:v>5.96</c:v>
                </c:pt>
                <c:pt idx="1">
                  <c:v>9.526667000000001</c:v>
                </c:pt>
                <c:pt idx="2">
                  <c:v>13.326667</c:v>
                </c:pt>
                <c:pt idx="3">
                  <c:v>15.81333</c:v>
                </c:pt>
                <c:pt idx="4">
                  <c:v>15.58333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'RR Storage SSC'!$D$41</c:f>
              <c:strCache>
                <c:ptCount val="1"/>
                <c:pt idx="0">
                  <c:v>20℃+ 1-MCP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square"/>
            <c:size val="7"/>
            <c:spPr>
              <a:solidFill>
                <a:sysClr val="window" lastClr="FFFFFF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 SSC'!$Q$41:$AE$41</c:f>
                <c:numCache>
                  <c:formatCode>General</c:formatCode>
                  <c:ptCount val="15"/>
                  <c:pt idx="0">
                    <c:v>0.208273</c:v>
                  </c:pt>
                  <c:pt idx="1">
                    <c:v>0.326326</c:v>
                  </c:pt>
                  <c:pt idx="2">
                    <c:v>0.612938</c:v>
                  </c:pt>
                  <c:pt idx="3">
                    <c:v>0.874906</c:v>
                  </c:pt>
                  <c:pt idx="4">
                    <c:v>0.468876</c:v>
                  </c:pt>
                  <c:pt idx="5">
                    <c:v>0.234126</c:v>
                  </c:pt>
                  <c:pt idx="6">
                    <c:v>0.7</c:v>
                  </c:pt>
                  <c:pt idx="7">
                    <c:v>0.35</c:v>
                  </c:pt>
                </c:numCache>
              </c:numRef>
            </c:plus>
            <c:minus>
              <c:numRef>
                <c:f>'RR Storage SSC'!$Q$41:$AE$41</c:f>
                <c:numCache>
                  <c:formatCode>General</c:formatCode>
                  <c:ptCount val="15"/>
                  <c:pt idx="0">
                    <c:v>0.208273</c:v>
                  </c:pt>
                  <c:pt idx="1">
                    <c:v>0.326326</c:v>
                  </c:pt>
                  <c:pt idx="2">
                    <c:v>0.612938</c:v>
                  </c:pt>
                  <c:pt idx="3">
                    <c:v>0.874906</c:v>
                  </c:pt>
                  <c:pt idx="4">
                    <c:v>0.468876</c:v>
                  </c:pt>
                  <c:pt idx="5">
                    <c:v>0.234126</c:v>
                  </c:pt>
                  <c:pt idx="6">
                    <c:v>0.7</c:v>
                  </c:pt>
                  <c:pt idx="7">
                    <c:v>0.35</c:v>
                  </c:pt>
                </c:numCache>
              </c:numRef>
            </c:minus>
          </c:errBars>
          <c:cat>
            <c:numRef>
              <c:f>'RR Storage SSC'!$E$37:$J$37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 SSC'!$E$41:$J$41</c:f>
              <c:numCache>
                <c:formatCode>General</c:formatCode>
                <c:ptCount val="6"/>
                <c:pt idx="0">
                  <c:v>5.96</c:v>
                </c:pt>
                <c:pt idx="1">
                  <c:v>9.173333000000001</c:v>
                </c:pt>
                <c:pt idx="2">
                  <c:v>13.66</c:v>
                </c:pt>
                <c:pt idx="3">
                  <c:v>14.56</c:v>
                </c:pt>
                <c:pt idx="4">
                  <c:v>15.18667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3973104"/>
        <c:axId val="457180160"/>
      </c:lineChart>
      <c:catAx>
        <c:axId val="453973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57180160"/>
        <c:crosses val="autoZero"/>
        <c:auto val="1"/>
        <c:lblAlgn val="ctr"/>
        <c:lblOffset val="100"/>
        <c:noMultiLvlLbl val="0"/>
      </c:catAx>
      <c:valAx>
        <c:axId val="457180160"/>
        <c:scaling>
          <c:orientation val="minMax"/>
          <c:max val="25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lang="ja-JP"/>
                </a:pPr>
                <a:r>
                  <a:rPr lang="en-US" dirty="0" smtClean="0">
                    <a:latin typeface="Times New Roman"/>
                    <a:cs typeface="Times New Roman"/>
                  </a:rPr>
                  <a:t>SSC (%)</a:t>
                </a:r>
                <a:endParaRPr lang="en-US" dirty="0">
                  <a:latin typeface="Times New Roman"/>
                  <a:cs typeface="Times New Roman"/>
                </a:endParaRPr>
              </a:p>
            </c:rich>
          </c:tx>
          <c:layout>
            <c:manualLayout>
              <c:xMode val="edge"/>
              <c:yMode val="edge"/>
              <c:x val="0.0023141737974397"/>
              <c:y val="0.18094229338833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53973104"/>
        <c:crosses val="autoZero"/>
        <c:crossBetween val="midCat"/>
      </c:valAx>
      <c:spPr>
        <a:ln>
          <a:solidFill>
            <a:sysClr val="windowText" lastClr="000000"/>
          </a:solidFill>
        </a:ln>
      </c:spPr>
    </c:plotArea>
    <c:plotVisOnly val="1"/>
    <c:dispBlanksAs val="span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ja-JP" sz="1200">
                <a:latin typeface="Times New Roman" pitchFamily="18" charset="0"/>
                <a:cs typeface="Times New Roman" pitchFamily="18" charset="0"/>
              </a:defRPr>
            </a:pPr>
            <a:r>
              <a:rPr lang="en-US" sz="1200" b="1" i="0" baseline="0" dirty="0" smtClean="0"/>
              <a:t>‘Hayward’ </a:t>
            </a:r>
            <a:endParaRPr lang="en-US" sz="1200" dirty="0" smtClean="0"/>
          </a:p>
        </c:rich>
      </c:tx>
      <c:layout>
        <c:manualLayout>
          <c:xMode val="edge"/>
          <c:yMode val="edge"/>
          <c:x val="0.477936199666536"/>
          <c:y val="0.0522715104265335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08276368999591"/>
          <c:y val="0.0305990420006282"/>
          <c:w val="0.727198104993148"/>
          <c:h val="0.840166793666921"/>
        </c:manualLayout>
      </c:layout>
      <c:lineChart>
        <c:grouping val="standard"/>
        <c:varyColors val="0"/>
        <c:ser>
          <c:idx val="0"/>
          <c:order val="0"/>
          <c:tx>
            <c:strRef>
              <c:f>'HW storage ssc'!$J$15</c:f>
              <c:strCache>
                <c:ptCount val="1"/>
                <c:pt idx="0">
                  <c:v>5℃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circle"/>
            <c:size val="7"/>
            <c:spPr>
              <a:solidFill>
                <a:sysClr val="windowText" lastClr="000000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 ssc'!$W$15:$AH$15</c:f>
                <c:numCache>
                  <c:formatCode>General</c:formatCode>
                  <c:ptCount val="12"/>
                  <c:pt idx="0">
                    <c:v>0.272315</c:v>
                  </c:pt>
                  <c:pt idx="1">
                    <c:v>0.256342</c:v>
                  </c:pt>
                  <c:pt idx="2">
                    <c:v>0.202485</c:v>
                  </c:pt>
                  <c:pt idx="3">
                    <c:v>0.116619</c:v>
                  </c:pt>
                  <c:pt idx="4">
                    <c:v>0.158114</c:v>
                  </c:pt>
                </c:numCache>
              </c:numRef>
            </c:plus>
            <c:minus>
              <c:numRef>
                <c:f>'HW storage ssc'!$W$15:$AH$15</c:f>
                <c:numCache>
                  <c:formatCode>General</c:formatCode>
                  <c:ptCount val="12"/>
                  <c:pt idx="0">
                    <c:v>0.272315</c:v>
                  </c:pt>
                  <c:pt idx="1">
                    <c:v>0.256342</c:v>
                  </c:pt>
                  <c:pt idx="2">
                    <c:v>0.202485</c:v>
                  </c:pt>
                  <c:pt idx="3">
                    <c:v>0.116619</c:v>
                  </c:pt>
                  <c:pt idx="4">
                    <c:v>0.158114</c:v>
                  </c:pt>
                </c:numCache>
              </c:numRef>
            </c:minus>
          </c:errBars>
          <c:cat>
            <c:numRef>
              <c:f>'HW storage ssc'!$K$14:$P$14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 ssc'!$K$15:$P$15</c:f>
              <c:numCache>
                <c:formatCode>General</c:formatCode>
                <c:ptCount val="6"/>
                <c:pt idx="0">
                  <c:v>9.573333000000003</c:v>
                </c:pt>
                <c:pt idx="1">
                  <c:v>11.69333</c:v>
                </c:pt>
                <c:pt idx="2">
                  <c:v>13.5</c:v>
                </c:pt>
                <c:pt idx="3">
                  <c:v>14.44</c:v>
                </c:pt>
                <c:pt idx="4">
                  <c:v>14.8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'HW storage ssc'!$J$16</c:f>
              <c:strCache>
                <c:ptCount val="1"/>
                <c:pt idx="0">
                  <c:v>5℃+ 1-MCP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circle"/>
            <c:size val="7"/>
            <c:spPr>
              <a:solidFill>
                <a:sysClr val="window" lastClr="FFFFFF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 ssc'!$W$16:$AH$16</c:f>
                <c:numCache>
                  <c:formatCode>General</c:formatCode>
                  <c:ptCount val="12"/>
                  <c:pt idx="0">
                    <c:v>0.272315</c:v>
                  </c:pt>
                  <c:pt idx="1">
                    <c:v>0.131064</c:v>
                  </c:pt>
                  <c:pt idx="2">
                    <c:v>0.197934</c:v>
                  </c:pt>
                  <c:pt idx="3">
                    <c:v>0.032318</c:v>
                  </c:pt>
                  <c:pt idx="4">
                    <c:v>0.261916</c:v>
                  </c:pt>
                </c:numCache>
              </c:numRef>
            </c:plus>
            <c:minus>
              <c:numRef>
                <c:f>'HW storage ssc'!$W$16:$AH$16</c:f>
                <c:numCache>
                  <c:formatCode>General</c:formatCode>
                  <c:ptCount val="12"/>
                  <c:pt idx="0">
                    <c:v>0.272315</c:v>
                  </c:pt>
                  <c:pt idx="1">
                    <c:v>0.131064</c:v>
                  </c:pt>
                  <c:pt idx="2">
                    <c:v>0.197934</c:v>
                  </c:pt>
                  <c:pt idx="3">
                    <c:v>0.032318</c:v>
                  </c:pt>
                  <c:pt idx="4">
                    <c:v>0.261916</c:v>
                  </c:pt>
                </c:numCache>
              </c:numRef>
            </c:minus>
          </c:errBars>
          <c:cat>
            <c:numRef>
              <c:f>'HW storage ssc'!$K$14:$P$14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 ssc'!$K$16:$P$16</c:f>
              <c:numCache>
                <c:formatCode>General</c:formatCode>
                <c:ptCount val="6"/>
                <c:pt idx="0">
                  <c:v>9.573333000000003</c:v>
                </c:pt>
                <c:pt idx="1">
                  <c:v>11.71333</c:v>
                </c:pt>
                <c:pt idx="2">
                  <c:v>13.72</c:v>
                </c:pt>
                <c:pt idx="3">
                  <c:v>14.42667</c:v>
                </c:pt>
                <c:pt idx="4">
                  <c:v>15.04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'HW storage ssc'!$J$17</c:f>
              <c:strCache>
                <c:ptCount val="1"/>
                <c:pt idx="0">
                  <c:v>20℃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square"/>
            <c:size val="7"/>
            <c:spPr>
              <a:solidFill>
                <a:sysClr val="windowText" lastClr="000000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 ssc'!$W$17:$AH$17</c:f>
                <c:numCache>
                  <c:formatCode>General</c:formatCode>
                  <c:ptCount val="12"/>
                  <c:pt idx="0">
                    <c:v>0.272315</c:v>
                  </c:pt>
                  <c:pt idx="1">
                    <c:v>0.236032</c:v>
                  </c:pt>
                  <c:pt idx="2">
                    <c:v>0.17447</c:v>
                  </c:pt>
                  <c:pt idx="3">
                    <c:v>0.321559</c:v>
                  </c:pt>
                  <c:pt idx="4">
                    <c:v>0.237346</c:v>
                  </c:pt>
                </c:numCache>
              </c:numRef>
            </c:plus>
            <c:minus>
              <c:numRef>
                <c:f>'HW storage ssc'!$W$17:$AH$17</c:f>
                <c:numCache>
                  <c:formatCode>General</c:formatCode>
                  <c:ptCount val="12"/>
                  <c:pt idx="0">
                    <c:v>0.272315</c:v>
                  </c:pt>
                  <c:pt idx="1">
                    <c:v>0.236032</c:v>
                  </c:pt>
                  <c:pt idx="2">
                    <c:v>0.17447</c:v>
                  </c:pt>
                  <c:pt idx="3">
                    <c:v>0.321559</c:v>
                  </c:pt>
                  <c:pt idx="4">
                    <c:v>0.237346</c:v>
                  </c:pt>
                </c:numCache>
              </c:numRef>
            </c:minus>
          </c:errBars>
          <c:cat>
            <c:numRef>
              <c:f>'HW storage ssc'!$K$14:$P$14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 ssc'!$K$17:$P$17</c:f>
              <c:numCache>
                <c:formatCode>General</c:formatCode>
                <c:ptCount val="6"/>
                <c:pt idx="0">
                  <c:v>9.573333000000003</c:v>
                </c:pt>
                <c:pt idx="1">
                  <c:v>10.69333</c:v>
                </c:pt>
                <c:pt idx="2">
                  <c:v>12.29167</c:v>
                </c:pt>
                <c:pt idx="3">
                  <c:v>13.08</c:v>
                </c:pt>
                <c:pt idx="4">
                  <c:v>13.9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'HW storage ssc'!$J$18</c:f>
              <c:strCache>
                <c:ptCount val="1"/>
                <c:pt idx="0">
                  <c:v>20℃+ 1-MCP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square"/>
            <c:size val="7"/>
            <c:spPr>
              <a:solidFill>
                <a:sysClr val="window" lastClr="FFFFFF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 ssc'!$W$18:$AH$18</c:f>
                <c:numCache>
                  <c:formatCode>General</c:formatCode>
                  <c:ptCount val="12"/>
                  <c:pt idx="0">
                    <c:v>0.272315</c:v>
                  </c:pt>
                  <c:pt idx="1">
                    <c:v>0.179938</c:v>
                  </c:pt>
                  <c:pt idx="2">
                    <c:v>0.220252</c:v>
                  </c:pt>
                  <c:pt idx="3">
                    <c:v>0.095102</c:v>
                  </c:pt>
                  <c:pt idx="4">
                    <c:v>0.150555</c:v>
                  </c:pt>
                </c:numCache>
              </c:numRef>
            </c:plus>
            <c:minus>
              <c:numRef>
                <c:f>'HW storage ssc'!$W$18:$AH$18</c:f>
                <c:numCache>
                  <c:formatCode>General</c:formatCode>
                  <c:ptCount val="12"/>
                  <c:pt idx="0">
                    <c:v>0.272315</c:v>
                  </c:pt>
                  <c:pt idx="1">
                    <c:v>0.179938</c:v>
                  </c:pt>
                  <c:pt idx="2">
                    <c:v>0.220252</c:v>
                  </c:pt>
                  <c:pt idx="3">
                    <c:v>0.095102</c:v>
                  </c:pt>
                  <c:pt idx="4">
                    <c:v>0.150555</c:v>
                  </c:pt>
                </c:numCache>
              </c:numRef>
            </c:minus>
          </c:errBars>
          <c:cat>
            <c:numRef>
              <c:f>'HW storage ssc'!$K$14:$P$14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 ssc'!$K$18:$P$18</c:f>
              <c:numCache>
                <c:formatCode>General</c:formatCode>
                <c:ptCount val="6"/>
                <c:pt idx="0">
                  <c:v>9.573333000000003</c:v>
                </c:pt>
                <c:pt idx="1">
                  <c:v>10.92667</c:v>
                </c:pt>
                <c:pt idx="2">
                  <c:v>11.98</c:v>
                </c:pt>
                <c:pt idx="3">
                  <c:v>12.97333</c:v>
                </c:pt>
                <c:pt idx="4">
                  <c:v>13.93333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3751856"/>
        <c:axId val="453754176"/>
      </c:lineChart>
      <c:catAx>
        <c:axId val="453751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53754176"/>
        <c:crosses val="autoZero"/>
        <c:auto val="1"/>
        <c:lblAlgn val="ctr"/>
        <c:lblOffset val="100"/>
        <c:noMultiLvlLbl val="0"/>
      </c:catAx>
      <c:valAx>
        <c:axId val="453754176"/>
        <c:scaling>
          <c:orientation val="minMax"/>
          <c:max val="25.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53751856"/>
        <c:crosses val="autoZero"/>
        <c:crossBetween val="midCat"/>
      </c:valAx>
      <c:spPr>
        <a:ln>
          <a:solidFill>
            <a:sysClr val="windowText" lastClr="000000"/>
          </a:solidFill>
        </a:ln>
      </c:spPr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ja-JP" sz="1200">
                <a:latin typeface="Times New Roman" pitchFamily="18" charset="0"/>
                <a:cs typeface="Times New Roman" pitchFamily="18" charset="0"/>
              </a:defRPr>
            </a:pPr>
            <a:r>
              <a:rPr lang="en-US" sz="1200" b="1" i="0" baseline="0" dirty="0" smtClean="0"/>
              <a:t>‘Rainbow Red’ </a:t>
            </a:r>
            <a:endParaRPr lang="en-US" sz="1200" dirty="0" smtClean="0"/>
          </a:p>
        </c:rich>
      </c:tx>
      <c:layout>
        <c:manualLayout>
          <c:xMode val="edge"/>
          <c:yMode val="edge"/>
          <c:x val="0.367769269979342"/>
          <c:y val="0.052570601213585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3065774294701"/>
          <c:y val="0.0352052852081598"/>
          <c:w val="0.729313267062984"/>
          <c:h val="0.844998992812935"/>
        </c:manualLayout>
      </c:layout>
      <c:lineChart>
        <c:grouping val="standard"/>
        <c:varyColors val="0"/>
        <c:ser>
          <c:idx val="0"/>
          <c:order val="0"/>
          <c:tx>
            <c:strRef>
              <c:f>'RR Storage TA (2)'!$D$123</c:f>
              <c:strCache>
                <c:ptCount val="1"/>
                <c:pt idx="0">
                  <c:v>5℃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marker>
            <c:symbol val="circle"/>
            <c:size val="7"/>
            <c:spPr>
              <a:solidFill>
                <a:sysClr val="windowText" lastClr="000000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 TA (2)'!$M$123:$Q$123</c:f>
                <c:numCache>
                  <c:formatCode>General</c:formatCode>
                  <c:ptCount val="5"/>
                  <c:pt idx="0">
                    <c:v>0.03</c:v>
                  </c:pt>
                  <c:pt idx="1">
                    <c:v>0.05</c:v>
                  </c:pt>
                  <c:pt idx="2">
                    <c:v>0.07</c:v>
                  </c:pt>
                  <c:pt idx="3">
                    <c:v>0.07</c:v>
                  </c:pt>
                  <c:pt idx="4">
                    <c:v>0.03</c:v>
                  </c:pt>
                </c:numCache>
              </c:numRef>
            </c:plus>
            <c:minus>
              <c:numRef>
                <c:f>'RR Storage TA (2)'!$M$123:$Q$123</c:f>
                <c:numCache>
                  <c:formatCode>General</c:formatCode>
                  <c:ptCount val="5"/>
                  <c:pt idx="0">
                    <c:v>0.03</c:v>
                  </c:pt>
                  <c:pt idx="1">
                    <c:v>0.05</c:v>
                  </c:pt>
                  <c:pt idx="2">
                    <c:v>0.07</c:v>
                  </c:pt>
                  <c:pt idx="3">
                    <c:v>0.07</c:v>
                  </c:pt>
                  <c:pt idx="4">
                    <c:v>0.03</c:v>
                  </c:pt>
                </c:numCache>
              </c:numRef>
            </c:minus>
          </c:errBars>
          <c:cat>
            <c:numRef>
              <c:f>'RR Storage TA (2)'!$E$122:$J$122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 TA (2)'!$E$123:$J$123</c:f>
              <c:numCache>
                <c:formatCode>General</c:formatCode>
                <c:ptCount val="6"/>
                <c:pt idx="0">
                  <c:v>1.76</c:v>
                </c:pt>
                <c:pt idx="1">
                  <c:v>1.78</c:v>
                </c:pt>
                <c:pt idx="2">
                  <c:v>1.4</c:v>
                </c:pt>
                <c:pt idx="3">
                  <c:v>1.3</c:v>
                </c:pt>
                <c:pt idx="4">
                  <c:v>1.1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'RR Storage TA (2)'!$D$124</c:f>
              <c:strCache>
                <c:ptCount val="1"/>
                <c:pt idx="0">
                  <c:v>5℃+ 1-MCP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marker>
            <c:symbol val="circle"/>
            <c:size val="7"/>
            <c:spPr>
              <a:solidFill>
                <a:sysClr val="window" lastClr="FFFFFF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 TA (2)'!$M$124:$Q$124</c:f>
                <c:numCache>
                  <c:formatCode>General</c:formatCode>
                  <c:ptCount val="5"/>
                  <c:pt idx="1">
                    <c:v>0.06</c:v>
                  </c:pt>
                  <c:pt idx="2">
                    <c:v>0.06</c:v>
                  </c:pt>
                  <c:pt idx="3">
                    <c:v>0.07</c:v>
                  </c:pt>
                  <c:pt idx="4">
                    <c:v>0.03</c:v>
                  </c:pt>
                </c:numCache>
              </c:numRef>
            </c:plus>
            <c:minus>
              <c:numRef>
                <c:f>'RR Storage TA (2)'!$M$124:$Q$124</c:f>
                <c:numCache>
                  <c:formatCode>General</c:formatCode>
                  <c:ptCount val="5"/>
                  <c:pt idx="1">
                    <c:v>0.06</c:v>
                  </c:pt>
                  <c:pt idx="2">
                    <c:v>0.06</c:v>
                  </c:pt>
                  <c:pt idx="3">
                    <c:v>0.07</c:v>
                  </c:pt>
                  <c:pt idx="4">
                    <c:v>0.03</c:v>
                  </c:pt>
                </c:numCache>
              </c:numRef>
            </c:minus>
          </c:errBars>
          <c:cat>
            <c:numRef>
              <c:f>'RR Storage TA (2)'!$E$122:$J$122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 TA (2)'!$E$124:$J$124</c:f>
              <c:numCache>
                <c:formatCode>General</c:formatCode>
                <c:ptCount val="6"/>
                <c:pt idx="0">
                  <c:v>1.76</c:v>
                </c:pt>
                <c:pt idx="1">
                  <c:v>1.75</c:v>
                </c:pt>
                <c:pt idx="2">
                  <c:v>1.46</c:v>
                </c:pt>
                <c:pt idx="3">
                  <c:v>1.26</c:v>
                </c:pt>
                <c:pt idx="4">
                  <c:v>1.237899999999991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'RR Storage TA (2)'!$D$125</c:f>
              <c:strCache>
                <c:ptCount val="1"/>
                <c:pt idx="0">
                  <c:v>20℃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marker>
            <c:symbol val="square"/>
            <c:size val="7"/>
            <c:spPr>
              <a:solidFill>
                <a:schemeClr val="tx1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 TA (2)'!$M$125:$Q$125</c:f>
                <c:numCache>
                  <c:formatCode>General</c:formatCode>
                  <c:ptCount val="5"/>
                  <c:pt idx="1">
                    <c:v>0.02</c:v>
                  </c:pt>
                  <c:pt idx="2">
                    <c:v>0.05</c:v>
                  </c:pt>
                  <c:pt idx="3">
                    <c:v>0.04</c:v>
                  </c:pt>
                  <c:pt idx="4">
                    <c:v>0.01</c:v>
                  </c:pt>
                </c:numCache>
              </c:numRef>
            </c:plus>
            <c:minus>
              <c:numRef>
                <c:f>'RR Storage TA (2)'!$M$125:$Q$125</c:f>
                <c:numCache>
                  <c:formatCode>General</c:formatCode>
                  <c:ptCount val="5"/>
                  <c:pt idx="1">
                    <c:v>0.02</c:v>
                  </c:pt>
                  <c:pt idx="2">
                    <c:v>0.05</c:v>
                  </c:pt>
                  <c:pt idx="3">
                    <c:v>0.04</c:v>
                  </c:pt>
                  <c:pt idx="4">
                    <c:v>0.01</c:v>
                  </c:pt>
                </c:numCache>
              </c:numRef>
            </c:minus>
          </c:errBars>
          <c:cat>
            <c:numRef>
              <c:f>'RR Storage TA (2)'!$E$122:$J$122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 TA (2)'!$E$125:$J$125</c:f>
              <c:numCache>
                <c:formatCode>General</c:formatCode>
                <c:ptCount val="6"/>
                <c:pt idx="0">
                  <c:v>1.76</c:v>
                </c:pt>
                <c:pt idx="1">
                  <c:v>1.79</c:v>
                </c:pt>
                <c:pt idx="2">
                  <c:v>1.75</c:v>
                </c:pt>
                <c:pt idx="3">
                  <c:v>1.653999999999992</c:v>
                </c:pt>
                <c:pt idx="4">
                  <c:v>1.44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'RR Storage TA (2)'!$D$126</c:f>
              <c:strCache>
                <c:ptCount val="1"/>
                <c:pt idx="0">
                  <c:v>20℃+ 1-MCP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marker>
            <c:symbol val="square"/>
            <c:size val="7"/>
            <c:spPr>
              <a:solidFill>
                <a:sysClr val="window" lastClr="FFFFFF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'RR Storage TA (2)'!$M$126:$Q$126</c:f>
                <c:numCache>
                  <c:formatCode>General</c:formatCode>
                  <c:ptCount val="5"/>
                  <c:pt idx="1">
                    <c:v>0.03</c:v>
                  </c:pt>
                  <c:pt idx="2">
                    <c:v>0.08</c:v>
                  </c:pt>
                  <c:pt idx="3">
                    <c:v>0.02</c:v>
                  </c:pt>
                  <c:pt idx="4">
                    <c:v>0.05</c:v>
                  </c:pt>
                </c:numCache>
              </c:numRef>
            </c:plus>
            <c:minus>
              <c:numRef>
                <c:f>'RR Storage TA (2)'!$M$126:$Q$126</c:f>
                <c:numCache>
                  <c:formatCode>General</c:formatCode>
                  <c:ptCount val="5"/>
                  <c:pt idx="1">
                    <c:v>0.03</c:v>
                  </c:pt>
                  <c:pt idx="2">
                    <c:v>0.08</c:v>
                  </c:pt>
                  <c:pt idx="3">
                    <c:v>0.02</c:v>
                  </c:pt>
                  <c:pt idx="4">
                    <c:v>0.05</c:v>
                  </c:pt>
                </c:numCache>
              </c:numRef>
            </c:minus>
          </c:errBars>
          <c:cat>
            <c:numRef>
              <c:f>'RR Storage TA (2)'!$E$122:$J$122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'RR Storage TA (2)'!$E$126:$J$126</c:f>
              <c:numCache>
                <c:formatCode>General</c:formatCode>
                <c:ptCount val="6"/>
                <c:pt idx="0">
                  <c:v>1.76</c:v>
                </c:pt>
                <c:pt idx="1">
                  <c:v>1.83</c:v>
                </c:pt>
                <c:pt idx="2">
                  <c:v>1.78</c:v>
                </c:pt>
                <c:pt idx="3">
                  <c:v>1.75</c:v>
                </c:pt>
                <c:pt idx="4">
                  <c:v>1.645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3098752"/>
        <c:axId val="423100528"/>
      </c:lineChart>
      <c:catAx>
        <c:axId val="423098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prstClr val="black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23100528"/>
        <c:crosses val="autoZero"/>
        <c:auto val="1"/>
        <c:lblAlgn val="ctr"/>
        <c:lblOffset val="100"/>
        <c:noMultiLvlLbl val="0"/>
      </c:catAx>
      <c:valAx>
        <c:axId val="423100528"/>
        <c:scaling>
          <c:orientation val="minMax"/>
          <c:max val="2.5"/>
          <c:min val="0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lang="ja-JP"/>
                </a:pPr>
                <a:r>
                  <a:rPr lang="en-US" dirty="0" err="1" smtClean="0">
                    <a:latin typeface="Times New Roman"/>
                    <a:cs typeface="Times New Roman"/>
                  </a:rPr>
                  <a:t>Titratable</a:t>
                </a:r>
                <a:r>
                  <a:rPr lang="en-US" dirty="0" smtClean="0">
                    <a:latin typeface="Times New Roman"/>
                    <a:cs typeface="Times New Roman"/>
                  </a:rPr>
                  <a:t> Acidity</a:t>
                </a:r>
                <a:r>
                  <a:rPr lang="en-US" baseline="0" dirty="0" smtClean="0">
                    <a:latin typeface="Times New Roman"/>
                    <a:cs typeface="Times New Roman"/>
                  </a:rPr>
                  <a:t> (%)</a:t>
                </a:r>
                <a:endParaRPr lang="en-US" dirty="0">
                  <a:latin typeface="Times New Roman"/>
                  <a:cs typeface="Times New Roman"/>
                </a:endParaRPr>
              </a:p>
            </c:rich>
          </c:tx>
          <c:layout>
            <c:manualLayout>
              <c:xMode val="edge"/>
              <c:yMode val="edge"/>
              <c:x val="0.00259915697045925"/>
              <c:y val="0.170391338830336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prstClr val="black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23098752"/>
        <c:crosses val="autoZero"/>
        <c:crossBetween val="midCat"/>
      </c:valAx>
      <c:spPr>
        <a:ln>
          <a:solidFill>
            <a:sysClr val="windowText" lastClr="000000"/>
          </a:solidFill>
        </a:ln>
      </c:spPr>
    </c:plotArea>
    <c:legend>
      <c:legendPos val="l"/>
      <c:layout>
        <c:manualLayout>
          <c:xMode val="edge"/>
          <c:yMode val="edge"/>
          <c:x val="0.150315544284301"/>
          <c:y val="0.464151495318549"/>
          <c:w val="0.638689169548043"/>
          <c:h val="0.383615449961572"/>
        </c:manualLayout>
      </c:layout>
      <c:overlay val="1"/>
      <c:txPr>
        <a:bodyPr/>
        <a:lstStyle/>
        <a:p>
          <a:pPr algn="l">
            <a:defRPr lang="ja-JP" sz="1000">
              <a:latin typeface="Times New Roman"/>
              <a:cs typeface="Times New Roman"/>
            </a:defRPr>
          </a:pPr>
          <a:endParaRPr lang="en-US"/>
        </a:p>
      </c:txPr>
    </c:legend>
    <c:plotVisOnly val="1"/>
    <c:dispBlanksAs val="span"/>
    <c:showDLblsOverMax val="0"/>
  </c:chart>
  <c:spPr>
    <a:noFill/>
    <a:ln>
      <a:noFill/>
    </a:ln>
  </c:sp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ja-JP" sz="1200">
                <a:latin typeface="Times New Roman" pitchFamily="18" charset="0"/>
                <a:cs typeface="Times New Roman" pitchFamily="18" charset="0"/>
              </a:defRPr>
            </a:pPr>
            <a:r>
              <a:rPr lang="en-US" sz="1200" b="1" i="0" baseline="0" dirty="0" smtClean="0"/>
              <a:t>‘Hayward’ </a:t>
            </a:r>
          </a:p>
        </c:rich>
      </c:tx>
      <c:layout>
        <c:manualLayout>
          <c:xMode val="edge"/>
          <c:yMode val="edge"/>
          <c:x val="0.478892063997754"/>
          <c:y val="0.0455179538031817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7756005936272"/>
          <c:y val="0.025296412988611"/>
          <c:w val="0.769282692051473"/>
          <c:h val="0.875416996201638"/>
        </c:manualLayout>
      </c:layout>
      <c:lineChart>
        <c:grouping val="standard"/>
        <c:varyColors val="0"/>
        <c:ser>
          <c:idx val="2"/>
          <c:order val="0"/>
          <c:tx>
            <c:strRef>
              <c:f>'HW storage TA'!$D$15</c:f>
              <c:strCache>
                <c:ptCount val="1"/>
                <c:pt idx="0">
                  <c:v>5℃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circle"/>
            <c:size val="7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 TA'!$O$16:$O$20</c:f>
                <c:numCache>
                  <c:formatCode>General</c:formatCode>
                  <c:ptCount val="5"/>
                  <c:pt idx="0">
                    <c:v>0.0376961536</c:v>
                  </c:pt>
                  <c:pt idx="1">
                    <c:v>0.0897196250054085</c:v>
                  </c:pt>
                  <c:pt idx="2">
                    <c:v>0.0441795578671101</c:v>
                  </c:pt>
                  <c:pt idx="3">
                    <c:v>0.0728572488476304</c:v>
                  </c:pt>
                  <c:pt idx="4">
                    <c:v>0.0402253920032944</c:v>
                  </c:pt>
                </c:numCache>
              </c:numRef>
            </c:plus>
            <c:minus>
              <c:numRef>
                <c:f>'HW storage TA'!$O$16:$O$20</c:f>
                <c:numCache>
                  <c:formatCode>General</c:formatCode>
                  <c:ptCount val="5"/>
                  <c:pt idx="0">
                    <c:v>0.0376961536</c:v>
                  </c:pt>
                  <c:pt idx="1">
                    <c:v>0.0897196250054085</c:v>
                  </c:pt>
                  <c:pt idx="2">
                    <c:v>0.0441795578671101</c:v>
                  </c:pt>
                  <c:pt idx="3">
                    <c:v>0.0728572488476304</c:v>
                  </c:pt>
                  <c:pt idx="4">
                    <c:v>0.0402253920032944</c:v>
                  </c:pt>
                </c:numCache>
              </c:numRef>
            </c:minus>
          </c:errBars>
          <c:cat>
            <c:numRef>
              <c:f>'HW storage TA'!$A$16:$A$21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 TA'!$D$16:$D$21</c:f>
              <c:numCache>
                <c:formatCode>General</c:formatCode>
                <c:ptCount val="6"/>
                <c:pt idx="0">
                  <c:v>2.464</c:v>
                </c:pt>
                <c:pt idx="1">
                  <c:v>2.323</c:v>
                </c:pt>
                <c:pt idx="2">
                  <c:v>2.0</c:v>
                </c:pt>
                <c:pt idx="3">
                  <c:v>1.63285761095222</c:v>
                </c:pt>
                <c:pt idx="4">
                  <c:v>1.531345298824906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'HW storage TA'!$E$15</c:f>
              <c:strCache>
                <c:ptCount val="1"/>
                <c:pt idx="0">
                  <c:v>5℃＋1-MCP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circle"/>
            <c:size val="7"/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 TA'!$P$16:$P$20</c:f>
                <c:numCache>
                  <c:formatCode>General</c:formatCode>
                  <c:ptCount val="5"/>
                  <c:pt idx="0">
                    <c:v>0.0376961536499416</c:v>
                  </c:pt>
                  <c:pt idx="1">
                    <c:v>0.0458724075864539</c:v>
                  </c:pt>
                  <c:pt idx="2">
                    <c:v>0.0296526183966572</c:v>
                  </c:pt>
                  <c:pt idx="3">
                    <c:v>0.052331191168957</c:v>
                  </c:pt>
                  <c:pt idx="4">
                    <c:v>0.0434592812443854</c:v>
                  </c:pt>
                </c:numCache>
              </c:numRef>
            </c:plus>
            <c:minus>
              <c:numRef>
                <c:f>'HW storage TA'!$P$16:$P$20</c:f>
                <c:numCache>
                  <c:formatCode>General</c:formatCode>
                  <c:ptCount val="5"/>
                  <c:pt idx="0">
                    <c:v>0.0376961536499416</c:v>
                  </c:pt>
                  <c:pt idx="1">
                    <c:v>0.0458724075864539</c:v>
                  </c:pt>
                  <c:pt idx="2">
                    <c:v>0.0296526183966572</c:v>
                  </c:pt>
                  <c:pt idx="3">
                    <c:v>0.052331191168957</c:v>
                  </c:pt>
                  <c:pt idx="4">
                    <c:v>0.0434592812443854</c:v>
                  </c:pt>
                </c:numCache>
              </c:numRef>
            </c:minus>
          </c:errBars>
          <c:cat>
            <c:numRef>
              <c:f>'HW storage TA'!$A$16:$A$21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 TA'!$E$16:$E$21</c:f>
              <c:numCache>
                <c:formatCode>General</c:formatCode>
                <c:ptCount val="6"/>
                <c:pt idx="0">
                  <c:v>2.464</c:v>
                </c:pt>
                <c:pt idx="1">
                  <c:v>2.2</c:v>
                </c:pt>
                <c:pt idx="2">
                  <c:v>1.932000000000002</c:v>
                </c:pt>
                <c:pt idx="3">
                  <c:v>1.65678889677237</c:v>
                </c:pt>
                <c:pt idx="4">
                  <c:v>1.548691091867996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'HW storage TA'!$F$15</c:f>
              <c:strCache>
                <c:ptCount val="1"/>
                <c:pt idx="0">
                  <c:v>20℃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square"/>
            <c:size val="7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 TA'!$Q$16:$Q$20</c:f>
                <c:numCache>
                  <c:formatCode>General</c:formatCode>
                  <c:ptCount val="5"/>
                  <c:pt idx="0">
                    <c:v>0.0376961536499416</c:v>
                  </c:pt>
                  <c:pt idx="1">
                    <c:v>0.0826112045131354</c:v>
                  </c:pt>
                  <c:pt idx="2">
                    <c:v>0.026774089188091</c:v>
                  </c:pt>
                  <c:pt idx="3">
                    <c:v>0.0687309624719852</c:v>
                  </c:pt>
                  <c:pt idx="4">
                    <c:v>0.0913549509742142</c:v>
                  </c:pt>
                </c:numCache>
              </c:numRef>
            </c:plus>
            <c:minus>
              <c:numRef>
                <c:f>'HW storage TA'!$Q$16:$Q$20</c:f>
                <c:numCache>
                  <c:formatCode>General</c:formatCode>
                  <c:ptCount val="5"/>
                  <c:pt idx="0">
                    <c:v>0.0376961536499416</c:v>
                  </c:pt>
                  <c:pt idx="1">
                    <c:v>0.0826112045131354</c:v>
                  </c:pt>
                  <c:pt idx="2">
                    <c:v>0.026774089188091</c:v>
                  </c:pt>
                  <c:pt idx="3">
                    <c:v>0.0687309624719852</c:v>
                  </c:pt>
                  <c:pt idx="4">
                    <c:v>0.0913549509742142</c:v>
                  </c:pt>
                </c:numCache>
              </c:numRef>
            </c:minus>
          </c:errBars>
          <c:cat>
            <c:numRef>
              <c:f>'HW storage TA'!$A$16:$A$21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 TA'!$F$16:$F$21</c:f>
              <c:numCache>
                <c:formatCode>General</c:formatCode>
                <c:ptCount val="6"/>
                <c:pt idx="0">
                  <c:v>2.464</c:v>
                </c:pt>
                <c:pt idx="1">
                  <c:v>2.3</c:v>
                </c:pt>
                <c:pt idx="2">
                  <c:v>2.161249999999998</c:v>
                </c:pt>
                <c:pt idx="3">
                  <c:v>1.8747440172101</c:v>
                </c:pt>
                <c:pt idx="4">
                  <c:v>1.722809379312477</c:v>
                </c:pt>
              </c:numCache>
            </c:numRef>
          </c:val>
          <c:smooth val="0"/>
        </c:ser>
        <c:ser>
          <c:idx val="5"/>
          <c:order val="3"/>
          <c:tx>
            <c:strRef>
              <c:f>'HW storage TA'!$G$15</c:f>
              <c:strCache>
                <c:ptCount val="1"/>
                <c:pt idx="0">
                  <c:v>20℃＋1-MCP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marker>
            <c:symbol val="square"/>
            <c:size val="7"/>
            <c:spPr>
              <a:solidFill>
                <a:schemeClr val="bg1"/>
              </a:solidFill>
              <a:ln>
                <a:solidFill>
                  <a:sysClr val="windowText" lastClr="00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'HW storage TA'!$R$16:$R$20</c:f>
                <c:numCache>
                  <c:formatCode>General</c:formatCode>
                  <c:ptCount val="5"/>
                  <c:pt idx="0">
                    <c:v>0.0376961536499416</c:v>
                  </c:pt>
                  <c:pt idx="1">
                    <c:v>0.0629783913559069</c:v>
                  </c:pt>
                  <c:pt idx="2">
                    <c:v>0.0376961536499416</c:v>
                  </c:pt>
                  <c:pt idx="3">
                    <c:v>0.0647173305783928</c:v>
                  </c:pt>
                  <c:pt idx="4">
                    <c:v>0.00353399825113057</c:v>
                  </c:pt>
                </c:numCache>
              </c:numRef>
            </c:plus>
            <c:minus>
              <c:numRef>
                <c:f>'HW storage TA'!$R$16:$R$20</c:f>
                <c:numCache>
                  <c:formatCode>General</c:formatCode>
                  <c:ptCount val="5"/>
                  <c:pt idx="0">
                    <c:v>0.0376961536499416</c:v>
                  </c:pt>
                  <c:pt idx="1">
                    <c:v>0.0629783913559069</c:v>
                  </c:pt>
                  <c:pt idx="2">
                    <c:v>0.0376961536499416</c:v>
                  </c:pt>
                  <c:pt idx="3">
                    <c:v>0.0647173305783928</c:v>
                  </c:pt>
                  <c:pt idx="4">
                    <c:v>0.00353399825113057</c:v>
                  </c:pt>
                </c:numCache>
              </c:numRef>
            </c:minus>
          </c:errBars>
          <c:cat>
            <c:numRef>
              <c:f>'HW storage TA'!$A$16:$A$21</c:f>
              <c:numCache>
                <c:formatCode>General</c:formatCode>
                <c:ptCount val="6"/>
                <c:pt idx="0">
                  <c:v>0.0</c:v>
                </c:pt>
                <c:pt idx="1">
                  <c:v>2.0</c:v>
                </c:pt>
                <c:pt idx="2">
                  <c:v>4.0</c:v>
                </c:pt>
                <c:pt idx="3">
                  <c:v>6.0</c:v>
                </c:pt>
                <c:pt idx="4">
                  <c:v>8.0</c:v>
                </c:pt>
              </c:numCache>
            </c:numRef>
          </c:cat>
          <c:val>
            <c:numRef>
              <c:f>'HW storage TA'!$G$16:$G$21</c:f>
              <c:numCache>
                <c:formatCode>General</c:formatCode>
                <c:ptCount val="6"/>
                <c:pt idx="0">
                  <c:v>2.464</c:v>
                </c:pt>
                <c:pt idx="1">
                  <c:v>2.4</c:v>
                </c:pt>
                <c:pt idx="2">
                  <c:v>2.184</c:v>
                </c:pt>
                <c:pt idx="3">
                  <c:v>2.006692211909944</c:v>
                </c:pt>
                <c:pt idx="4">
                  <c:v>1.943312956501342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3163632"/>
        <c:axId val="423165680"/>
      </c:lineChart>
      <c:catAx>
        <c:axId val="423163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23165680"/>
        <c:crosses val="autoZero"/>
        <c:auto val="1"/>
        <c:lblAlgn val="ctr"/>
        <c:lblOffset val="100"/>
        <c:noMultiLvlLbl val="0"/>
      </c:catAx>
      <c:valAx>
        <c:axId val="4231656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ja-JP" b="0" i="0">
                <a:latin typeface="Times New Roman"/>
                <a:cs typeface="Times New Roman"/>
              </a:defRPr>
            </a:pPr>
            <a:endParaRPr lang="en-US"/>
          </a:p>
        </c:txPr>
        <c:crossAx val="423163632"/>
        <c:crosses val="autoZero"/>
        <c:crossBetween val="midCat"/>
      </c:valAx>
      <c:spPr>
        <a:ln>
          <a:solidFill>
            <a:prstClr val="black"/>
          </a:solidFill>
        </a:ln>
      </c:spPr>
    </c:plotArea>
    <c:legend>
      <c:legendPos val="l"/>
      <c:layout>
        <c:manualLayout>
          <c:xMode val="edge"/>
          <c:yMode val="edge"/>
          <c:x val="0.266888471300663"/>
          <c:y val="0.452469139493308"/>
          <c:w val="0.471485593696557"/>
          <c:h val="0.383615449961572"/>
        </c:manualLayout>
      </c:layout>
      <c:overlay val="1"/>
      <c:txPr>
        <a:bodyPr/>
        <a:lstStyle/>
        <a:p>
          <a:pPr>
            <a:defRPr lang="ja-JP">
              <a:latin typeface="Times New Roman"/>
              <a:cs typeface="Times New Roman"/>
            </a:defRPr>
          </a:pPr>
          <a:endParaRPr lang="en-US"/>
        </a:p>
      </c:txPr>
    </c:legend>
    <c:plotVisOnly val="1"/>
    <c:dispBlanksAs val="span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/>
            </a:lvl1pPr>
          </a:lstStyle>
          <a:p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/>
            </a:lvl1pPr>
          </a:lstStyle>
          <a:p>
            <a:fld id="{263E05AC-0B18-40A8-B31B-4287FEF83743}" type="datetimeFigureOut">
              <a:rPr lang="ja-JP" altLang="en-US"/>
              <a:pPr/>
              <a:t>2017/7/22</a:t>
            </a:fld>
            <a:endParaRPr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1"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/>
            </a:lvl1pPr>
          </a:lstStyle>
          <a:p>
            <a:fld id="{47359CDA-29A7-4E5A-930A-1E0C9E3BF5D0}" type="slidenum">
              <a:rPr lang="ja-JP" altLang="en-US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3420990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341313" rtl="0" eaLnBrk="0" fontAlgn="base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+mn-lt"/>
        <a:ea typeface="+mn-ea"/>
        <a:cs typeface="+mn-cs"/>
      </a:defRPr>
    </a:lvl1pPr>
    <a:lvl2pPr marL="341313" algn="l" defTabSz="341313" rtl="0" eaLnBrk="0" fontAlgn="base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+mn-lt"/>
        <a:ea typeface="+mn-ea"/>
        <a:cs typeface="+mn-cs"/>
      </a:defRPr>
    </a:lvl2pPr>
    <a:lvl3pPr marL="682625" algn="l" defTabSz="341313" rtl="0" eaLnBrk="0" fontAlgn="base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+mn-lt"/>
        <a:ea typeface="+mn-ea"/>
        <a:cs typeface="+mn-cs"/>
      </a:defRPr>
    </a:lvl3pPr>
    <a:lvl4pPr marL="1025525" algn="l" defTabSz="341313" rtl="0" eaLnBrk="0" fontAlgn="base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+mn-lt"/>
        <a:ea typeface="+mn-ea"/>
        <a:cs typeface="+mn-cs"/>
      </a:defRPr>
    </a:lvl4pPr>
    <a:lvl5pPr marL="1366838" algn="l" defTabSz="341313" rtl="0" eaLnBrk="0" fontAlgn="base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+mn-lt"/>
        <a:ea typeface="+mn-ea"/>
        <a:cs typeface="+mn-cs"/>
      </a:defRPr>
    </a:lvl5pPr>
    <a:lvl6pPr marL="1710076" algn="l" defTabSz="342015" rtl="0" eaLnBrk="1" latinLnBrk="0" hangingPunct="1">
      <a:defRPr kumimoji="1" sz="900" kern="1200">
        <a:solidFill>
          <a:schemeClr val="tx1"/>
        </a:solidFill>
        <a:latin typeface="+mn-lt"/>
        <a:ea typeface="+mn-ea"/>
        <a:cs typeface="+mn-cs"/>
      </a:defRPr>
    </a:lvl6pPr>
    <a:lvl7pPr marL="2052092" algn="l" defTabSz="342015" rtl="0" eaLnBrk="1" latinLnBrk="0" hangingPunct="1">
      <a:defRPr kumimoji="1" sz="900" kern="1200">
        <a:solidFill>
          <a:schemeClr val="tx1"/>
        </a:solidFill>
        <a:latin typeface="+mn-lt"/>
        <a:ea typeface="+mn-ea"/>
        <a:cs typeface="+mn-cs"/>
      </a:defRPr>
    </a:lvl7pPr>
    <a:lvl8pPr marL="2394107" algn="l" defTabSz="342015" rtl="0" eaLnBrk="1" latinLnBrk="0" hangingPunct="1">
      <a:defRPr kumimoji="1" sz="900" kern="1200">
        <a:solidFill>
          <a:schemeClr val="tx1"/>
        </a:solidFill>
        <a:latin typeface="+mn-lt"/>
        <a:ea typeface="+mn-ea"/>
        <a:cs typeface="+mn-cs"/>
      </a:defRPr>
    </a:lvl8pPr>
    <a:lvl9pPr marL="2736123" algn="l" defTabSz="342015" rtl="0" eaLnBrk="1" latinLnBrk="0" hangingPunct="1">
      <a:defRPr kumimoji="1"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59FF9D-ABAB-4602-BD6E-38B8BFEC0DB8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E7F3DE-8F4B-499D-9944-BB7E4BB37A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7332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22D19B-B208-4202-93D0-DA13A66934A7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E18EBD-F20F-4A9F-8681-7A44A99B8E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7855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9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5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7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1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6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8FBAF0-B1CA-40BA-99B0-D33C39AA01BD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36B21-CD8B-48DB-8D88-0C6F08AF96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6082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F73EFB1-D747-4D78-81ED-9E92D0A0160E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2277E-DEE7-4A84-AAF9-EBE6DC0C280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5248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3" y="2217388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52" indent="0">
              <a:buNone/>
              <a:defRPr sz="2000" b="1"/>
            </a:lvl2pPr>
            <a:lvl3pPr marL="913905" indent="0">
              <a:buNone/>
              <a:defRPr sz="1800" b="1"/>
            </a:lvl3pPr>
            <a:lvl4pPr marL="1370859" indent="0">
              <a:buNone/>
              <a:defRPr sz="1600" b="1"/>
            </a:lvl4pPr>
            <a:lvl5pPr marL="1827810" indent="0">
              <a:buNone/>
              <a:defRPr sz="1600" b="1"/>
            </a:lvl5pPr>
            <a:lvl6pPr marL="2284764" indent="0">
              <a:buNone/>
              <a:defRPr sz="1600" b="1"/>
            </a:lvl6pPr>
            <a:lvl7pPr marL="2741717" indent="0">
              <a:buNone/>
              <a:defRPr sz="1600" b="1"/>
            </a:lvl7pPr>
            <a:lvl8pPr marL="3198669" indent="0">
              <a:buNone/>
              <a:defRPr sz="1600" b="1"/>
            </a:lvl8pPr>
            <a:lvl9pPr marL="365562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3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2" y="2217388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52" indent="0">
              <a:buNone/>
              <a:defRPr sz="2000" b="1"/>
            </a:lvl2pPr>
            <a:lvl3pPr marL="913905" indent="0">
              <a:buNone/>
              <a:defRPr sz="1800" b="1"/>
            </a:lvl3pPr>
            <a:lvl4pPr marL="1370859" indent="0">
              <a:buNone/>
              <a:defRPr sz="1600" b="1"/>
            </a:lvl4pPr>
            <a:lvl5pPr marL="1827810" indent="0">
              <a:buNone/>
              <a:defRPr sz="1600" b="1"/>
            </a:lvl5pPr>
            <a:lvl6pPr marL="2284764" indent="0">
              <a:buNone/>
              <a:defRPr sz="1600" b="1"/>
            </a:lvl6pPr>
            <a:lvl7pPr marL="2741717" indent="0">
              <a:buNone/>
              <a:defRPr sz="1600" b="1"/>
            </a:lvl7pPr>
            <a:lvl8pPr marL="3198669" indent="0">
              <a:buNone/>
              <a:defRPr sz="1600" b="1"/>
            </a:lvl8pPr>
            <a:lvl9pPr marL="365562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2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62C467-15C7-4623-8FB1-52A03DBCD151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2F474-FC9E-4333-B455-423E8712579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6252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CC9D9D-FF46-44FC-A330-68CC34B362B4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6C650-5DDF-4510-A24E-CD8D0EAFD2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2338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B9EADF-88BB-41FE-A9B4-373CBE81507A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C424CA-77D4-4DE0-978B-61E00B1392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5746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3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3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6952" indent="0">
              <a:buNone/>
              <a:defRPr sz="1200"/>
            </a:lvl2pPr>
            <a:lvl3pPr marL="913905" indent="0">
              <a:buNone/>
              <a:defRPr sz="1000"/>
            </a:lvl3pPr>
            <a:lvl4pPr marL="1370859" indent="0">
              <a:buNone/>
              <a:defRPr sz="900"/>
            </a:lvl4pPr>
            <a:lvl5pPr marL="1827810" indent="0">
              <a:buNone/>
              <a:defRPr sz="900"/>
            </a:lvl5pPr>
            <a:lvl6pPr marL="2284764" indent="0">
              <a:buNone/>
              <a:defRPr sz="900"/>
            </a:lvl6pPr>
            <a:lvl7pPr marL="2741717" indent="0">
              <a:buNone/>
              <a:defRPr sz="900"/>
            </a:lvl7pPr>
            <a:lvl8pPr marL="3198669" indent="0">
              <a:buNone/>
              <a:defRPr sz="900"/>
            </a:lvl8pPr>
            <a:lvl9pPr marL="365562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3BFEB-5925-4431-AA50-40B0619FC05D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60EF7-6EA4-4BC5-BF16-4B5BCD8552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6789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52" indent="0">
              <a:buNone/>
              <a:defRPr sz="2800"/>
            </a:lvl2pPr>
            <a:lvl3pPr marL="913905" indent="0">
              <a:buNone/>
              <a:defRPr sz="2400"/>
            </a:lvl3pPr>
            <a:lvl4pPr marL="1370859" indent="0">
              <a:buNone/>
              <a:defRPr sz="2000"/>
            </a:lvl4pPr>
            <a:lvl5pPr marL="1827810" indent="0">
              <a:buNone/>
              <a:defRPr sz="2000"/>
            </a:lvl5pPr>
            <a:lvl6pPr marL="2284764" indent="0">
              <a:buNone/>
              <a:defRPr sz="2000"/>
            </a:lvl6pPr>
            <a:lvl7pPr marL="2741717" indent="0">
              <a:buNone/>
              <a:defRPr sz="2000"/>
            </a:lvl7pPr>
            <a:lvl8pPr marL="3198669" indent="0">
              <a:buNone/>
              <a:defRPr sz="2000"/>
            </a:lvl8pPr>
            <a:lvl9pPr marL="3655621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6952" indent="0">
              <a:buNone/>
              <a:defRPr sz="1200"/>
            </a:lvl2pPr>
            <a:lvl3pPr marL="913905" indent="0">
              <a:buNone/>
              <a:defRPr sz="1000"/>
            </a:lvl3pPr>
            <a:lvl4pPr marL="1370859" indent="0">
              <a:buNone/>
              <a:defRPr sz="900"/>
            </a:lvl4pPr>
            <a:lvl5pPr marL="1827810" indent="0">
              <a:buNone/>
              <a:defRPr sz="900"/>
            </a:lvl5pPr>
            <a:lvl6pPr marL="2284764" indent="0">
              <a:buNone/>
              <a:defRPr sz="900"/>
            </a:lvl6pPr>
            <a:lvl7pPr marL="2741717" indent="0">
              <a:buNone/>
              <a:defRPr sz="900"/>
            </a:lvl7pPr>
            <a:lvl8pPr marL="3198669" indent="0">
              <a:buNone/>
              <a:defRPr sz="900"/>
            </a:lvl8pPr>
            <a:lvl9pPr marL="365562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EBF7DB-CCF0-4EA8-B0B5-49D00BA061CE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BBFB6F-E1D9-44C0-8177-555D192FD96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4941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4747B9-FE5E-4928-827B-3F04AF788BFD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E370EE-3CD0-4CE2-9E22-3B1C0EC4D8B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8456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3"/>
            <a:ext cx="1543050" cy="845220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3"/>
            <a:ext cx="4514850" cy="845220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3A0EAA-B21F-413A-8B2C-03CC2429A9B9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3300D-76A8-4C84-8C6B-FD6E232FF2D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2895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0" tIns="45696" rIns="91390" bIns="456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0" tIns="45696" rIns="91390" bIns="456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2100"/>
            <a:ext cx="1600200" cy="527050"/>
          </a:xfrm>
          <a:prstGeom prst="rect">
            <a:avLst/>
          </a:prstGeom>
        </p:spPr>
        <p:txBody>
          <a:bodyPr vert="horz" wrap="square" lIns="91390" tIns="45696" rIns="91390" bIns="45696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3DFC8EB-37BE-4F83-8B51-C3588A2F04F7}" type="datetimeFigureOut">
              <a:rPr lang="en-US" altLang="en-US"/>
              <a:pPr/>
              <a:t>7/22/17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2100"/>
            <a:ext cx="2171700" cy="527050"/>
          </a:xfrm>
          <a:prstGeom prst="rect">
            <a:avLst/>
          </a:prstGeom>
        </p:spPr>
        <p:txBody>
          <a:bodyPr vert="horz" wrap="square" lIns="91390" tIns="45696" rIns="91390" bIns="45696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2100"/>
            <a:ext cx="1600200" cy="527050"/>
          </a:xfrm>
          <a:prstGeom prst="rect">
            <a:avLst/>
          </a:prstGeom>
        </p:spPr>
        <p:txBody>
          <a:bodyPr vert="horz" wrap="square" lIns="91390" tIns="45696" rIns="91390" bIns="45696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070F563D-B181-465E-9B18-A42F855AA3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28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40" indent="-228476" algn="l" defTabSz="9139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192" indent="-228476" algn="l" defTabSz="9139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146" indent="-228476" algn="l" defTabSz="9139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098" indent="-228476" algn="l" defTabSz="9139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2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05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59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10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764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17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669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21" algn="l" defTabSz="913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4" Type="http://schemas.openxmlformats.org/officeDocument/2006/relationships/chart" Target="../charts/chart3.xml"/><Relationship Id="rId5" Type="http://schemas.openxmlformats.org/officeDocument/2006/relationships/chart" Target="../charts/chart4.xml"/><Relationship Id="rId6" Type="http://schemas.openxmlformats.org/officeDocument/2006/relationships/chart" Target="../charts/chart5.xml"/><Relationship Id="rId7" Type="http://schemas.openxmlformats.org/officeDocument/2006/relationships/chart" Target="../charts/chart6.xml"/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804987" y="409533"/>
            <a:ext cx="4878496" cy="7971224"/>
            <a:chOff x="804987" y="409533"/>
            <a:chExt cx="4878496" cy="7971224"/>
          </a:xfrm>
        </p:grpSpPr>
        <p:grpSp>
          <p:nvGrpSpPr>
            <p:cNvPr id="17" name="Group 16"/>
            <p:cNvGrpSpPr/>
            <p:nvPr/>
          </p:nvGrpSpPr>
          <p:grpSpPr>
            <a:xfrm>
              <a:off x="804987" y="409533"/>
              <a:ext cx="4878496" cy="7971224"/>
              <a:chOff x="804987" y="409533"/>
              <a:chExt cx="4878496" cy="7971224"/>
            </a:xfrm>
          </p:grpSpPr>
          <p:graphicFrame>
            <p:nvGraphicFramePr>
              <p:cNvPr id="2" name="Chart 1"/>
              <p:cNvGraphicFramePr/>
              <p:nvPr>
                <p:extLst>
                  <p:ext uri="{D42A27DB-BD31-4B8C-83A1-F6EECF244321}">
                    <p14:modId xmlns:p14="http://schemas.microsoft.com/office/powerpoint/2010/main" val="967500468"/>
                  </p:ext>
                </p:extLst>
              </p:nvPr>
            </p:nvGraphicFramePr>
            <p:xfrm>
              <a:off x="804987" y="436747"/>
              <a:ext cx="2534668" cy="2362173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graphicFrame>
            <p:nvGraphicFramePr>
              <p:cNvPr id="3" name="Chart 2"/>
              <p:cNvGraphicFramePr/>
              <p:nvPr>
                <p:extLst>
                  <p:ext uri="{D42A27DB-BD31-4B8C-83A1-F6EECF244321}">
                    <p14:modId xmlns:p14="http://schemas.microsoft.com/office/powerpoint/2010/main" val="590144568"/>
                  </p:ext>
                </p:extLst>
              </p:nvPr>
            </p:nvGraphicFramePr>
            <p:xfrm>
              <a:off x="3235543" y="409533"/>
              <a:ext cx="2392424" cy="2362173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graphicFrame>
            <p:nvGraphicFramePr>
              <p:cNvPr id="4" name="Chart 3"/>
              <p:cNvGraphicFramePr/>
              <p:nvPr>
                <p:extLst>
                  <p:ext uri="{D42A27DB-BD31-4B8C-83A1-F6EECF244321}">
                    <p14:modId xmlns:p14="http://schemas.microsoft.com/office/powerpoint/2010/main" val="265028652"/>
                  </p:ext>
                </p:extLst>
              </p:nvPr>
            </p:nvGraphicFramePr>
            <p:xfrm>
              <a:off x="804987" y="2817645"/>
              <a:ext cx="2610867" cy="230888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graphicFrame>
            <p:nvGraphicFramePr>
              <p:cNvPr id="5" name="Chart 4"/>
              <p:cNvGraphicFramePr/>
              <p:nvPr>
                <p:extLst>
                  <p:ext uri="{D42A27DB-BD31-4B8C-83A1-F6EECF244321}">
                    <p14:modId xmlns:p14="http://schemas.microsoft.com/office/powerpoint/2010/main" val="1011573285"/>
                  </p:ext>
                </p:extLst>
              </p:nvPr>
            </p:nvGraphicFramePr>
            <p:xfrm>
              <a:off x="3177529" y="2817645"/>
              <a:ext cx="2505954" cy="230888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graphicFrame>
            <p:nvGraphicFramePr>
              <p:cNvPr id="6" name="Chart 5"/>
              <p:cNvGraphicFramePr/>
              <p:nvPr>
                <p:extLst>
                  <p:ext uri="{D42A27DB-BD31-4B8C-83A1-F6EECF244321}">
                    <p14:modId xmlns:p14="http://schemas.microsoft.com/office/powerpoint/2010/main" val="3100393008"/>
                  </p:ext>
                </p:extLst>
              </p:nvPr>
            </p:nvGraphicFramePr>
            <p:xfrm>
              <a:off x="804987" y="5112794"/>
              <a:ext cx="2534668" cy="2174219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graphicFrame>
            <p:nvGraphicFramePr>
              <p:cNvPr id="7" name="グラフ 1"/>
              <p:cNvGraphicFramePr/>
              <p:nvPr>
                <p:extLst>
                  <p:ext uri="{D42A27DB-BD31-4B8C-83A1-F6EECF244321}">
                    <p14:modId xmlns:p14="http://schemas.microsoft.com/office/powerpoint/2010/main" val="2113875400"/>
                  </p:ext>
                </p:extLst>
              </p:nvPr>
            </p:nvGraphicFramePr>
            <p:xfrm>
              <a:off x="3297272" y="5112794"/>
              <a:ext cx="2379271" cy="2174219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7"/>
              </a:graphicData>
            </a:graphic>
          </p:graphicFrame>
          <p:sp>
            <p:nvSpPr>
              <p:cNvPr id="8" name="Rectangle 7"/>
              <p:cNvSpPr/>
              <p:nvPr/>
            </p:nvSpPr>
            <p:spPr>
              <a:xfrm>
                <a:off x="804987" y="7457427"/>
                <a:ext cx="4878496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eaLnBrk="1" hangingPunct="1"/>
                <a:r>
                  <a:rPr lang="en-US" altLang="en-US" sz="900" b="1" dirty="0" smtClean="0">
                    <a:latin typeface="Times New Roman" pitchFamily="18" charset="0"/>
                    <a:cs typeface="Times New Roman" pitchFamily="18" charset="0"/>
                  </a:rPr>
                  <a:t>Additional </a:t>
                </a:r>
                <a:r>
                  <a:rPr lang="en-US" altLang="en-US" sz="900" b="1" smtClean="0">
                    <a:latin typeface="Times New Roman" pitchFamily="18" charset="0"/>
                    <a:cs typeface="Times New Roman" pitchFamily="18" charset="0"/>
                  </a:rPr>
                  <a:t>file 1:</a:t>
                </a:r>
                <a:r>
                  <a:rPr lang="en-US" altLang="en-US" sz="90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altLang="en-US" sz="900" dirty="0">
                    <a:latin typeface="Times New Roman" pitchFamily="18" charset="0"/>
                    <a:cs typeface="Times New Roman" pitchFamily="18" charset="0"/>
                  </a:rPr>
                  <a:t>Changes in fruit ripening characteristics of </a:t>
                </a:r>
                <a:r>
                  <a:rPr lang="en-US" altLang="ja-JP" sz="900" dirty="0" smtClean="0">
                    <a:latin typeface="Times New Roman" pitchFamily="18" charset="0"/>
                    <a:cs typeface="Times New Roman" pitchFamily="18" charset="0"/>
                  </a:rPr>
                  <a:t>‘Rainbow Red’ and ‘Hayward’ during </a:t>
                </a:r>
                <a:r>
                  <a:rPr kumimoji="1" lang="en-US" altLang="ja-JP" sz="900" dirty="0">
                    <a:latin typeface="Times New Roman" pitchFamily="18" charset="0"/>
                    <a:cs typeface="Times New Roman" pitchFamily="18" charset="0"/>
                  </a:rPr>
                  <a:t>storage at </a:t>
                </a:r>
                <a:r>
                  <a:rPr lang="en-US" altLang="ja-JP" sz="900" dirty="0">
                    <a:latin typeface="Times New Roman" pitchFamily="18" charset="0"/>
                    <a:cs typeface="Times New Roman" pitchFamily="18" charset="0"/>
                  </a:rPr>
                  <a:t>20 </a:t>
                </a:r>
                <a:r>
                  <a:rPr lang="en-US" altLang="ja-JP" sz="900" dirty="0" smtClean="0">
                    <a:latin typeface="Times New Roman" pitchFamily="18" charset="0"/>
                    <a:cs typeface="Times New Roman" pitchFamily="18" charset="0"/>
                  </a:rPr>
                  <a:t>ºC </a:t>
                </a:r>
                <a:r>
                  <a:rPr lang="en-US" altLang="ja-JP" sz="900" dirty="0">
                    <a:latin typeface="Times New Roman" pitchFamily="18" charset="0"/>
                    <a:cs typeface="Times New Roman" pitchFamily="18" charset="0"/>
                  </a:rPr>
                  <a:t>and 5 ºC with or without a 1-MCP treatment. </a:t>
                </a:r>
                <a:r>
                  <a:rPr lang="en-US" altLang="ja-JP" sz="900" dirty="0" smtClean="0">
                    <a:latin typeface="Times New Roman" pitchFamily="18" charset="0"/>
                    <a:cs typeface="Times New Roman" pitchFamily="18" charset="0"/>
                  </a:rPr>
                  <a:t>Kiwifruit were harvested at commercial maturity and stored in containers, individually separated by about 10 cm. 1-MCP was applied twice a week </a:t>
                </a:r>
                <a:r>
                  <a:rPr lang="en-US" altLang="ja-JP" sz="900" dirty="0">
                    <a:latin typeface="Times New Roman" pitchFamily="18" charset="0"/>
                    <a:cs typeface="Times New Roman" pitchFamily="18" charset="0"/>
                  </a:rPr>
                  <a:t>at 5 µL L</a:t>
                </a:r>
                <a:r>
                  <a:rPr lang="en-US" altLang="ja-JP" sz="900" baseline="30000" dirty="0">
                    <a:latin typeface="Times New Roman" pitchFamily="18" charset="0"/>
                    <a:cs typeface="Times New Roman" pitchFamily="18" charset="0"/>
                  </a:rPr>
                  <a:t>-1</a:t>
                </a:r>
                <a:r>
                  <a:rPr lang="en-US" altLang="ja-JP" sz="900" dirty="0">
                    <a:latin typeface="Times New Roman" pitchFamily="18" charset="0"/>
                    <a:cs typeface="Times New Roman" pitchFamily="18" charset="0"/>
                  </a:rPr>
                  <a:t> for 12 </a:t>
                </a:r>
                <a:r>
                  <a:rPr lang="en-US" altLang="ja-JP" sz="900" dirty="0" smtClean="0">
                    <a:latin typeface="Times New Roman" pitchFamily="18" charset="0"/>
                    <a:cs typeface="Times New Roman" pitchFamily="18" charset="0"/>
                  </a:rPr>
                  <a:t>h.</a:t>
                </a:r>
                <a:r>
                  <a:rPr lang="en-US" altLang="en-US" sz="900" dirty="0" smtClean="0">
                    <a:latin typeface="Times New Roman" pitchFamily="18" charset="0"/>
                    <a:ea typeface="ＭＳ Ｐゴシック" pitchFamily="34" charset="-128"/>
                    <a:cs typeface="Times New Roman" pitchFamily="18" charset="0"/>
                  </a:rPr>
                  <a:t> Flesh </a:t>
                </a:r>
                <a:r>
                  <a:rPr lang="en-US" altLang="en-US" sz="900" dirty="0">
                    <a:latin typeface="Times New Roman" pitchFamily="18" charset="0"/>
                    <a:ea typeface="ＭＳ Ｐゴシック" pitchFamily="34" charset="-128"/>
                    <a:cs typeface="Times New Roman" pitchFamily="18" charset="0"/>
                  </a:rPr>
                  <a:t>firmness (A), titratable acidity (B) and soluble solids </a:t>
                </a:r>
                <a:r>
                  <a:rPr lang="en-US" altLang="en-US" sz="900" dirty="0" smtClean="0">
                    <a:latin typeface="Times New Roman" pitchFamily="18" charset="0"/>
                    <a:ea typeface="ＭＳ Ｐゴシック" pitchFamily="34" charset="-128"/>
                    <a:cs typeface="Times New Roman" pitchFamily="18" charset="0"/>
                  </a:rPr>
                  <a:t>content </a:t>
                </a:r>
                <a:r>
                  <a:rPr lang="en-US" altLang="en-US" sz="900" dirty="0">
                    <a:latin typeface="Times New Roman" pitchFamily="18" charset="0"/>
                    <a:ea typeface="ＭＳ Ｐゴシック" pitchFamily="34" charset="-128"/>
                    <a:cs typeface="Times New Roman" pitchFamily="18" charset="0"/>
                  </a:rPr>
                  <a:t>(C</a:t>
                </a:r>
                <a:r>
                  <a:rPr lang="en-US" altLang="en-US" sz="900" dirty="0" smtClean="0">
                    <a:latin typeface="Times New Roman" pitchFamily="18" charset="0"/>
                    <a:ea typeface="ＭＳ Ｐゴシック" pitchFamily="34" charset="-128"/>
                    <a:cs typeface="Times New Roman" pitchFamily="18" charset="0"/>
                  </a:rPr>
                  <a:t>) were determined periodically using five independent biological replicates. </a:t>
                </a:r>
                <a:r>
                  <a:rPr lang="en-US" altLang="ja-JP" sz="900" dirty="0" smtClean="0">
                    <a:latin typeface="Times New Roman" pitchFamily="18" charset="0"/>
                    <a:cs typeface="Times New Roman" pitchFamily="18" charset="0"/>
                  </a:rPr>
                  <a:t>Error </a:t>
                </a:r>
                <a:r>
                  <a:rPr lang="en-US" altLang="ja-JP" sz="900" dirty="0">
                    <a:latin typeface="Times New Roman" pitchFamily="18" charset="0"/>
                    <a:cs typeface="Times New Roman" pitchFamily="18" charset="0"/>
                  </a:rPr>
                  <a:t>bars represent SE. Different letters indicate significant differences at p &lt; 0.05.</a:t>
                </a:r>
                <a:endParaRPr kumimoji="1" lang="ja-JP" altLang="en-US" sz="9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TextBox 1"/>
              <p:cNvSpPr txBox="1">
                <a:spLocks noChangeArrowheads="1"/>
              </p:cNvSpPr>
              <p:nvPr/>
            </p:nvSpPr>
            <p:spPr bwMode="auto">
              <a:xfrm>
                <a:off x="4002779" y="5159742"/>
                <a:ext cx="272143" cy="294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415" tIns="34208" rIns="68415" bIns="34208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/>
                <a:r>
                  <a:rPr lang="en-US" altLang="ja-JP" sz="1200" b="1" dirty="0">
                    <a:latin typeface="Times New Roman" pitchFamily="18" charset="0"/>
                    <a:cs typeface="Times New Roman" pitchFamily="18" charset="0"/>
                  </a:rPr>
                  <a:t>F</a:t>
                </a:r>
                <a:endParaRPr lang="ja-JP" altLang="en-US" sz="1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TextBox 1"/>
              <p:cNvSpPr txBox="1">
                <a:spLocks noChangeArrowheads="1"/>
              </p:cNvSpPr>
              <p:nvPr/>
            </p:nvSpPr>
            <p:spPr bwMode="auto">
              <a:xfrm>
                <a:off x="1440810" y="474950"/>
                <a:ext cx="272143" cy="294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415" tIns="34208" rIns="68415" bIns="34208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/>
                <a:r>
                  <a:rPr lang="en-US" altLang="ja-JP" sz="1200" b="1" dirty="0">
                    <a:latin typeface="Times New Roman" pitchFamily="18" charset="0"/>
                    <a:cs typeface="Times New Roman" pitchFamily="18" charset="0"/>
                  </a:rPr>
                  <a:t>A</a:t>
                </a:r>
                <a:endParaRPr lang="ja-JP" altLang="en-US" sz="1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TextBox 1"/>
              <p:cNvSpPr txBox="1">
                <a:spLocks noChangeArrowheads="1"/>
              </p:cNvSpPr>
              <p:nvPr/>
            </p:nvSpPr>
            <p:spPr bwMode="auto">
              <a:xfrm>
                <a:off x="3822021" y="498617"/>
                <a:ext cx="248402" cy="294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415" tIns="34208" rIns="68415" bIns="34208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/>
                <a:r>
                  <a:rPr lang="en-US" altLang="ja-JP" sz="1200" b="1" dirty="0">
                    <a:latin typeface="Times New Roman" pitchFamily="18" charset="0"/>
                    <a:cs typeface="Times New Roman" pitchFamily="18" charset="0"/>
                  </a:rPr>
                  <a:t>B</a:t>
                </a:r>
                <a:endParaRPr lang="ja-JP" altLang="en-US" sz="1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" name="TextBox 1"/>
              <p:cNvSpPr txBox="1">
                <a:spLocks noChangeArrowheads="1"/>
              </p:cNvSpPr>
              <p:nvPr/>
            </p:nvSpPr>
            <p:spPr bwMode="auto">
              <a:xfrm>
                <a:off x="1346154" y="2909649"/>
                <a:ext cx="272143" cy="294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415" tIns="34208" rIns="68415" bIns="34208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/>
                <a:r>
                  <a:rPr lang="en-US" altLang="ja-JP" sz="1200" b="1" dirty="0">
                    <a:latin typeface="Times New Roman" pitchFamily="18" charset="0"/>
                    <a:cs typeface="Times New Roman" pitchFamily="18" charset="0"/>
                  </a:rPr>
                  <a:t>C</a:t>
                </a:r>
                <a:endParaRPr lang="ja-JP" altLang="en-US" sz="1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" name="TextBox 1"/>
              <p:cNvSpPr txBox="1">
                <a:spLocks noChangeArrowheads="1"/>
              </p:cNvSpPr>
              <p:nvPr/>
            </p:nvSpPr>
            <p:spPr bwMode="auto">
              <a:xfrm>
                <a:off x="3719475" y="2909649"/>
                <a:ext cx="272143" cy="294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415" tIns="34208" rIns="68415" bIns="34208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/>
                <a:r>
                  <a:rPr lang="en-US" altLang="ja-JP" sz="1200" b="1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ja-JP" altLang="en-US" sz="1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" name="TextBox 1"/>
              <p:cNvSpPr txBox="1">
                <a:spLocks noChangeArrowheads="1"/>
              </p:cNvSpPr>
              <p:nvPr/>
            </p:nvSpPr>
            <p:spPr bwMode="auto">
              <a:xfrm>
                <a:off x="1346153" y="5206792"/>
                <a:ext cx="272143" cy="294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415" tIns="34208" rIns="68415" bIns="34208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/>
                <a:r>
                  <a:rPr lang="en-US" altLang="ja-JP" sz="1200" b="1" dirty="0">
                    <a:latin typeface="Times New Roman" pitchFamily="18" charset="0"/>
                    <a:cs typeface="Times New Roman" pitchFamily="18" charset="0"/>
                  </a:rPr>
                  <a:t>E</a:t>
                </a:r>
                <a:endParaRPr lang="ja-JP" altLang="en-US" sz="1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5" name="TextBox 7"/>
              <p:cNvSpPr txBox="1">
                <a:spLocks noChangeArrowheads="1"/>
              </p:cNvSpPr>
              <p:nvPr/>
            </p:nvSpPr>
            <p:spPr bwMode="auto">
              <a:xfrm>
                <a:off x="1503991" y="7224145"/>
                <a:ext cx="1524000" cy="24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1000" b="1" dirty="0">
                    <a:latin typeface="Times New Roman" pitchFamily="18" charset="0"/>
                    <a:cs typeface="Times New Roman" pitchFamily="18" charset="0"/>
                  </a:rPr>
                  <a:t>Weeks in storage</a:t>
                </a:r>
              </a:p>
            </p:txBody>
          </p:sp>
          <p:sp>
            <p:nvSpPr>
              <p:cNvPr id="16" name="TextBox 7"/>
              <p:cNvSpPr txBox="1">
                <a:spLocks noChangeArrowheads="1"/>
              </p:cNvSpPr>
              <p:nvPr/>
            </p:nvSpPr>
            <p:spPr bwMode="auto">
              <a:xfrm>
                <a:off x="3856495" y="7224145"/>
                <a:ext cx="1524000" cy="24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1000" b="1" dirty="0">
                    <a:latin typeface="Times New Roman" pitchFamily="18" charset="0"/>
                    <a:cs typeface="Times New Roman" pitchFamily="18" charset="0"/>
                  </a:rPr>
                  <a:t>Weeks in storage</a:t>
                </a: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1249005" y="613981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572435" y="677090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45715" y="853148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324355" y="1160808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689745" y="1526197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940341" y="1494643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321504" y="2088799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692259" y="2128242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599431" y="550534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269949" y="905522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624925" y="905522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987795" y="1173732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632814" y="1181616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987794" y="1410386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899190" y="621536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288245" y="1452344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d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643224" y="1649558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d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982427" y="1838884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d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245834" y="5462230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569257" y="5430672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950420" y="5456851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13288" y="5496296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691933" y="5567293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950422" y="5732950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313291" y="5819724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922532" y="5330639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280033" y="5443597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650789" y="5546148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013656" y="5593478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280029" y="3510913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650785" y="3495137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013651" y="3439917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295805" y="3897446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658672" y="3826454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029428" y="3763345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937165" y="3424141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310441" y="3190003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689083" y="3229445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689087" y="3623867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318330" y="3686976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963350" y="3773750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245502" y="4049851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612031" y="3836860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5026908" y="6064274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656153" y="6009054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287915" y="5845914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609511" y="5277940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925050" y="5341050"/>
              <a:ext cx="268207" cy="205101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8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  <a:endParaRPr lang="en-GB" sz="80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238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19839</TotalTime>
  <Words>197</Words>
  <Application>Microsoft Macintosh PowerPoint</Application>
  <PresentationFormat>A4 Paper (210x297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ＭＳ Ｐゴシック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Asiche</dc:creator>
  <cp:lastModifiedBy>MITALO Oscar　Witere</cp:lastModifiedBy>
  <cp:revision>1560</cp:revision>
  <cp:lastPrinted>2015-12-22T12:10:07Z</cp:lastPrinted>
  <dcterms:created xsi:type="dcterms:W3CDTF">2016-06-03T05:10:24Z</dcterms:created>
  <dcterms:modified xsi:type="dcterms:W3CDTF">2017-07-21T23:46:43Z</dcterms:modified>
</cp:coreProperties>
</file>