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7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0087011\Desktop\Density\WBD%20followup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waokas\Desktop\Density\WBD%20followup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/>
            </a:pPr>
            <a:r>
              <a:rPr lang="en-US" altLang="ja-JP" sz="1400" dirty="0">
                <a:latin typeface="+mj-lt"/>
              </a:rPr>
              <a:t>(A) Ref.</a:t>
            </a:r>
            <a:r>
              <a:rPr lang="en-US" altLang="ja-JP" sz="1400" baseline="0" dirty="0">
                <a:latin typeface="+mj-lt"/>
              </a:rPr>
              <a:t> UBI1</a:t>
            </a:r>
            <a:endParaRPr lang="ja-JP" altLang="en-US" sz="1400" dirty="0">
              <a:latin typeface="+mj-lt"/>
            </a:endParaRPr>
          </a:p>
        </c:rich>
      </c:tx>
      <c:layout>
        <c:manualLayout>
          <c:xMode val="edge"/>
          <c:yMode val="edge"/>
          <c:x val="0.39156962883753654"/>
          <c:y val="9.994259897048475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Sheet1!$L$36</c:f>
              <c:strCache>
                <c:ptCount val="1"/>
                <c:pt idx="0">
                  <c:v>L</c:v>
                </c:pt>
              </c:strCache>
            </c:strRef>
          </c:tx>
          <c:spPr>
            <a:solidFill>
              <a:srgbClr val="66FF66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Sheet1!$M$38:$V$38</c:f>
                <c:numCache>
                  <c:formatCode>General</c:formatCode>
                  <c:ptCount val="10"/>
                  <c:pt idx="0">
                    <c:v>11.296209002958443</c:v>
                  </c:pt>
                  <c:pt idx="1">
                    <c:v>12.171129479974448</c:v>
                  </c:pt>
                  <c:pt idx="2">
                    <c:v>25.333321629851678</c:v>
                  </c:pt>
                  <c:pt idx="3">
                    <c:v>17.141020390122851</c:v>
                  </c:pt>
                  <c:pt idx="4">
                    <c:v>11.90924437257612</c:v>
                  </c:pt>
                  <c:pt idx="5">
                    <c:v>37.495446173308423</c:v>
                  </c:pt>
                  <c:pt idx="6">
                    <c:v>44.111149905327061</c:v>
                  </c:pt>
                  <c:pt idx="7">
                    <c:v>11.676592754337548</c:v>
                  </c:pt>
                  <c:pt idx="8">
                    <c:v>17.235779250140894</c:v>
                  </c:pt>
                  <c:pt idx="9">
                    <c:v>29.460711816859774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Sheet1!$M$35:$V$35</c:f>
              <c:strCache>
                <c:ptCount val="10"/>
                <c:pt idx="0">
                  <c:v>CesA1</c:v>
                </c:pt>
                <c:pt idx="1">
                  <c:v>CesA2</c:v>
                </c:pt>
                <c:pt idx="2">
                  <c:v>4CL1</c:v>
                </c:pt>
                <c:pt idx="3">
                  <c:v>HCT1</c:v>
                </c:pt>
                <c:pt idx="4">
                  <c:v>CSE1</c:v>
                </c:pt>
                <c:pt idx="5">
                  <c:v>F5H1</c:v>
                </c:pt>
                <c:pt idx="6">
                  <c:v>NAC1</c:v>
                </c:pt>
                <c:pt idx="7">
                  <c:v>bHLH</c:v>
                </c:pt>
                <c:pt idx="8">
                  <c:v>HD4</c:v>
                </c:pt>
                <c:pt idx="9">
                  <c:v>LIM1</c:v>
                </c:pt>
              </c:strCache>
            </c:strRef>
          </c:cat>
          <c:val>
            <c:numRef>
              <c:f>Sheet1!$M$36:$V$36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B9-4B0C-93DF-23AA9E91C53D}"/>
            </c:ext>
          </c:extLst>
        </c:ser>
        <c:ser>
          <c:idx val="1"/>
          <c:order val="1"/>
          <c:tx>
            <c:strRef>
              <c:f>Sheet1!$L$37</c:f>
              <c:strCache>
                <c:ptCount val="1"/>
                <c:pt idx="0">
                  <c:v>H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Sheet1!$M$39:$V$39</c:f>
                <c:numCache>
                  <c:formatCode>General</c:formatCode>
                  <c:ptCount val="10"/>
                  <c:pt idx="0">
                    <c:v>10.861253612128827</c:v>
                  </c:pt>
                  <c:pt idx="1">
                    <c:v>9.8610197050012136</c:v>
                  </c:pt>
                  <c:pt idx="2">
                    <c:v>13.340856842893087</c:v>
                  </c:pt>
                  <c:pt idx="3">
                    <c:v>23.417825123336549</c:v>
                  </c:pt>
                  <c:pt idx="4">
                    <c:v>22.525490583949832</c:v>
                  </c:pt>
                  <c:pt idx="5">
                    <c:v>31.045092465126523</c:v>
                  </c:pt>
                  <c:pt idx="6">
                    <c:v>30.402723726327213</c:v>
                  </c:pt>
                  <c:pt idx="7">
                    <c:v>33.765356431643234</c:v>
                  </c:pt>
                  <c:pt idx="8">
                    <c:v>12.824056569811082</c:v>
                  </c:pt>
                  <c:pt idx="9">
                    <c:v>51.261952301572236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Sheet1!$M$35:$V$35</c:f>
              <c:strCache>
                <c:ptCount val="10"/>
                <c:pt idx="0">
                  <c:v>CesA1</c:v>
                </c:pt>
                <c:pt idx="1">
                  <c:v>CesA2</c:v>
                </c:pt>
                <c:pt idx="2">
                  <c:v>4CL1</c:v>
                </c:pt>
                <c:pt idx="3">
                  <c:v>HCT1</c:v>
                </c:pt>
                <c:pt idx="4">
                  <c:v>CSE1</c:v>
                </c:pt>
                <c:pt idx="5">
                  <c:v>F5H1</c:v>
                </c:pt>
                <c:pt idx="6">
                  <c:v>NAC1</c:v>
                </c:pt>
                <c:pt idx="7">
                  <c:v>bHLH</c:v>
                </c:pt>
                <c:pt idx="8">
                  <c:v>HD4</c:v>
                </c:pt>
                <c:pt idx="9">
                  <c:v>LIM1</c:v>
                </c:pt>
              </c:strCache>
            </c:strRef>
          </c:cat>
          <c:val>
            <c:numRef>
              <c:f>Sheet1!$M$37:$V$37</c:f>
              <c:numCache>
                <c:formatCode>0.0</c:formatCode>
                <c:ptCount val="10"/>
                <c:pt idx="0">
                  <c:v>114.43372982075918</c:v>
                </c:pt>
                <c:pt idx="1">
                  <c:v>116.1828915222363</c:v>
                </c:pt>
                <c:pt idx="2">
                  <c:v>121.48290994483315</c:v>
                </c:pt>
                <c:pt idx="3">
                  <c:v>120.72235633432136</c:v>
                </c:pt>
                <c:pt idx="4">
                  <c:v>116.15630970226985</c:v>
                </c:pt>
                <c:pt idx="5">
                  <c:v>128.49002788174784</c:v>
                </c:pt>
                <c:pt idx="6">
                  <c:v>178.6480973804768</c:v>
                </c:pt>
                <c:pt idx="7">
                  <c:v>257.06520494049266</c:v>
                </c:pt>
                <c:pt idx="8">
                  <c:v>244.38821172166718</c:v>
                </c:pt>
                <c:pt idx="9">
                  <c:v>286.61608570418031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B9-4B0C-93DF-23AA9E91C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400512"/>
        <c:axId val="78419072"/>
      </c:barChart>
      <c:catAx>
        <c:axId val="7840051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lang="ja-JP" sz="700" b="0"/>
                </a:pPr>
                <a:r>
                  <a:rPr lang="en-US" altLang="ja-JP" sz="700" b="0" dirty="0"/>
                  <a:t>CesA2    </a:t>
                </a:r>
                <a:r>
                  <a:rPr lang="en-US" altLang="ja-JP" sz="700" b="0" baseline="0" dirty="0"/>
                  <a:t>CesA3    4CL1      HCT   </a:t>
                </a:r>
                <a:r>
                  <a:rPr lang="ja-JP" altLang="en-US" sz="700" b="0" baseline="0" dirty="0"/>
                  <a:t>　</a:t>
                </a:r>
                <a:r>
                  <a:rPr lang="en-US" altLang="ja-JP" sz="700" b="0" baseline="0" dirty="0"/>
                  <a:t>CSE     F5H     NST1    bHLH1   HD8   LIM1 </a:t>
                </a:r>
                <a:endParaRPr lang="ja-JP" altLang="en-US" sz="700" b="0" dirty="0"/>
              </a:p>
            </c:rich>
          </c:tx>
          <c:layout>
            <c:manualLayout>
              <c:xMode val="edge"/>
              <c:yMode val="edge"/>
              <c:x val="0.18848918407214013"/>
              <c:y val="0.86677637669888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419072"/>
        <c:crosses val="autoZero"/>
        <c:auto val="1"/>
        <c:lblAlgn val="ctr"/>
        <c:lblOffset val="100"/>
        <c:noMultiLvlLbl val="0"/>
      </c:catAx>
      <c:valAx>
        <c:axId val="784190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ja-JP" sz="1050"/>
                </a:pPr>
                <a:r>
                  <a:rPr lang="en-US" altLang="en-US" sz="1050" dirty="0"/>
                  <a:t>Relative transcript level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en-US"/>
          </a:p>
        </c:txPr>
        <c:crossAx val="78400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ja-JP" sz="1400"/>
            </a:pPr>
            <a:r>
              <a:rPr lang="en-US" altLang="ja-JP" sz="1400" b="1" i="0" baseline="0" dirty="0">
                <a:effectLst/>
              </a:rPr>
              <a:t>(B) Ref. HST1</a:t>
            </a:r>
            <a:endParaRPr lang="ja-JP" altLang="ja-JP" sz="1400" dirty="0">
              <a:effectLst/>
            </a:endParaRPr>
          </a:p>
        </c:rich>
      </c:tx>
      <c:layout>
        <c:manualLayout>
          <c:xMode val="edge"/>
          <c:yMode val="edge"/>
          <c:x val="0.36852387268789344"/>
          <c:y val="0.10253232644435856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66FF33"/>
            </a:solidFill>
          </c:spPr>
          <c:invertIfNegative val="0"/>
          <c:errBars>
            <c:errBarType val="plus"/>
            <c:errValType val="cust"/>
            <c:noEndCap val="1"/>
            <c:plus>
              <c:numRef>
                <c:f>Sheet3!$F$36:$O$36</c:f>
                <c:numCache>
                  <c:formatCode>General</c:formatCode>
                  <c:ptCount val="10"/>
                  <c:pt idx="0">
                    <c:v>2.4221732082503036</c:v>
                  </c:pt>
                  <c:pt idx="1">
                    <c:v>9.342002676286338</c:v>
                  </c:pt>
                  <c:pt idx="2">
                    <c:v>18.867925719190687</c:v>
                  </c:pt>
                  <c:pt idx="3">
                    <c:v>9.7359781419195972</c:v>
                  </c:pt>
                  <c:pt idx="4">
                    <c:v>2.9174456317579072</c:v>
                  </c:pt>
                  <c:pt idx="5">
                    <c:v>20.606379397639834</c:v>
                  </c:pt>
                  <c:pt idx="6">
                    <c:v>40.592010509023766</c:v>
                  </c:pt>
                  <c:pt idx="7">
                    <c:v>4.0415717275713101</c:v>
                  </c:pt>
                  <c:pt idx="8">
                    <c:v>18.849973044555032</c:v>
                  </c:pt>
                  <c:pt idx="9">
                    <c:v>24.132022252882976</c:v>
                  </c:pt>
                </c:numCache>
              </c:numRef>
            </c:plus>
          </c:errBars>
          <c:val>
            <c:numRef>
              <c:f>Sheet3!$F$34:$O$34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70-45FD-BE5D-5756A4CF9713}"/>
            </c:ext>
          </c:extLst>
        </c:ser>
        <c:ser>
          <c:idx val="1"/>
          <c:order val="1"/>
          <c:spPr>
            <a:solidFill>
              <a:srgbClr val="FF0000"/>
            </a:solidFill>
            <a:ln>
              <a:noFill/>
            </a:ln>
          </c:spPr>
          <c:invertIfNegative val="0"/>
          <c:errBars>
            <c:errBarType val="plus"/>
            <c:errValType val="cust"/>
            <c:noEndCap val="1"/>
            <c:plus>
              <c:numRef>
                <c:f>Sheet3!$F$37:$O$37</c:f>
                <c:numCache>
                  <c:formatCode>General</c:formatCode>
                  <c:ptCount val="10"/>
                  <c:pt idx="0">
                    <c:v>1.3377155597094748</c:v>
                  </c:pt>
                  <c:pt idx="1">
                    <c:v>4.2473369755398194</c:v>
                  </c:pt>
                  <c:pt idx="2">
                    <c:v>4.046716743873275</c:v>
                  </c:pt>
                  <c:pt idx="3">
                    <c:v>10.641579867380806</c:v>
                  </c:pt>
                  <c:pt idx="4">
                    <c:v>11.279350385628049</c:v>
                  </c:pt>
                  <c:pt idx="5">
                    <c:v>8.7575719989627832</c:v>
                  </c:pt>
                  <c:pt idx="6">
                    <c:v>10.086499664352685</c:v>
                  </c:pt>
                  <c:pt idx="7">
                    <c:v>16.789763591147</c:v>
                  </c:pt>
                  <c:pt idx="8">
                    <c:v>0.77416657242758691</c:v>
                  </c:pt>
                  <c:pt idx="9">
                    <c:v>39.161225445827306</c:v>
                  </c:pt>
                </c:numCache>
              </c:numRef>
            </c:plus>
          </c:errBars>
          <c:val>
            <c:numRef>
              <c:f>Sheet3!$F$35:$O$35</c:f>
              <c:numCache>
                <c:formatCode>0.0</c:formatCode>
                <c:ptCount val="10"/>
                <c:pt idx="0">
                  <c:v>111.85143293671871</c:v>
                </c:pt>
                <c:pt idx="1">
                  <c:v>129.18726105890619</c:v>
                </c:pt>
                <c:pt idx="2">
                  <c:v>103.65908436072182</c:v>
                </c:pt>
                <c:pt idx="3">
                  <c:v>101.67325116152266</c:v>
                </c:pt>
                <c:pt idx="4">
                  <c:v>97.834119982659416</c:v>
                </c:pt>
                <c:pt idx="5">
                  <c:v>150.10356765135427</c:v>
                </c:pt>
                <c:pt idx="6">
                  <c:v>154.74292606974714</c:v>
                </c:pt>
                <c:pt idx="7">
                  <c:v>231.93176260878144</c:v>
                </c:pt>
                <c:pt idx="8">
                  <c:v>210.21477950108908</c:v>
                </c:pt>
                <c:pt idx="9">
                  <c:v>244.3787960638175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70-45FD-BE5D-5756A4CF9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467840"/>
        <c:axId val="78469760"/>
      </c:barChart>
      <c:catAx>
        <c:axId val="78467840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lang="ja-JP" sz="100">
                    <a:latin typeface="+mn-lt"/>
                  </a:defRPr>
                </a:pPr>
                <a:r>
                  <a:rPr lang="en-US" altLang="ja-JP" sz="600" b="0" i="0" baseline="0" dirty="0">
                    <a:effectLst/>
                    <a:latin typeface="+mn-lt"/>
                  </a:rPr>
                  <a:t>CesA2     CesA3      4CL1      HCT   </a:t>
                </a:r>
                <a:r>
                  <a:rPr lang="ja-JP" altLang="ja-JP" sz="600" b="0" i="0" baseline="0" dirty="0">
                    <a:effectLst/>
                    <a:latin typeface="+mn-lt"/>
                  </a:rPr>
                  <a:t>　</a:t>
                </a:r>
                <a:r>
                  <a:rPr lang="en-US" altLang="ja-JP" sz="600" b="0" i="0" baseline="0" dirty="0">
                    <a:effectLst/>
                    <a:latin typeface="+mn-lt"/>
                  </a:rPr>
                  <a:t>CSE        F5H     NST1      bHLH1    HD8    LIM1 </a:t>
                </a:r>
                <a:endParaRPr lang="ja-JP" altLang="ja-JP" sz="100" dirty="0">
                  <a:effectLst/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19288413705514484"/>
              <c:y val="0.873116246025106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469760"/>
        <c:crosses val="autoZero"/>
        <c:auto val="1"/>
        <c:lblAlgn val="ctr"/>
        <c:lblOffset val="100"/>
        <c:noMultiLvlLbl val="0"/>
      </c:catAx>
      <c:valAx>
        <c:axId val="78469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ja-JP" sz="500"/>
                </a:pPr>
                <a:r>
                  <a:rPr lang="en-US" altLang="ja-JP" sz="1050" b="1" i="0" baseline="0" dirty="0">
                    <a:effectLst/>
                  </a:rPr>
                  <a:t>Relative transcript level</a:t>
                </a:r>
                <a:endParaRPr lang="ja-JP" altLang="ja-JP" sz="5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4.621635440301753E-2"/>
              <c:y val="0.168171685132913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en-US"/>
          </a:p>
        </c:txPr>
        <c:crossAx val="78467840"/>
        <c:crosses val="autoZero"/>
        <c:crossBetween val="between"/>
        <c:majorUnit val="100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</cdr:x>
      <cdr:y>0.46667</cdr:y>
    </cdr:from>
    <cdr:to>
      <cdr:x>0.79791</cdr:x>
      <cdr:y>0.57167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2592288" y="1008112"/>
          <a:ext cx="165596" cy="226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eaVert" wrap="square" rtlCol="0"/>
        <a:lstStyle xmlns:a="http://schemas.openxmlformats.org/drawingml/2006/main"/>
        <a:p xmlns:a="http://schemas.openxmlformats.org/drawingml/2006/main">
          <a:r>
            <a:rPr lang="en-US" altLang="ja-JP" sz="1050" dirty="0"/>
            <a:t>**</a:t>
          </a:r>
          <a:endParaRPr lang="ja-JP" altLang="en-US" sz="1050" dirty="0"/>
        </a:p>
      </cdr:txBody>
    </cdr:sp>
  </cdr:relSizeAnchor>
  <cdr:relSizeAnchor xmlns:cdr="http://schemas.openxmlformats.org/drawingml/2006/chartDrawing">
    <cdr:from>
      <cdr:x>0.83001</cdr:x>
      <cdr:y>0.46661</cdr:y>
    </cdr:from>
    <cdr:to>
      <cdr:x>0.87792</cdr:x>
      <cdr:y>0.57161</cdr:y>
    </cdr:to>
    <cdr:sp macro="" textlink="">
      <cdr:nvSpPr>
        <cdr:cNvPr id="3" name="テキスト ボックス 1"/>
        <cdr:cNvSpPr txBox="1"/>
      </cdr:nvSpPr>
      <cdr:spPr>
        <a:xfrm xmlns:a="http://schemas.openxmlformats.org/drawingml/2006/main">
          <a:off x="2868844" y="1007992"/>
          <a:ext cx="165595" cy="226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eaVert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50" dirty="0"/>
            <a:t>**</a:t>
          </a:r>
          <a:endParaRPr lang="ja-JP" altLang="en-US" sz="1050" dirty="0"/>
        </a:p>
      </cdr:txBody>
    </cdr:sp>
  </cdr:relSizeAnchor>
  <cdr:relSizeAnchor xmlns:cdr="http://schemas.openxmlformats.org/drawingml/2006/chartDrawing">
    <cdr:from>
      <cdr:x>0.89774</cdr:x>
      <cdr:y>0.47249</cdr:y>
    </cdr:from>
    <cdr:to>
      <cdr:x>0.94565</cdr:x>
      <cdr:y>0.57749</cdr:y>
    </cdr:to>
    <cdr:sp macro="" textlink="">
      <cdr:nvSpPr>
        <cdr:cNvPr id="4" name="テキスト ボックス 1"/>
        <cdr:cNvSpPr txBox="1"/>
      </cdr:nvSpPr>
      <cdr:spPr>
        <a:xfrm xmlns:a="http://schemas.openxmlformats.org/drawingml/2006/main">
          <a:off x="4104456" y="1296144"/>
          <a:ext cx="2190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eaVert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50" dirty="0"/>
            <a:t>**</a:t>
          </a:r>
          <a:endParaRPr lang="ja-JP" altLang="en-US" sz="105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807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719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976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458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080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3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94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068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62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948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9CC8F-D982-4B15-8A5C-26A5F7847EE6}" type="datetimeFigureOut">
              <a:rPr kumimoji="1" lang="ja-JP" altLang="en-US" smtClean="0"/>
              <a:t>2018/7/31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60011-B943-4E96-83D4-5F81B973C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8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0525086"/>
              </p:ext>
            </p:extLst>
          </p:nvPr>
        </p:nvGraphicFramePr>
        <p:xfrm>
          <a:off x="1700808" y="1547664"/>
          <a:ext cx="3456384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831685" y="6444207"/>
            <a:ext cx="2537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/>
              <a:t>Additional</a:t>
            </a:r>
            <a:r>
              <a:rPr lang="ja-JP" altLang="en-US" sz="1200" b="1" dirty="0"/>
              <a:t> </a:t>
            </a:r>
            <a:r>
              <a:rPr lang="en-US" altLang="ja-JP" sz="1200" b="1" dirty="0"/>
              <a:t>File: </a:t>
            </a:r>
            <a:r>
              <a:rPr kumimoji="1" lang="en-US" altLang="ja-JP" sz="1200" b="1" dirty="0"/>
              <a:t>Figure S3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4422328" y="5580112"/>
            <a:ext cx="784050" cy="415498"/>
            <a:chOff x="4224040" y="3620235"/>
            <a:chExt cx="784050" cy="415498"/>
          </a:xfrm>
        </p:grpSpPr>
        <p:sp>
          <p:nvSpPr>
            <p:cNvPr id="5" name="正方形/長方形 4"/>
            <p:cNvSpPr/>
            <p:nvPr/>
          </p:nvSpPr>
          <p:spPr>
            <a:xfrm>
              <a:off x="4224040" y="3875395"/>
              <a:ext cx="70296" cy="6920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4224040" y="3733383"/>
              <a:ext cx="70296" cy="69201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4224040" y="3620235"/>
              <a:ext cx="78405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050" dirty="0"/>
                <a:t>Low WBD</a:t>
              </a:r>
            </a:p>
            <a:p>
              <a:r>
                <a:rPr kumimoji="1" lang="en-US" altLang="ja-JP" sz="1050" dirty="0"/>
                <a:t>High </a:t>
              </a:r>
              <a:r>
                <a:rPr lang="en-US" altLang="ja-JP" sz="1050" dirty="0"/>
                <a:t>WBD</a:t>
              </a:r>
              <a:endParaRPr kumimoji="1" lang="ja-JP" altLang="en-US" sz="1050" dirty="0"/>
            </a:p>
          </p:txBody>
        </p:sp>
      </p:grpSp>
      <p:graphicFrame>
        <p:nvGraphicFramePr>
          <p:cNvPr id="10" name="グラフ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624687"/>
              </p:ext>
            </p:extLst>
          </p:nvPr>
        </p:nvGraphicFramePr>
        <p:xfrm>
          <a:off x="1700808" y="3711446"/>
          <a:ext cx="3456384" cy="198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4099100" y="4635731"/>
            <a:ext cx="346249" cy="2880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1050" dirty="0"/>
              <a:t>**</a:t>
            </a:r>
            <a:endParaRPr kumimoji="1" lang="ja-JP" altLang="en-US" sz="105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369042" y="4635731"/>
            <a:ext cx="346249" cy="2880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1050" dirty="0"/>
              <a:t>**</a:t>
            </a:r>
            <a:endParaRPr kumimoji="1" lang="ja-JP" altLang="en-US" sz="105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624271" y="4626501"/>
            <a:ext cx="346249" cy="2880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1050" dirty="0"/>
              <a:t>**</a:t>
            </a:r>
            <a:endParaRPr kumimoji="1" lang="ja-JP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935649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41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​​テーマ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kawaokas</dc:creator>
  <cp:lastModifiedBy>Barillo, Ian Benedict</cp:lastModifiedBy>
  <cp:revision>8</cp:revision>
  <dcterms:created xsi:type="dcterms:W3CDTF">2017-04-09T23:53:56Z</dcterms:created>
  <dcterms:modified xsi:type="dcterms:W3CDTF">2018-07-31T08:45:52Z</dcterms:modified>
</cp:coreProperties>
</file>