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7" r:id="rId2"/>
  </p:sldIdLst>
  <p:sldSz cx="7589838" cy="106981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DeFalco" initials="TAD" lastIdx="9" clrIdx="0">
    <p:extLst/>
  </p:cmAuthor>
  <p:cmAuthor id="2" name="Christine" initials="C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33"/>
    <a:srgbClr val="FF6600"/>
    <a:srgbClr val="00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51" autoAdjust="0"/>
    <p:restoredTop sz="94660"/>
  </p:normalViewPr>
  <p:slideViewPr>
    <p:cSldViewPr snapToGrid="0">
      <p:cViewPr>
        <p:scale>
          <a:sx n="80" d="100"/>
          <a:sy n="80" d="100"/>
        </p:scale>
        <p:origin x="-1074" y="12"/>
      </p:cViewPr>
      <p:guideLst>
        <p:guide orient="horz" pos="3369"/>
        <p:guide pos="239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olfgang\Documents\A-SABBATICAL-2017\MPK11-ERF8\manuscript\RNAseq\GO%20TAIR%20Panther%20WM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olfgang\Documents\A-SABBATICAL-2017\MPK11-ERF8\manuscript\RNAseq\GO%20TAIR%20Panther%20W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Sheet3!$A$29:$A$38</c:f>
              <c:strCache>
                <c:ptCount val="10"/>
                <c:pt idx="0">
                  <c:v>photosynthesis</c:v>
                </c:pt>
                <c:pt idx="1">
                  <c:v>glucosinolate biosynthesis</c:v>
                </c:pt>
                <c:pt idx="2">
                  <c:v>chlorophyll biosynthesis</c:v>
                </c:pt>
                <c:pt idx="3">
                  <c:v>porphyrin compound biosynthesis</c:v>
                </c:pt>
                <c:pt idx="4">
                  <c:v>vitamin biosynthetic process </c:v>
                </c:pt>
                <c:pt idx="5">
                  <c:v>organic acid biosynthetic process </c:v>
                </c:pt>
                <c:pt idx="6">
                  <c:v>carboxylic acid biosynthetic process </c:v>
                </c:pt>
                <c:pt idx="7">
                  <c:v>cellular amino acid metabolic process </c:v>
                </c:pt>
                <c:pt idx="8">
                  <c:v>lipid biosynthetic process </c:v>
                </c:pt>
                <c:pt idx="9">
                  <c:v>carboxylic acid biosynthetic process </c:v>
                </c:pt>
              </c:strCache>
            </c:strRef>
          </c:cat>
          <c:val>
            <c:numRef>
              <c:f>Sheet3!$F$29:$F$38</c:f>
              <c:numCache>
                <c:formatCode>General</c:formatCode>
                <c:ptCount val="10"/>
                <c:pt idx="0">
                  <c:v>4.4000000000000004</c:v>
                </c:pt>
                <c:pt idx="1">
                  <c:v>3.13</c:v>
                </c:pt>
                <c:pt idx="2">
                  <c:v>3.03</c:v>
                </c:pt>
                <c:pt idx="3">
                  <c:v>2.87</c:v>
                </c:pt>
                <c:pt idx="4">
                  <c:v>2.84</c:v>
                </c:pt>
                <c:pt idx="5">
                  <c:v>2.02</c:v>
                </c:pt>
                <c:pt idx="6">
                  <c:v>2.02</c:v>
                </c:pt>
                <c:pt idx="7">
                  <c:v>1.89</c:v>
                </c:pt>
                <c:pt idx="8">
                  <c:v>1.62</c:v>
                </c:pt>
                <c:pt idx="9">
                  <c:v>2.02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6381184"/>
        <c:axId val="266509696"/>
      </c:barChart>
      <c:catAx>
        <c:axId val="266381184"/>
        <c:scaling>
          <c:orientation val="minMax"/>
        </c:scaling>
        <c:delete val="0"/>
        <c:axPos val="l"/>
        <c:majorTickMark val="out"/>
        <c:minorTickMark val="none"/>
        <c:tickLblPos val="nextTo"/>
        <c:crossAx val="266509696"/>
        <c:crosses val="autoZero"/>
        <c:auto val="1"/>
        <c:lblAlgn val="ctr"/>
        <c:lblOffset val="100"/>
        <c:noMultiLvlLbl val="0"/>
      </c:catAx>
      <c:valAx>
        <c:axId val="2665096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663811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Sheet3!$A$3:$A$12</c:f>
              <c:strCache>
                <c:ptCount val="10"/>
                <c:pt idx="0">
                  <c:v>salicylic acid mediated signaling pathway</c:v>
                </c:pt>
                <c:pt idx="1">
                  <c:v>response to chitin </c:v>
                </c:pt>
                <c:pt idx="2">
                  <c:v>plant-type hypersensitive response </c:v>
                </c:pt>
                <c:pt idx="3">
                  <c:v>defense response to bacterium, incompatible interaction</c:v>
                </c:pt>
                <c:pt idx="4">
                  <c:v>systemic acquired resistance </c:v>
                </c:pt>
                <c:pt idx="5">
                  <c:v>regulation of response to biotic stimulus</c:v>
                </c:pt>
                <c:pt idx="6">
                  <c:v>positive regulation of defense response </c:v>
                </c:pt>
                <c:pt idx="7">
                  <c:v>programmed cell death </c:v>
                </c:pt>
                <c:pt idx="8">
                  <c:v>regulation of immune response </c:v>
                </c:pt>
                <c:pt idx="9">
                  <c:v>cell death </c:v>
                </c:pt>
              </c:strCache>
            </c:strRef>
          </c:cat>
          <c:val>
            <c:numRef>
              <c:f>Sheet3!$F$3:$F$12</c:f>
              <c:numCache>
                <c:formatCode>General</c:formatCode>
                <c:ptCount val="10"/>
                <c:pt idx="0">
                  <c:v>3.19</c:v>
                </c:pt>
                <c:pt idx="1">
                  <c:v>3.08</c:v>
                </c:pt>
                <c:pt idx="2">
                  <c:v>3.01</c:v>
                </c:pt>
                <c:pt idx="3">
                  <c:v>2.97</c:v>
                </c:pt>
                <c:pt idx="4">
                  <c:v>2.81</c:v>
                </c:pt>
                <c:pt idx="5">
                  <c:v>2.77</c:v>
                </c:pt>
                <c:pt idx="6">
                  <c:v>2.74</c:v>
                </c:pt>
                <c:pt idx="7">
                  <c:v>2.5</c:v>
                </c:pt>
                <c:pt idx="8">
                  <c:v>2.46</c:v>
                </c:pt>
                <c:pt idx="9">
                  <c:v>2.2400000000000002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830912"/>
        <c:axId val="113849088"/>
      </c:barChart>
      <c:catAx>
        <c:axId val="113830912"/>
        <c:scaling>
          <c:orientation val="minMax"/>
        </c:scaling>
        <c:delete val="0"/>
        <c:axPos val="l"/>
        <c:majorTickMark val="out"/>
        <c:minorTickMark val="none"/>
        <c:tickLblPos val="nextTo"/>
        <c:crossAx val="113849088"/>
        <c:crosses val="autoZero"/>
        <c:auto val="1"/>
        <c:lblAlgn val="ctr"/>
        <c:lblOffset val="100"/>
        <c:noMultiLvlLbl val="0"/>
      </c:catAx>
      <c:valAx>
        <c:axId val="1138490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1383091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4AF71-6B0D-4268-8DE5-E904D13FBA94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3625" y="1143000"/>
            <a:ext cx="2190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464A9-5B19-4301-BCA5-F20F7B3D9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27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238" y="1750834"/>
            <a:ext cx="6451362" cy="3724546"/>
          </a:xfrm>
        </p:spPr>
        <p:txBody>
          <a:bodyPr anchor="b"/>
          <a:lstStyle>
            <a:lvl1pPr algn="ctr">
              <a:defRPr sz="49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8730" y="5619013"/>
            <a:ext cx="5692379" cy="2582912"/>
          </a:xfrm>
        </p:spPr>
        <p:txBody>
          <a:bodyPr/>
          <a:lstStyle>
            <a:lvl1pPr marL="0" indent="0" algn="ctr">
              <a:buNone/>
              <a:defRPr sz="1992"/>
            </a:lvl1pPr>
            <a:lvl2pPr marL="379476" indent="0" algn="ctr">
              <a:buNone/>
              <a:defRPr sz="1660"/>
            </a:lvl2pPr>
            <a:lvl3pPr marL="758952" indent="0" algn="ctr">
              <a:buNone/>
              <a:defRPr sz="1494"/>
            </a:lvl3pPr>
            <a:lvl4pPr marL="1138428" indent="0" algn="ctr">
              <a:buNone/>
              <a:defRPr sz="1328"/>
            </a:lvl4pPr>
            <a:lvl5pPr marL="1517904" indent="0" algn="ctr">
              <a:buNone/>
              <a:defRPr sz="1328"/>
            </a:lvl5pPr>
            <a:lvl6pPr marL="1897380" indent="0" algn="ctr">
              <a:buNone/>
              <a:defRPr sz="1328"/>
            </a:lvl6pPr>
            <a:lvl7pPr marL="2276856" indent="0" algn="ctr">
              <a:buNone/>
              <a:defRPr sz="1328"/>
            </a:lvl7pPr>
            <a:lvl8pPr marL="2656332" indent="0" algn="ctr">
              <a:buNone/>
              <a:defRPr sz="1328"/>
            </a:lvl8pPr>
            <a:lvl9pPr marL="3035808" indent="0" algn="ctr">
              <a:buNone/>
              <a:defRPr sz="132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6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849" y="2667115"/>
            <a:ext cx="6546235" cy="4450138"/>
          </a:xfrm>
        </p:spPr>
        <p:txBody>
          <a:bodyPr anchor="b"/>
          <a:lstStyle>
            <a:lvl1pPr>
              <a:defRPr sz="49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849" y="7159353"/>
            <a:ext cx="6546235" cy="2340222"/>
          </a:xfrm>
        </p:spPr>
        <p:txBody>
          <a:bodyPr/>
          <a:lstStyle>
            <a:lvl1pPr marL="0" indent="0">
              <a:buNone/>
              <a:defRPr sz="1992">
                <a:solidFill>
                  <a:schemeClr val="tx1"/>
                </a:solidFill>
              </a:defRPr>
            </a:lvl1pPr>
            <a:lvl2pPr marL="379476" indent="0">
              <a:buNone/>
              <a:defRPr sz="1660">
                <a:solidFill>
                  <a:schemeClr val="tx1">
                    <a:tint val="75000"/>
                  </a:schemeClr>
                </a:solidFill>
              </a:defRPr>
            </a:lvl2pPr>
            <a:lvl3pPr marL="758952" indent="0">
              <a:buNone/>
              <a:defRPr sz="1494">
                <a:solidFill>
                  <a:schemeClr val="tx1">
                    <a:tint val="75000"/>
                  </a:schemeClr>
                </a:solidFill>
              </a:defRPr>
            </a:lvl3pPr>
            <a:lvl4pPr marL="1138428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4pPr>
            <a:lvl5pPr marL="1517904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5pPr>
            <a:lvl6pPr marL="1897380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6pPr>
            <a:lvl7pPr marL="2276856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7pPr>
            <a:lvl8pPr marL="2656332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8pPr>
            <a:lvl9pPr marL="3035808" indent="0">
              <a:buNone/>
              <a:defRPr sz="13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14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801" y="2847891"/>
            <a:ext cx="3225681" cy="6787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2356" y="2847891"/>
            <a:ext cx="3225681" cy="6787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90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0" y="569580"/>
            <a:ext cx="6546235" cy="20678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791" y="2622536"/>
            <a:ext cx="3210857" cy="1285265"/>
          </a:xfrm>
        </p:spPr>
        <p:txBody>
          <a:bodyPr anchor="b"/>
          <a:lstStyle>
            <a:lvl1pPr marL="0" indent="0">
              <a:buNone/>
              <a:defRPr sz="1992" b="1"/>
            </a:lvl1pPr>
            <a:lvl2pPr marL="379476" indent="0">
              <a:buNone/>
              <a:defRPr sz="1660" b="1"/>
            </a:lvl2pPr>
            <a:lvl3pPr marL="758952" indent="0">
              <a:buNone/>
              <a:defRPr sz="1494" b="1"/>
            </a:lvl3pPr>
            <a:lvl4pPr marL="1138428" indent="0">
              <a:buNone/>
              <a:defRPr sz="1328" b="1"/>
            </a:lvl4pPr>
            <a:lvl5pPr marL="1517904" indent="0">
              <a:buNone/>
              <a:defRPr sz="1328" b="1"/>
            </a:lvl5pPr>
            <a:lvl6pPr marL="1897380" indent="0">
              <a:buNone/>
              <a:defRPr sz="1328" b="1"/>
            </a:lvl6pPr>
            <a:lvl7pPr marL="2276856" indent="0">
              <a:buNone/>
              <a:defRPr sz="1328" b="1"/>
            </a:lvl7pPr>
            <a:lvl8pPr marL="2656332" indent="0">
              <a:buNone/>
              <a:defRPr sz="1328" b="1"/>
            </a:lvl8pPr>
            <a:lvl9pPr marL="3035808" indent="0">
              <a:buNone/>
              <a:defRPr sz="132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791" y="3907801"/>
            <a:ext cx="3210857" cy="574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2356" y="2622536"/>
            <a:ext cx="3226670" cy="1285265"/>
          </a:xfrm>
        </p:spPr>
        <p:txBody>
          <a:bodyPr anchor="b"/>
          <a:lstStyle>
            <a:lvl1pPr marL="0" indent="0">
              <a:buNone/>
              <a:defRPr sz="1992" b="1"/>
            </a:lvl1pPr>
            <a:lvl2pPr marL="379476" indent="0">
              <a:buNone/>
              <a:defRPr sz="1660" b="1"/>
            </a:lvl2pPr>
            <a:lvl3pPr marL="758952" indent="0">
              <a:buNone/>
              <a:defRPr sz="1494" b="1"/>
            </a:lvl3pPr>
            <a:lvl4pPr marL="1138428" indent="0">
              <a:buNone/>
              <a:defRPr sz="1328" b="1"/>
            </a:lvl4pPr>
            <a:lvl5pPr marL="1517904" indent="0">
              <a:buNone/>
              <a:defRPr sz="1328" b="1"/>
            </a:lvl5pPr>
            <a:lvl6pPr marL="1897380" indent="0">
              <a:buNone/>
              <a:defRPr sz="1328" b="1"/>
            </a:lvl6pPr>
            <a:lvl7pPr marL="2276856" indent="0">
              <a:buNone/>
              <a:defRPr sz="1328" b="1"/>
            </a:lvl7pPr>
            <a:lvl8pPr marL="2656332" indent="0">
              <a:buNone/>
              <a:defRPr sz="1328" b="1"/>
            </a:lvl8pPr>
            <a:lvl9pPr marL="3035808" indent="0">
              <a:buNone/>
              <a:defRPr sz="132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2356" y="3907801"/>
            <a:ext cx="3226670" cy="5747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27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1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3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0" y="713211"/>
            <a:ext cx="2447920" cy="2496238"/>
          </a:xfrm>
        </p:spPr>
        <p:txBody>
          <a:bodyPr anchor="b"/>
          <a:lstStyle>
            <a:lvl1pPr>
              <a:defRPr sz="26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6670" y="1540340"/>
            <a:ext cx="3842355" cy="7602630"/>
          </a:xfrm>
        </p:spPr>
        <p:txBody>
          <a:bodyPr/>
          <a:lstStyle>
            <a:lvl1pPr>
              <a:defRPr sz="2656"/>
            </a:lvl1pPr>
            <a:lvl2pPr>
              <a:defRPr sz="2324"/>
            </a:lvl2pPr>
            <a:lvl3pPr>
              <a:defRPr sz="1992"/>
            </a:lvl3pPr>
            <a:lvl4pPr>
              <a:defRPr sz="1660"/>
            </a:lvl4pPr>
            <a:lvl5pPr>
              <a:defRPr sz="1660"/>
            </a:lvl5pPr>
            <a:lvl6pPr>
              <a:defRPr sz="1660"/>
            </a:lvl6pPr>
            <a:lvl7pPr>
              <a:defRPr sz="1660"/>
            </a:lvl7pPr>
            <a:lvl8pPr>
              <a:defRPr sz="1660"/>
            </a:lvl8pPr>
            <a:lvl9pPr>
              <a:defRPr sz="16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790" y="3209449"/>
            <a:ext cx="2447920" cy="5945901"/>
          </a:xfrm>
        </p:spPr>
        <p:txBody>
          <a:bodyPr/>
          <a:lstStyle>
            <a:lvl1pPr marL="0" indent="0">
              <a:buNone/>
              <a:defRPr sz="1328"/>
            </a:lvl1pPr>
            <a:lvl2pPr marL="379476" indent="0">
              <a:buNone/>
              <a:defRPr sz="1162"/>
            </a:lvl2pPr>
            <a:lvl3pPr marL="758952" indent="0">
              <a:buNone/>
              <a:defRPr sz="996"/>
            </a:lvl3pPr>
            <a:lvl4pPr marL="1138428" indent="0">
              <a:buNone/>
              <a:defRPr sz="830"/>
            </a:lvl4pPr>
            <a:lvl5pPr marL="1517904" indent="0">
              <a:buNone/>
              <a:defRPr sz="830"/>
            </a:lvl5pPr>
            <a:lvl6pPr marL="1897380" indent="0">
              <a:buNone/>
              <a:defRPr sz="830"/>
            </a:lvl6pPr>
            <a:lvl7pPr marL="2276856" indent="0">
              <a:buNone/>
              <a:defRPr sz="830"/>
            </a:lvl7pPr>
            <a:lvl8pPr marL="2656332" indent="0">
              <a:buNone/>
              <a:defRPr sz="830"/>
            </a:lvl8pPr>
            <a:lvl9pPr marL="3035808" indent="0">
              <a:buNone/>
              <a:defRPr sz="8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71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90" y="713211"/>
            <a:ext cx="2447920" cy="2496238"/>
          </a:xfrm>
        </p:spPr>
        <p:txBody>
          <a:bodyPr anchor="b"/>
          <a:lstStyle>
            <a:lvl1pPr>
              <a:defRPr sz="265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26670" y="1540340"/>
            <a:ext cx="3842355" cy="7602630"/>
          </a:xfrm>
        </p:spPr>
        <p:txBody>
          <a:bodyPr anchor="t"/>
          <a:lstStyle>
            <a:lvl1pPr marL="0" indent="0">
              <a:buNone/>
              <a:defRPr sz="2656"/>
            </a:lvl1pPr>
            <a:lvl2pPr marL="379476" indent="0">
              <a:buNone/>
              <a:defRPr sz="2324"/>
            </a:lvl2pPr>
            <a:lvl3pPr marL="758952" indent="0">
              <a:buNone/>
              <a:defRPr sz="1992"/>
            </a:lvl3pPr>
            <a:lvl4pPr marL="1138428" indent="0">
              <a:buNone/>
              <a:defRPr sz="1660"/>
            </a:lvl4pPr>
            <a:lvl5pPr marL="1517904" indent="0">
              <a:buNone/>
              <a:defRPr sz="1660"/>
            </a:lvl5pPr>
            <a:lvl6pPr marL="1897380" indent="0">
              <a:buNone/>
              <a:defRPr sz="1660"/>
            </a:lvl6pPr>
            <a:lvl7pPr marL="2276856" indent="0">
              <a:buNone/>
              <a:defRPr sz="1660"/>
            </a:lvl7pPr>
            <a:lvl8pPr marL="2656332" indent="0">
              <a:buNone/>
              <a:defRPr sz="1660"/>
            </a:lvl8pPr>
            <a:lvl9pPr marL="3035808" indent="0">
              <a:buNone/>
              <a:defRPr sz="16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790" y="3209449"/>
            <a:ext cx="2447920" cy="5945901"/>
          </a:xfrm>
        </p:spPr>
        <p:txBody>
          <a:bodyPr/>
          <a:lstStyle>
            <a:lvl1pPr marL="0" indent="0">
              <a:buNone/>
              <a:defRPr sz="1328"/>
            </a:lvl1pPr>
            <a:lvl2pPr marL="379476" indent="0">
              <a:buNone/>
              <a:defRPr sz="1162"/>
            </a:lvl2pPr>
            <a:lvl3pPr marL="758952" indent="0">
              <a:buNone/>
              <a:defRPr sz="996"/>
            </a:lvl3pPr>
            <a:lvl4pPr marL="1138428" indent="0">
              <a:buNone/>
              <a:defRPr sz="830"/>
            </a:lvl4pPr>
            <a:lvl5pPr marL="1517904" indent="0">
              <a:buNone/>
              <a:defRPr sz="830"/>
            </a:lvl5pPr>
            <a:lvl6pPr marL="1897380" indent="0">
              <a:buNone/>
              <a:defRPr sz="830"/>
            </a:lvl6pPr>
            <a:lvl7pPr marL="2276856" indent="0">
              <a:buNone/>
              <a:defRPr sz="830"/>
            </a:lvl7pPr>
            <a:lvl8pPr marL="2656332" indent="0">
              <a:buNone/>
              <a:defRPr sz="830"/>
            </a:lvl8pPr>
            <a:lvl9pPr marL="3035808" indent="0">
              <a:buNone/>
              <a:defRPr sz="8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19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67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31478" y="569578"/>
            <a:ext cx="1636559" cy="9066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1802" y="569578"/>
            <a:ext cx="4814803" cy="90661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2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802" y="569580"/>
            <a:ext cx="6546235" cy="20678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802" y="2847891"/>
            <a:ext cx="6546235" cy="6787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801" y="9915615"/>
            <a:ext cx="1707714" cy="569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70210-E710-44EA-8DF9-5226E47B3D76}" type="datetimeFigureOut">
              <a:rPr lang="en-US" smtClean="0"/>
              <a:t>8/21/2018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4134" y="9915615"/>
            <a:ext cx="2561570" cy="569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60323" y="9915615"/>
            <a:ext cx="1707714" cy="5695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CF797-84AC-4C12-A5DB-ABAD3377BA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0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8952" rtl="0" eaLnBrk="1" latinLnBrk="0" hangingPunct="1">
        <a:lnSpc>
          <a:spcPct val="90000"/>
        </a:lnSpc>
        <a:spcBef>
          <a:spcPct val="0"/>
        </a:spcBef>
        <a:buNone/>
        <a:defRPr sz="36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738" indent="-189738" algn="l" defTabSz="758952" rtl="0" eaLnBrk="1" latinLnBrk="0" hangingPunct="1">
        <a:lnSpc>
          <a:spcPct val="90000"/>
        </a:lnSpc>
        <a:spcBef>
          <a:spcPts val="830"/>
        </a:spcBef>
        <a:buFont typeface="Arial" panose="020B0604020202020204" pitchFamily="34" charset="0"/>
        <a:buChar char="•"/>
        <a:defRPr sz="2324" kern="1200">
          <a:solidFill>
            <a:schemeClr val="tx1"/>
          </a:solidFill>
          <a:latin typeface="+mn-lt"/>
          <a:ea typeface="+mn-ea"/>
          <a:cs typeface="+mn-cs"/>
        </a:defRPr>
      </a:lvl1pPr>
      <a:lvl2pPr marL="569214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2pPr>
      <a:lvl3pPr marL="948690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60" kern="1200">
          <a:solidFill>
            <a:schemeClr val="tx1"/>
          </a:solidFill>
          <a:latin typeface="+mn-lt"/>
          <a:ea typeface="+mn-ea"/>
          <a:cs typeface="+mn-cs"/>
        </a:defRPr>
      </a:lvl3pPr>
      <a:lvl4pPr marL="1328166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4pPr>
      <a:lvl5pPr marL="1707642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5pPr>
      <a:lvl6pPr marL="2087118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6pPr>
      <a:lvl7pPr marL="2466594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7pPr>
      <a:lvl8pPr marL="2846070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8pPr>
      <a:lvl9pPr marL="3225546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1pPr>
      <a:lvl2pPr marL="379476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2pPr>
      <a:lvl3pPr marL="758952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3pPr>
      <a:lvl4pPr marL="1138428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4pPr>
      <a:lvl5pPr marL="1517904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5pPr>
      <a:lvl6pPr marL="1897380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6pPr>
      <a:lvl7pPr marL="2276856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7pPr>
      <a:lvl8pPr marL="2656332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8pPr>
      <a:lvl9pPr marL="3035808" algn="l" defTabSz="758952" rtl="0" eaLnBrk="1" latinLnBrk="0" hangingPunct="1">
        <a:defRPr sz="14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3591" y="1339702"/>
            <a:ext cx="95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53508" y="8568929"/>
            <a:ext cx="75390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t>Additional file 8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of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ifferentially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expressed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genes. 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Differentially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expressed genes were searched for 1) GCC box/motif (TAAGAGCCGCC or AGCCGCC) in 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Their promoter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region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(-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2000bp to +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200bp)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and/or 2) DRE motif (A/GCCGAC) in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their promoter region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(-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2000bp to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0bp).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Gene ontology (GO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categories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enriched in up-regulated genes (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and down-regulated genes (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analysis was performed using PANTHER (http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://go.pantherdb.org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/).</a:t>
            </a: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06642"/>
              </p:ext>
            </p:extLst>
          </p:nvPr>
        </p:nvGraphicFramePr>
        <p:xfrm>
          <a:off x="1802954" y="790721"/>
          <a:ext cx="3688026" cy="2004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342"/>
                <a:gridCol w="1229342"/>
                <a:gridCol w="1229342"/>
              </a:tblGrid>
              <a:tr h="334154"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Prom. element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4154"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GCC </a:t>
                      </a:r>
                      <a:r>
                        <a:rPr lang="en-CA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-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4154"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GCC     DRE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4154"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         DRE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2,081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2,208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4154"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</a:t>
                      </a:r>
                      <a:r>
                        <a:rPr lang="en-CA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-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3,355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3,077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4154"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5,886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5,835</a:t>
                      </a:r>
                      <a:endParaRPr lang="en-CA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658371"/>
              </p:ext>
            </p:extLst>
          </p:nvPr>
        </p:nvGraphicFramePr>
        <p:xfrm>
          <a:off x="541329" y="5891522"/>
          <a:ext cx="6791326" cy="242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9357283"/>
              </p:ext>
            </p:extLst>
          </p:nvPr>
        </p:nvGraphicFramePr>
        <p:xfrm>
          <a:off x="152400" y="3544093"/>
          <a:ext cx="5800725" cy="2428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8977" y="49973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8977" y="3533673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8977" y="582330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5156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10722</TotalTime>
  <Words>119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moeder</cp:lastModifiedBy>
  <cp:revision>314</cp:revision>
  <dcterms:created xsi:type="dcterms:W3CDTF">2016-09-27T17:34:00Z</dcterms:created>
  <dcterms:modified xsi:type="dcterms:W3CDTF">2018-08-21T22:26:24Z</dcterms:modified>
</cp:coreProperties>
</file>