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70" autoAdjust="0"/>
  </p:normalViewPr>
  <p:slideViewPr>
    <p:cSldViewPr>
      <p:cViewPr varScale="1">
        <p:scale>
          <a:sx n="82" d="100"/>
          <a:sy n="82" d="100"/>
        </p:scale>
        <p:origin x="702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785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8756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52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746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5419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6323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928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5087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7753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1448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EFB0E-0010-4161-94F2-B29665E00437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2121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EFB0E-0010-4161-94F2-B29665E00437}" type="datetimeFigureOut">
              <a:rPr lang="fr-FR" smtClean="0"/>
              <a:t>18/07/2018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38430-53BA-47D5-9355-EE495C89937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836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476672" y="395536"/>
            <a:ext cx="6283072" cy="8424936"/>
            <a:chOff x="476672" y="899592"/>
            <a:chExt cx="6283072" cy="7198267"/>
          </a:xfrm>
        </p:grpSpPr>
        <p:sp>
          <p:nvSpPr>
            <p:cNvPr id="138" name="ZoneTexte 101"/>
            <p:cNvSpPr txBox="1">
              <a:spLocks noChangeArrowheads="1"/>
            </p:cNvSpPr>
            <p:nvPr/>
          </p:nvSpPr>
          <p:spPr bwMode="auto">
            <a:xfrm>
              <a:off x="1454547" y="899592"/>
              <a:ext cx="691275" cy="239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b="1" i="1" dirty="0" smtClean="0">
                  <a:latin typeface="Arial" pitchFamily="34" charset="0"/>
                </a:rPr>
                <a:t>CYP1</a:t>
              </a:r>
              <a:endParaRPr lang="fr-FR" altLang="fr-FR" sz="1200" b="1" i="1" dirty="0">
                <a:latin typeface="Arial" pitchFamily="34" charset="0"/>
              </a:endParaRPr>
            </a:p>
          </p:txBody>
        </p:sp>
        <p:sp>
          <p:nvSpPr>
            <p:cNvPr id="264" name="ZoneTexte 101"/>
            <p:cNvSpPr txBox="1">
              <a:spLocks noChangeArrowheads="1"/>
            </p:cNvSpPr>
            <p:nvPr/>
          </p:nvSpPr>
          <p:spPr bwMode="auto">
            <a:xfrm>
              <a:off x="4737293" y="910625"/>
              <a:ext cx="67123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b="1" i="1" dirty="0" smtClean="0">
                  <a:latin typeface="Arial" pitchFamily="34" charset="0"/>
                </a:rPr>
                <a:t>eiF1a</a:t>
              </a:r>
              <a:endParaRPr lang="fr-FR" altLang="fr-FR" sz="1200" b="1" i="1" dirty="0">
                <a:latin typeface="Arial" pitchFamily="34" charset="0"/>
              </a:endParaRPr>
            </a:p>
          </p:txBody>
        </p:sp>
        <p:sp>
          <p:nvSpPr>
            <p:cNvPr id="406" name="ZoneTexte 101"/>
            <p:cNvSpPr txBox="1">
              <a:spLocks noChangeArrowheads="1"/>
            </p:cNvSpPr>
            <p:nvPr/>
          </p:nvSpPr>
          <p:spPr bwMode="auto">
            <a:xfrm>
              <a:off x="1714719" y="4651727"/>
              <a:ext cx="61226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b="1" i="1" dirty="0" err="1" smtClean="0">
                  <a:latin typeface="Arial" pitchFamily="34" charset="0"/>
                </a:rPr>
                <a:t>SuSy</a:t>
              </a:r>
              <a:endParaRPr lang="fr-FR" altLang="fr-FR" sz="1200" b="1" i="1" dirty="0">
                <a:latin typeface="Arial" pitchFamily="34" charset="0"/>
              </a:endParaRPr>
            </a:p>
          </p:txBody>
        </p:sp>
        <p:sp>
          <p:nvSpPr>
            <p:cNvPr id="564" name="ZoneTexte 101"/>
            <p:cNvSpPr txBox="1">
              <a:spLocks noChangeArrowheads="1"/>
            </p:cNvSpPr>
            <p:nvPr/>
          </p:nvSpPr>
          <p:spPr bwMode="auto">
            <a:xfrm>
              <a:off x="4615241" y="4666766"/>
              <a:ext cx="65902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b="1" i="1" dirty="0" smtClean="0">
                  <a:latin typeface="Arial" pitchFamily="34" charset="0"/>
                </a:rPr>
                <a:t>TIP1;1</a:t>
              </a:r>
              <a:endParaRPr lang="fr-FR" altLang="fr-FR" sz="1200" b="1" i="1" dirty="0">
                <a:latin typeface="Arial" pitchFamily="34" charset="0"/>
              </a:endParaRPr>
            </a:p>
          </p:txBody>
        </p:sp>
        <p:grpSp>
          <p:nvGrpSpPr>
            <p:cNvPr id="1537" name="Groupe 1536"/>
            <p:cNvGrpSpPr/>
            <p:nvPr/>
          </p:nvGrpSpPr>
          <p:grpSpPr>
            <a:xfrm>
              <a:off x="476672" y="1101000"/>
              <a:ext cx="2619650" cy="3409776"/>
              <a:chOff x="-2060575" y="1090216"/>
              <a:chExt cx="2619650" cy="3409776"/>
            </a:xfrm>
          </p:grpSpPr>
          <p:sp>
            <p:nvSpPr>
              <p:cNvPr id="136" name="ZoneTexte 101"/>
              <p:cNvSpPr txBox="1">
                <a:spLocks noChangeArrowheads="1"/>
              </p:cNvSpPr>
              <p:nvPr/>
            </p:nvSpPr>
            <p:spPr bwMode="auto">
              <a:xfrm>
                <a:off x="313735" y="2260566"/>
                <a:ext cx="245340" cy="2366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</a:p>
            </p:txBody>
          </p:sp>
          <p:sp>
            <p:nvSpPr>
              <p:cNvPr id="135" name="Rectangle à coins arrondis 134"/>
              <p:cNvSpPr/>
              <p:nvPr/>
            </p:nvSpPr>
            <p:spPr>
              <a:xfrm>
                <a:off x="-1717676" y="3153258"/>
                <a:ext cx="1772221" cy="1287915"/>
              </a:xfrm>
              <a:prstGeom prst="roundRect">
                <a:avLst>
                  <a:gd name="adj" fmla="val 5340"/>
                </a:avLst>
              </a:prstGeom>
              <a:noFill/>
              <a:ln w="12700">
                <a:solidFill>
                  <a:srgbClr val="00B05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8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3" name="Rectangle à coins arrondis 132"/>
              <p:cNvSpPr/>
              <p:nvPr/>
            </p:nvSpPr>
            <p:spPr>
              <a:xfrm>
                <a:off x="-1747638" y="1723696"/>
                <a:ext cx="2064537" cy="1348817"/>
              </a:xfrm>
              <a:prstGeom prst="roundRect">
                <a:avLst>
                  <a:gd name="adj" fmla="val 4548"/>
                </a:avLst>
              </a:prstGeom>
              <a:noFill/>
              <a:ln w="127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7" name="ZoneTexte 102"/>
              <p:cNvSpPr txBox="1">
                <a:spLocks noChangeArrowheads="1"/>
              </p:cNvSpPr>
              <p:nvPr/>
            </p:nvSpPr>
            <p:spPr bwMode="auto">
              <a:xfrm>
                <a:off x="35098" y="3676251"/>
                <a:ext cx="294919" cy="2366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 b="1" dirty="0">
                    <a:solidFill>
                      <a:srgbClr val="00B0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</a:p>
            </p:txBody>
          </p:sp>
          <p:grpSp>
            <p:nvGrpSpPr>
              <p:cNvPr id="1536" name="Groupe 1535"/>
              <p:cNvGrpSpPr/>
              <p:nvPr/>
            </p:nvGrpSpPr>
            <p:grpSpPr>
              <a:xfrm>
                <a:off x="-2060575" y="1090216"/>
                <a:ext cx="2326485" cy="3409776"/>
                <a:chOff x="-2060575" y="1090216"/>
                <a:chExt cx="2326485" cy="3409776"/>
              </a:xfrm>
            </p:grpSpPr>
            <p:sp>
              <p:nvSpPr>
                <p:cNvPr id="16" name="Rectangle 5"/>
                <p:cNvSpPr>
                  <a:spLocks noChangeArrowheads="1"/>
                </p:cNvSpPr>
                <p:nvPr/>
              </p:nvSpPr>
              <p:spPr bwMode="auto">
                <a:xfrm>
                  <a:off x="-1495425" y="1123393"/>
                  <a:ext cx="636393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cs typeface="Arial" panose="020B0604020202020204" pitchFamily="34" charset="0"/>
                    </a:rPr>
                    <a:t> A. americana</a:t>
                  </a:r>
                </a:p>
              </p:txBody>
            </p:sp>
            <p:sp>
              <p:nvSpPr>
                <p:cNvPr id="1416" name="Freeform 6"/>
                <p:cNvSpPr>
                  <a:spLocks/>
                </p:cNvSpPr>
                <p:nvPr/>
              </p:nvSpPr>
              <p:spPr bwMode="auto">
                <a:xfrm>
                  <a:off x="-1851025" y="1195388"/>
                  <a:ext cx="352425" cy="39688"/>
                </a:xfrm>
                <a:custGeom>
                  <a:avLst/>
                  <a:gdLst>
                    <a:gd name="T0" fmla="*/ 0 w 222"/>
                    <a:gd name="T1" fmla="*/ 25 h 25"/>
                    <a:gd name="T2" fmla="*/ 0 w 222"/>
                    <a:gd name="T3" fmla="*/ 0 h 25"/>
                    <a:gd name="T4" fmla="*/ 222 w 222"/>
                    <a:gd name="T5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2" h="25">
                      <a:moveTo>
                        <a:pt x="0" y="25"/>
                      </a:moveTo>
                      <a:lnTo>
                        <a:pt x="0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90" name="Rectangle 7"/>
                <p:cNvSpPr>
                  <a:spLocks noChangeArrowheads="1"/>
                </p:cNvSpPr>
                <p:nvPr/>
              </p:nvSpPr>
              <p:spPr bwMode="auto">
                <a:xfrm>
                  <a:off x="-1724025" y="1207531"/>
                  <a:ext cx="670055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cs typeface="Arial" panose="020B0604020202020204" pitchFamily="34" charset="0"/>
                    </a:rPr>
                    <a:t> A. fluminensis</a:t>
                  </a:r>
                </a:p>
              </p:txBody>
            </p:sp>
            <p:sp>
              <p:nvSpPr>
                <p:cNvPr id="1498" name="Freeform 8"/>
                <p:cNvSpPr>
                  <a:spLocks/>
                </p:cNvSpPr>
                <p:nvPr/>
              </p:nvSpPr>
              <p:spPr bwMode="auto">
                <a:xfrm>
                  <a:off x="-1851025" y="1239838"/>
                  <a:ext cx="123825" cy="39688"/>
                </a:xfrm>
                <a:custGeom>
                  <a:avLst/>
                  <a:gdLst>
                    <a:gd name="T0" fmla="*/ 0 w 78"/>
                    <a:gd name="T1" fmla="*/ 0 h 25"/>
                    <a:gd name="T2" fmla="*/ 0 w 78"/>
                    <a:gd name="T3" fmla="*/ 25 h 25"/>
                    <a:gd name="T4" fmla="*/ 78 w 78"/>
                    <a:gd name="T5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8" h="25">
                      <a:moveTo>
                        <a:pt x="0" y="0"/>
                      </a:moveTo>
                      <a:lnTo>
                        <a:pt x="0" y="25"/>
                      </a:lnTo>
                      <a:lnTo>
                        <a:pt x="78" y="25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99" name="Freeform 9"/>
                <p:cNvSpPr>
                  <a:spLocks/>
                </p:cNvSpPr>
                <p:nvPr/>
              </p:nvSpPr>
              <p:spPr bwMode="auto">
                <a:xfrm>
                  <a:off x="-2060575" y="1236663"/>
                  <a:ext cx="209550" cy="420688"/>
                </a:xfrm>
                <a:custGeom>
                  <a:avLst/>
                  <a:gdLst>
                    <a:gd name="T0" fmla="*/ 0 w 132"/>
                    <a:gd name="T1" fmla="*/ 265 h 265"/>
                    <a:gd name="T2" fmla="*/ 0 w 132"/>
                    <a:gd name="T3" fmla="*/ 0 h 265"/>
                    <a:gd name="T4" fmla="*/ 132 w 132"/>
                    <a:gd name="T5" fmla="*/ 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2" h="265">
                      <a:moveTo>
                        <a:pt x="0" y="265"/>
                      </a:moveTo>
                      <a:lnTo>
                        <a:pt x="0" y="0"/>
                      </a:lnTo>
                      <a:lnTo>
                        <a:pt x="132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00" name="Rectangle 10"/>
                <p:cNvSpPr>
                  <a:spLocks noChangeArrowheads="1"/>
                </p:cNvSpPr>
                <p:nvPr/>
              </p:nvSpPr>
              <p:spPr bwMode="auto">
                <a:xfrm>
                  <a:off x="-1684338" y="1291668"/>
                  <a:ext cx="814325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cs typeface="Arial" panose="020B0604020202020204" pitchFamily="34" charset="0"/>
                    </a:rPr>
                    <a:t> A. montevidensis</a:t>
                  </a:r>
                </a:p>
              </p:txBody>
            </p:sp>
            <p:sp>
              <p:nvSpPr>
                <p:cNvPr id="1501" name="Freeform 11"/>
                <p:cNvSpPr>
                  <a:spLocks/>
                </p:cNvSpPr>
                <p:nvPr/>
              </p:nvSpPr>
              <p:spPr bwMode="auto">
                <a:xfrm>
                  <a:off x="-1931988" y="1363663"/>
                  <a:ext cx="246063" cy="92075"/>
                </a:xfrm>
                <a:custGeom>
                  <a:avLst/>
                  <a:gdLst>
                    <a:gd name="T0" fmla="*/ 0 w 155"/>
                    <a:gd name="T1" fmla="*/ 58 h 58"/>
                    <a:gd name="T2" fmla="*/ 0 w 155"/>
                    <a:gd name="T3" fmla="*/ 0 h 58"/>
                    <a:gd name="T4" fmla="*/ 155 w 155"/>
                    <a:gd name="T5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5" h="58">
                      <a:moveTo>
                        <a:pt x="0" y="58"/>
                      </a:moveTo>
                      <a:lnTo>
                        <a:pt x="0" y="0"/>
                      </a:lnTo>
                      <a:lnTo>
                        <a:pt x="155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02" name="Rectangle 12"/>
                <p:cNvSpPr>
                  <a:spLocks noChangeArrowheads="1"/>
                </p:cNvSpPr>
                <p:nvPr/>
              </p:nvSpPr>
              <p:spPr bwMode="auto">
                <a:xfrm>
                  <a:off x="-1509713" y="1375806"/>
                  <a:ext cx="395942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cs typeface="Arial" panose="020B0604020202020204" pitchFamily="34" charset="0"/>
                    </a:rPr>
                    <a:t> A.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cs typeface="Arial" panose="020B0604020202020204" pitchFamily="34" charset="0"/>
                    </a:rPr>
                    <a:t>filosa</a:t>
                  </a:r>
                  <a:endPara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03" name="Freeform 13"/>
                <p:cNvSpPr>
                  <a:spLocks/>
                </p:cNvSpPr>
                <p:nvPr/>
              </p:nvSpPr>
              <p:spPr bwMode="auto">
                <a:xfrm>
                  <a:off x="-1681163" y="1447800"/>
                  <a:ext cx="169863" cy="39688"/>
                </a:xfrm>
                <a:custGeom>
                  <a:avLst/>
                  <a:gdLst>
                    <a:gd name="T0" fmla="*/ 0 w 107"/>
                    <a:gd name="T1" fmla="*/ 25 h 25"/>
                    <a:gd name="T2" fmla="*/ 0 w 107"/>
                    <a:gd name="T3" fmla="*/ 0 h 25"/>
                    <a:gd name="T4" fmla="*/ 107 w 107"/>
                    <a:gd name="T5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7" h="25">
                      <a:moveTo>
                        <a:pt x="0" y="25"/>
                      </a:moveTo>
                      <a:lnTo>
                        <a:pt x="0" y="0"/>
                      </a:lnTo>
                      <a:lnTo>
                        <a:pt x="107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" name="Rectangle 14"/>
                <p:cNvSpPr>
                  <a:spLocks noChangeArrowheads="1"/>
                </p:cNvSpPr>
                <p:nvPr/>
              </p:nvSpPr>
              <p:spPr bwMode="auto">
                <a:xfrm>
                  <a:off x="-1514475" y="1459943"/>
                  <a:ext cx="460062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cs typeface="Arial" panose="020B0604020202020204" pitchFamily="34" charset="0"/>
                    </a:rPr>
                    <a:t> A. evenia</a:t>
                  </a:r>
                </a:p>
              </p:txBody>
            </p:sp>
            <p:sp>
              <p:nvSpPr>
                <p:cNvPr id="1504" name="Freeform 15"/>
                <p:cNvSpPr>
                  <a:spLocks/>
                </p:cNvSpPr>
                <p:nvPr/>
              </p:nvSpPr>
              <p:spPr bwMode="auto">
                <a:xfrm>
                  <a:off x="-1681163" y="1490663"/>
                  <a:ext cx="163513" cy="39688"/>
                </a:xfrm>
                <a:custGeom>
                  <a:avLst/>
                  <a:gdLst>
                    <a:gd name="T0" fmla="*/ 0 w 103"/>
                    <a:gd name="T1" fmla="*/ 0 h 25"/>
                    <a:gd name="T2" fmla="*/ 0 w 103"/>
                    <a:gd name="T3" fmla="*/ 25 h 25"/>
                    <a:gd name="T4" fmla="*/ 103 w 103"/>
                    <a:gd name="T5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3" h="25">
                      <a:moveTo>
                        <a:pt x="0" y="0"/>
                      </a:moveTo>
                      <a:lnTo>
                        <a:pt x="0" y="25"/>
                      </a:lnTo>
                      <a:lnTo>
                        <a:pt x="103" y="25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05" name="Freeform 16"/>
                <p:cNvSpPr>
                  <a:spLocks/>
                </p:cNvSpPr>
                <p:nvPr/>
              </p:nvSpPr>
              <p:spPr bwMode="auto">
                <a:xfrm>
                  <a:off x="-1782763" y="1489075"/>
                  <a:ext cx="101600" cy="60325"/>
                </a:xfrm>
                <a:custGeom>
                  <a:avLst/>
                  <a:gdLst>
                    <a:gd name="T0" fmla="*/ 0 w 64"/>
                    <a:gd name="T1" fmla="*/ 38 h 38"/>
                    <a:gd name="T2" fmla="*/ 0 w 64"/>
                    <a:gd name="T3" fmla="*/ 0 h 38"/>
                    <a:gd name="T4" fmla="*/ 64 w 64"/>
                    <a:gd name="T5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4" h="38">
                      <a:moveTo>
                        <a:pt x="0" y="38"/>
                      </a:moveTo>
                      <a:lnTo>
                        <a:pt x="0" y="0"/>
                      </a:lnTo>
                      <a:lnTo>
                        <a:pt x="64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06" name="Rectangle 17"/>
                <p:cNvSpPr>
                  <a:spLocks noChangeArrowheads="1"/>
                </p:cNvSpPr>
                <p:nvPr/>
              </p:nvSpPr>
              <p:spPr bwMode="auto">
                <a:xfrm>
                  <a:off x="-1649413" y="1544081"/>
                  <a:ext cx="458459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cs typeface="Arial" panose="020B0604020202020204" pitchFamily="34" charset="0"/>
                    </a:rPr>
                    <a:t> A.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cs typeface="Arial" panose="020B0604020202020204" pitchFamily="34" charset="0"/>
                    </a:rPr>
                    <a:t>deamii</a:t>
                  </a:r>
                  <a:endPara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07" name="Freeform 18"/>
                <p:cNvSpPr>
                  <a:spLocks/>
                </p:cNvSpPr>
                <p:nvPr/>
              </p:nvSpPr>
              <p:spPr bwMode="auto">
                <a:xfrm>
                  <a:off x="-1782763" y="1554163"/>
                  <a:ext cx="130175" cy="60325"/>
                </a:xfrm>
                <a:custGeom>
                  <a:avLst/>
                  <a:gdLst>
                    <a:gd name="T0" fmla="*/ 0 w 82"/>
                    <a:gd name="T1" fmla="*/ 0 h 38"/>
                    <a:gd name="T2" fmla="*/ 0 w 82"/>
                    <a:gd name="T3" fmla="*/ 38 h 38"/>
                    <a:gd name="T4" fmla="*/ 82 w 82"/>
                    <a:gd name="T5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2" h="38">
                      <a:moveTo>
                        <a:pt x="0" y="0"/>
                      </a:moveTo>
                      <a:lnTo>
                        <a:pt x="0" y="38"/>
                      </a:lnTo>
                      <a:lnTo>
                        <a:pt x="82" y="38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08" name="Freeform 19"/>
                <p:cNvSpPr>
                  <a:spLocks/>
                </p:cNvSpPr>
                <p:nvPr/>
              </p:nvSpPr>
              <p:spPr bwMode="auto">
                <a:xfrm>
                  <a:off x="-1931988" y="1458913"/>
                  <a:ext cx="149225" cy="93663"/>
                </a:xfrm>
                <a:custGeom>
                  <a:avLst/>
                  <a:gdLst>
                    <a:gd name="T0" fmla="*/ 0 w 94"/>
                    <a:gd name="T1" fmla="*/ 0 h 59"/>
                    <a:gd name="T2" fmla="*/ 0 w 94"/>
                    <a:gd name="T3" fmla="*/ 59 h 59"/>
                    <a:gd name="T4" fmla="*/ 94 w 94"/>
                    <a:gd name="T5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4" h="59">
                      <a:moveTo>
                        <a:pt x="0" y="0"/>
                      </a:moveTo>
                      <a:lnTo>
                        <a:pt x="0" y="59"/>
                      </a:lnTo>
                      <a:lnTo>
                        <a:pt x="94" y="59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09" name="Freeform 20"/>
                <p:cNvSpPr>
                  <a:spLocks/>
                </p:cNvSpPr>
                <p:nvPr/>
              </p:nvSpPr>
              <p:spPr bwMode="auto">
                <a:xfrm>
                  <a:off x="-1989138" y="1457325"/>
                  <a:ext cx="57150" cy="620713"/>
                </a:xfrm>
                <a:custGeom>
                  <a:avLst/>
                  <a:gdLst>
                    <a:gd name="T0" fmla="*/ 0 w 36"/>
                    <a:gd name="T1" fmla="*/ 391 h 391"/>
                    <a:gd name="T2" fmla="*/ 0 w 36"/>
                    <a:gd name="T3" fmla="*/ 0 h 391"/>
                    <a:gd name="T4" fmla="*/ 36 w 36"/>
                    <a:gd name="T5" fmla="*/ 0 h 3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6" h="391">
                      <a:moveTo>
                        <a:pt x="0" y="391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10" name="Rectangle 21"/>
                <p:cNvSpPr>
                  <a:spLocks noChangeArrowheads="1"/>
                </p:cNvSpPr>
                <p:nvPr/>
              </p:nvSpPr>
              <p:spPr bwMode="auto">
                <a:xfrm>
                  <a:off x="-1547813" y="1626631"/>
                  <a:ext cx="437620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cs typeface="Arial" panose="020B0604020202020204" pitchFamily="34" charset="0"/>
                    </a:rPr>
                    <a:t> A. patula</a:t>
                  </a:r>
                </a:p>
              </p:txBody>
            </p:sp>
            <p:sp>
              <p:nvSpPr>
                <p:cNvPr id="1511" name="Freeform 22"/>
                <p:cNvSpPr>
                  <a:spLocks/>
                </p:cNvSpPr>
                <p:nvPr/>
              </p:nvSpPr>
              <p:spPr bwMode="auto">
                <a:xfrm>
                  <a:off x="-1828800" y="1698625"/>
                  <a:ext cx="277813" cy="201613"/>
                </a:xfrm>
                <a:custGeom>
                  <a:avLst/>
                  <a:gdLst>
                    <a:gd name="T0" fmla="*/ 0 w 175"/>
                    <a:gd name="T1" fmla="*/ 127 h 127"/>
                    <a:gd name="T2" fmla="*/ 0 w 175"/>
                    <a:gd name="T3" fmla="*/ 0 h 127"/>
                    <a:gd name="T4" fmla="*/ 175 w 175"/>
                    <a:gd name="T5" fmla="*/ 0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5" h="127">
                      <a:moveTo>
                        <a:pt x="0" y="127"/>
                      </a:moveTo>
                      <a:lnTo>
                        <a:pt x="0" y="0"/>
                      </a:lnTo>
                      <a:lnTo>
                        <a:pt x="175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12" name="Rectangle 23"/>
                <p:cNvSpPr>
                  <a:spLocks noChangeArrowheads="1"/>
                </p:cNvSpPr>
                <p:nvPr/>
              </p:nvSpPr>
              <p:spPr bwMode="auto">
                <a:xfrm>
                  <a:off x="-1309688" y="1710768"/>
                  <a:ext cx="751809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cs typeface="Arial" panose="020B0604020202020204" pitchFamily="34" charset="0"/>
                    </a:rPr>
                    <a:t>A. afraspera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cs typeface="Arial" panose="020B0604020202020204" pitchFamily="34" charset="0"/>
                    </a:rPr>
                    <a:t>-A1</a:t>
                  </a:r>
                </a:p>
              </p:txBody>
            </p:sp>
            <p:sp>
              <p:nvSpPr>
                <p:cNvPr id="1518" name="Freeform 24"/>
                <p:cNvSpPr>
                  <a:spLocks/>
                </p:cNvSpPr>
                <p:nvPr/>
              </p:nvSpPr>
              <p:spPr bwMode="auto">
                <a:xfrm>
                  <a:off x="-1343025" y="1782763"/>
                  <a:ext cx="30163" cy="39688"/>
                </a:xfrm>
                <a:custGeom>
                  <a:avLst/>
                  <a:gdLst>
                    <a:gd name="T0" fmla="*/ 0 w 19"/>
                    <a:gd name="T1" fmla="*/ 25 h 25"/>
                    <a:gd name="T2" fmla="*/ 0 w 19"/>
                    <a:gd name="T3" fmla="*/ 0 h 25"/>
                    <a:gd name="T4" fmla="*/ 19 w 19"/>
                    <a:gd name="T5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" h="25">
                      <a:moveTo>
                        <a:pt x="0" y="25"/>
                      </a:moveTo>
                      <a:lnTo>
                        <a:pt x="0" y="0"/>
                      </a:lnTo>
                      <a:lnTo>
                        <a:pt x="19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19" name="Rectangle 25"/>
                <p:cNvSpPr>
                  <a:spLocks noChangeArrowheads="1"/>
                </p:cNvSpPr>
                <p:nvPr/>
              </p:nvSpPr>
              <p:spPr bwMode="auto">
                <a:xfrm>
                  <a:off x="-1271588" y="1794906"/>
                  <a:ext cx="751809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cs typeface="Arial" panose="020B0604020202020204" pitchFamily="34" charset="0"/>
                    </a:rPr>
                    <a:t>A. afraspera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cs typeface="Arial" panose="020B0604020202020204" pitchFamily="34" charset="0"/>
                    </a:rPr>
                    <a:t>-A2</a:t>
                  </a:r>
                </a:p>
              </p:txBody>
            </p:sp>
            <p:sp>
              <p:nvSpPr>
                <p:cNvPr id="1520" name="Freeform 26"/>
                <p:cNvSpPr>
                  <a:spLocks/>
                </p:cNvSpPr>
                <p:nvPr/>
              </p:nvSpPr>
              <p:spPr bwMode="auto">
                <a:xfrm>
                  <a:off x="-1343025" y="1825625"/>
                  <a:ext cx="68263" cy="41275"/>
                </a:xfrm>
                <a:custGeom>
                  <a:avLst/>
                  <a:gdLst>
                    <a:gd name="T0" fmla="*/ 0 w 43"/>
                    <a:gd name="T1" fmla="*/ 0 h 26"/>
                    <a:gd name="T2" fmla="*/ 0 w 43"/>
                    <a:gd name="T3" fmla="*/ 26 h 26"/>
                    <a:gd name="T4" fmla="*/ 43 w 43"/>
                    <a:gd name="T5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" h="26">
                      <a:moveTo>
                        <a:pt x="0" y="0"/>
                      </a:moveTo>
                      <a:lnTo>
                        <a:pt x="0" y="26"/>
                      </a:lnTo>
                      <a:lnTo>
                        <a:pt x="43" y="26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21" name="Freeform 27"/>
                <p:cNvSpPr>
                  <a:spLocks/>
                </p:cNvSpPr>
                <p:nvPr/>
              </p:nvSpPr>
              <p:spPr bwMode="auto">
                <a:xfrm>
                  <a:off x="-1576388" y="1824038"/>
                  <a:ext cx="233363" cy="61913"/>
                </a:xfrm>
                <a:custGeom>
                  <a:avLst/>
                  <a:gdLst>
                    <a:gd name="T0" fmla="*/ 0 w 147"/>
                    <a:gd name="T1" fmla="*/ 39 h 39"/>
                    <a:gd name="T2" fmla="*/ 0 w 147"/>
                    <a:gd name="T3" fmla="*/ 0 h 39"/>
                    <a:gd name="T4" fmla="*/ 147 w 147"/>
                    <a:gd name="T5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7" h="39">
                      <a:moveTo>
                        <a:pt x="0" y="39"/>
                      </a:moveTo>
                      <a:lnTo>
                        <a:pt x="0" y="0"/>
                      </a:lnTo>
                      <a:lnTo>
                        <a:pt x="147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22" name="Rectangle 28"/>
                <p:cNvSpPr>
                  <a:spLocks noChangeArrowheads="1"/>
                </p:cNvSpPr>
                <p:nvPr/>
              </p:nvSpPr>
              <p:spPr bwMode="auto">
                <a:xfrm>
                  <a:off x="-1258888" y="1879043"/>
                  <a:ext cx="596317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A. uniflora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-A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23" name="Freeform 29"/>
                <p:cNvSpPr>
                  <a:spLocks/>
                </p:cNvSpPr>
                <p:nvPr/>
              </p:nvSpPr>
              <p:spPr bwMode="auto">
                <a:xfrm>
                  <a:off x="-1576388" y="1889125"/>
                  <a:ext cx="315913" cy="61913"/>
                </a:xfrm>
                <a:custGeom>
                  <a:avLst/>
                  <a:gdLst>
                    <a:gd name="T0" fmla="*/ 0 w 199"/>
                    <a:gd name="T1" fmla="*/ 0 h 39"/>
                    <a:gd name="T2" fmla="*/ 0 w 199"/>
                    <a:gd name="T3" fmla="*/ 39 h 39"/>
                    <a:gd name="T4" fmla="*/ 199 w 199"/>
                    <a:gd name="T5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9" h="39">
                      <a:moveTo>
                        <a:pt x="0" y="0"/>
                      </a:moveTo>
                      <a:lnTo>
                        <a:pt x="0" y="39"/>
                      </a:lnTo>
                      <a:lnTo>
                        <a:pt x="199" y="39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24" name="Freeform 30"/>
                <p:cNvSpPr>
                  <a:spLocks/>
                </p:cNvSpPr>
                <p:nvPr/>
              </p:nvSpPr>
              <p:spPr bwMode="auto">
                <a:xfrm>
                  <a:off x="-1685925" y="1887538"/>
                  <a:ext cx="109538" cy="215900"/>
                </a:xfrm>
                <a:custGeom>
                  <a:avLst/>
                  <a:gdLst>
                    <a:gd name="T0" fmla="*/ 0 w 69"/>
                    <a:gd name="T1" fmla="*/ 136 h 136"/>
                    <a:gd name="T2" fmla="*/ 0 w 69"/>
                    <a:gd name="T3" fmla="*/ 0 h 136"/>
                    <a:gd name="T4" fmla="*/ 69 w 69"/>
                    <a:gd name="T5" fmla="*/ 0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9" h="136">
                      <a:moveTo>
                        <a:pt x="0" y="136"/>
                      </a:moveTo>
                      <a:lnTo>
                        <a:pt x="0" y="0"/>
                      </a:lnTo>
                      <a:lnTo>
                        <a:pt x="69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25" name="Rectangle 31"/>
                <p:cNvSpPr>
                  <a:spLocks noChangeArrowheads="1"/>
                </p:cNvSpPr>
                <p:nvPr/>
              </p:nvSpPr>
              <p:spPr bwMode="auto">
                <a:xfrm>
                  <a:off x="-1098550" y="1963181"/>
                  <a:ext cx="613951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B.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lupulina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-A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26" name="Freeform 32"/>
                <p:cNvSpPr>
                  <a:spLocks/>
                </p:cNvSpPr>
                <p:nvPr/>
              </p:nvSpPr>
              <p:spPr bwMode="auto">
                <a:xfrm>
                  <a:off x="-1320800" y="2033588"/>
                  <a:ext cx="219075" cy="41275"/>
                </a:xfrm>
                <a:custGeom>
                  <a:avLst/>
                  <a:gdLst>
                    <a:gd name="T0" fmla="*/ 0 w 138"/>
                    <a:gd name="T1" fmla="*/ 26 h 26"/>
                    <a:gd name="T2" fmla="*/ 0 w 138"/>
                    <a:gd name="T3" fmla="*/ 0 h 26"/>
                    <a:gd name="T4" fmla="*/ 138 w 138"/>
                    <a:gd name="T5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8" h="26">
                      <a:moveTo>
                        <a:pt x="0" y="26"/>
                      </a:moveTo>
                      <a:lnTo>
                        <a:pt x="0" y="0"/>
                      </a:lnTo>
                      <a:lnTo>
                        <a:pt x="138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27" name="Rectangle 33"/>
                <p:cNvSpPr>
                  <a:spLocks noChangeArrowheads="1"/>
                </p:cNvSpPr>
                <p:nvPr/>
              </p:nvSpPr>
              <p:spPr bwMode="auto">
                <a:xfrm>
                  <a:off x="-1241425" y="2047318"/>
                  <a:ext cx="899285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B.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humularioides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-A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28" name="Freeform 34"/>
                <p:cNvSpPr>
                  <a:spLocks/>
                </p:cNvSpPr>
                <p:nvPr/>
              </p:nvSpPr>
              <p:spPr bwMode="auto">
                <a:xfrm>
                  <a:off x="-1320800" y="2078038"/>
                  <a:ext cx="76200" cy="39688"/>
                </a:xfrm>
                <a:custGeom>
                  <a:avLst/>
                  <a:gdLst>
                    <a:gd name="T0" fmla="*/ 0 w 48"/>
                    <a:gd name="T1" fmla="*/ 0 h 25"/>
                    <a:gd name="T2" fmla="*/ 0 w 48"/>
                    <a:gd name="T3" fmla="*/ 25 h 25"/>
                    <a:gd name="T4" fmla="*/ 48 w 48"/>
                    <a:gd name="T5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" h="25">
                      <a:moveTo>
                        <a:pt x="0" y="0"/>
                      </a:moveTo>
                      <a:lnTo>
                        <a:pt x="0" y="25"/>
                      </a:lnTo>
                      <a:lnTo>
                        <a:pt x="48" y="25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29" name="Freeform 35"/>
                <p:cNvSpPr>
                  <a:spLocks/>
                </p:cNvSpPr>
                <p:nvPr/>
              </p:nvSpPr>
              <p:spPr bwMode="auto">
                <a:xfrm>
                  <a:off x="-1576388" y="2076450"/>
                  <a:ext cx="255588" cy="246063"/>
                </a:xfrm>
                <a:custGeom>
                  <a:avLst/>
                  <a:gdLst>
                    <a:gd name="T0" fmla="*/ 0 w 161"/>
                    <a:gd name="T1" fmla="*/ 155 h 155"/>
                    <a:gd name="T2" fmla="*/ 0 w 161"/>
                    <a:gd name="T3" fmla="*/ 0 h 155"/>
                    <a:gd name="T4" fmla="*/ 161 w 161"/>
                    <a:gd name="T5" fmla="*/ 0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1" h="155">
                      <a:moveTo>
                        <a:pt x="0" y="155"/>
                      </a:moveTo>
                      <a:lnTo>
                        <a:pt x="0" y="0"/>
                      </a:lnTo>
                      <a:lnTo>
                        <a:pt x="161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30" name="Rectangle 36"/>
                <p:cNvSpPr>
                  <a:spLocks noChangeArrowheads="1"/>
                </p:cNvSpPr>
                <p:nvPr/>
              </p:nvSpPr>
              <p:spPr bwMode="auto">
                <a:xfrm>
                  <a:off x="-795337" y="2129868"/>
                  <a:ext cx="610745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C.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stellaris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-A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31" name="Freeform 37"/>
                <p:cNvSpPr>
                  <a:spLocks/>
                </p:cNvSpPr>
                <p:nvPr/>
              </p:nvSpPr>
              <p:spPr bwMode="auto">
                <a:xfrm>
                  <a:off x="-1079500" y="2201863"/>
                  <a:ext cx="280988" cy="61913"/>
                </a:xfrm>
                <a:custGeom>
                  <a:avLst/>
                  <a:gdLst>
                    <a:gd name="T0" fmla="*/ 0 w 177"/>
                    <a:gd name="T1" fmla="*/ 39 h 39"/>
                    <a:gd name="T2" fmla="*/ 0 w 177"/>
                    <a:gd name="T3" fmla="*/ 0 h 39"/>
                    <a:gd name="T4" fmla="*/ 177 w 177"/>
                    <a:gd name="T5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7" h="39">
                      <a:moveTo>
                        <a:pt x="0" y="39"/>
                      </a:moveTo>
                      <a:lnTo>
                        <a:pt x="0" y="0"/>
                      </a:lnTo>
                      <a:lnTo>
                        <a:pt x="177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32" name="Rectangle 38"/>
                <p:cNvSpPr>
                  <a:spLocks noChangeArrowheads="1"/>
                </p:cNvSpPr>
                <p:nvPr/>
              </p:nvSpPr>
              <p:spPr bwMode="auto">
                <a:xfrm>
                  <a:off x="-473075" y="2214006"/>
                  <a:ext cx="738985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S.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abyssinica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-A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33" name="Freeform 39"/>
                <p:cNvSpPr>
                  <a:spLocks/>
                </p:cNvSpPr>
                <p:nvPr/>
              </p:nvSpPr>
              <p:spPr bwMode="auto">
                <a:xfrm>
                  <a:off x="-581025" y="2286000"/>
                  <a:ext cx="106363" cy="39688"/>
                </a:xfrm>
                <a:custGeom>
                  <a:avLst/>
                  <a:gdLst>
                    <a:gd name="T0" fmla="*/ 0 w 67"/>
                    <a:gd name="T1" fmla="*/ 25 h 25"/>
                    <a:gd name="T2" fmla="*/ 0 w 67"/>
                    <a:gd name="T3" fmla="*/ 0 h 25"/>
                    <a:gd name="T4" fmla="*/ 67 w 67"/>
                    <a:gd name="T5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7" h="25">
                      <a:moveTo>
                        <a:pt x="0" y="25"/>
                      </a:moveTo>
                      <a:lnTo>
                        <a:pt x="0" y="0"/>
                      </a:lnTo>
                      <a:lnTo>
                        <a:pt x="67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34" name="Rectangle 40"/>
                <p:cNvSpPr>
                  <a:spLocks noChangeArrowheads="1"/>
                </p:cNvSpPr>
                <p:nvPr/>
              </p:nvSpPr>
              <p:spPr bwMode="auto">
                <a:xfrm>
                  <a:off x="-527050" y="2298143"/>
                  <a:ext cx="658835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S. sensitiva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-A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35" name="Freeform 41"/>
                <p:cNvSpPr>
                  <a:spLocks/>
                </p:cNvSpPr>
                <p:nvPr/>
              </p:nvSpPr>
              <p:spPr bwMode="auto">
                <a:xfrm>
                  <a:off x="-581025" y="2328863"/>
                  <a:ext cx="50800" cy="41275"/>
                </a:xfrm>
                <a:custGeom>
                  <a:avLst/>
                  <a:gdLst>
                    <a:gd name="T0" fmla="*/ 0 w 32"/>
                    <a:gd name="T1" fmla="*/ 0 h 26"/>
                    <a:gd name="T2" fmla="*/ 0 w 32"/>
                    <a:gd name="T3" fmla="*/ 26 h 26"/>
                    <a:gd name="T4" fmla="*/ 32 w 32"/>
                    <a:gd name="T5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2" h="26">
                      <a:moveTo>
                        <a:pt x="0" y="0"/>
                      </a:moveTo>
                      <a:lnTo>
                        <a:pt x="0" y="26"/>
                      </a:lnTo>
                      <a:lnTo>
                        <a:pt x="32" y="26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1" name="Freeform 42"/>
                <p:cNvSpPr>
                  <a:spLocks/>
                </p:cNvSpPr>
                <p:nvPr/>
              </p:nvSpPr>
              <p:spPr bwMode="auto">
                <a:xfrm>
                  <a:off x="-1079500" y="2266950"/>
                  <a:ext cx="498475" cy="60325"/>
                </a:xfrm>
                <a:custGeom>
                  <a:avLst/>
                  <a:gdLst>
                    <a:gd name="T0" fmla="*/ 0 w 314"/>
                    <a:gd name="T1" fmla="*/ 0 h 38"/>
                    <a:gd name="T2" fmla="*/ 0 w 314"/>
                    <a:gd name="T3" fmla="*/ 38 h 38"/>
                    <a:gd name="T4" fmla="*/ 314 w 314"/>
                    <a:gd name="T5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14" h="38">
                      <a:moveTo>
                        <a:pt x="0" y="0"/>
                      </a:moveTo>
                      <a:lnTo>
                        <a:pt x="0" y="38"/>
                      </a:lnTo>
                      <a:lnTo>
                        <a:pt x="314" y="38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2" name="Freeform 43"/>
                <p:cNvSpPr>
                  <a:spLocks/>
                </p:cNvSpPr>
                <p:nvPr/>
              </p:nvSpPr>
              <p:spPr bwMode="auto">
                <a:xfrm>
                  <a:off x="-1241425" y="2265363"/>
                  <a:ext cx="161925" cy="112713"/>
                </a:xfrm>
                <a:custGeom>
                  <a:avLst/>
                  <a:gdLst>
                    <a:gd name="T0" fmla="*/ 0 w 102"/>
                    <a:gd name="T1" fmla="*/ 71 h 71"/>
                    <a:gd name="T2" fmla="*/ 0 w 102"/>
                    <a:gd name="T3" fmla="*/ 0 h 71"/>
                    <a:gd name="T4" fmla="*/ 102 w 102"/>
                    <a:gd name="T5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2" h="71">
                      <a:moveTo>
                        <a:pt x="0" y="71"/>
                      </a:moveTo>
                      <a:lnTo>
                        <a:pt x="0" y="0"/>
                      </a:lnTo>
                      <a:lnTo>
                        <a:pt x="102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3" name="Rectangle 44"/>
                <p:cNvSpPr>
                  <a:spLocks noChangeArrowheads="1"/>
                </p:cNvSpPr>
                <p:nvPr/>
              </p:nvSpPr>
              <p:spPr bwMode="auto">
                <a:xfrm>
                  <a:off x="-428625" y="2382281"/>
                  <a:ext cx="482504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K.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lutea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-A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4" name="Freeform 45"/>
                <p:cNvSpPr>
                  <a:spLocks/>
                </p:cNvSpPr>
                <p:nvPr/>
              </p:nvSpPr>
              <p:spPr bwMode="auto">
                <a:xfrm>
                  <a:off x="-561975" y="2454275"/>
                  <a:ext cx="131763" cy="39688"/>
                </a:xfrm>
                <a:custGeom>
                  <a:avLst/>
                  <a:gdLst>
                    <a:gd name="T0" fmla="*/ 0 w 83"/>
                    <a:gd name="T1" fmla="*/ 25 h 25"/>
                    <a:gd name="T2" fmla="*/ 0 w 83"/>
                    <a:gd name="T3" fmla="*/ 0 h 25"/>
                    <a:gd name="T4" fmla="*/ 83 w 83"/>
                    <a:gd name="T5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3" h="25">
                      <a:moveTo>
                        <a:pt x="0" y="25"/>
                      </a:moveTo>
                      <a:lnTo>
                        <a:pt x="0" y="0"/>
                      </a:lnTo>
                      <a:lnTo>
                        <a:pt x="83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5" name="Rectangle 46"/>
                <p:cNvSpPr>
                  <a:spLocks noChangeArrowheads="1"/>
                </p:cNvSpPr>
                <p:nvPr/>
              </p:nvSpPr>
              <p:spPr bwMode="auto">
                <a:xfrm>
                  <a:off x="-450850" y="2466418"/>
                  <a:ext cx="618759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K.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strigosa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-A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6" name="Freeform 47"/>
                <p:cNvSpPr>
                  <a:spLocks/>
                </p:cNvSpPr>
                <p:nvPr/>
              </p:nvSpPr>
              <p:spPr bwMode="auto">
                <a:xfrm>
                  <a:off x="-561975" y="2497138"/>
                  <a:ext cx="109538" cy="39688"/>
                </a:xfrm>
                <a:custGeom>
                  <a:avLst/>
                  <a:gdLst>
                    <a:gd name="T0" fmla="*/ 0 w 69"/>
                    <a:gd name="T1" fmla="*/ 0 h 25"/>
                    <a:gd name="T2" fmla="*/ 0 w 69"/>
                    <a:gd name="T3" fmla="*/ 25 h 25"/>
                    <a:gd name="T4" fmla="*/ 69 w 69"/>
                    <a:gd name="T5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9" h="25">
                      <a:moveTo>
                        <a:pt x="0" y="0"/>
                      </a:moveTo>
                      <a:lnTo>
                        <a:pt x="0" y="25"/>
                      </a:lnTo>
                      <a:lnTo>
                        <a:pt x="69" y="25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7" name="Freeform 48"/>
                <p:cNvSpPr>
                  <a:spLocks/>
                </p:cNvSpPr>
                <p:nvPr/>
              </p:nvSpPr>
              <p:spPr bwMode="auto">
                <a:xfrm>
                  <a:off x="-1241425" y="2382838"/>
                  <a:ext cx="679450" cy="112713"/>
                </a:xfrm>
                <a:custGeom>
                  <a:avLst/>
                  <a:gdLst>
                    <a:gd name="T0" fmla="*/ 0 w 428"/>
                    <a:gd name="T1" fmla="*/ 0 h 71"/>
                    <a:gd name="T2" fmla="*/ 0 w 428"/>
                    <a:gd name="T3" fmla="*/ 71 h 71"/>
                    <a:gd name="T4" fmla="*/ 428 w 428"/>
                    <a:gd name="T5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28" h="71">
                      <a:moveTo>
                        <a:pt x="0" y="0"/>
                      </a:moveTo>
                      <a:lnTo>
                        <a:pt x="0" y="71"/>
                      </a:lnTo>
                      <a:lnTo>
                        <a:pt x="428" y="71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8" name="Freeform 49"/>
                <p:cNvSpPr>
                  <a:spLocks/>
                </p:cNvSpPr>
                <p:nvPr/>
              </p:nvSpPr>
              <p:spPr bwMode="auto">
                <a:xfrm>
                  <a:off x="-1463675" y="2379663"/>
                  <a:ext cx="222250" cy="190500"/>
                </a:xfrm>
                <a:custGeom>
                  <a:avLst/>
                  <a:gdLst>
                    <a:gd name="T0" fmla="*/ 0 w 140"/>
                    <a:gd name="T1" fmla="*/ 120 h 120"/>
                    <a:gd name="T2" fmla="*/ 0 w 140"/>
                    <a:gd name="T3" fmla="*/ 0 h 120"/>
                    <a:gd name="T4" fmla="*/ 140 w 140"/>
                    <a:gd name="T5" fmla="*/ 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40" h="120">
                      <a:moveTo>
                        <a:pt x="0" y="120"/>
                      </a:moveTo>
                      <a:lnTo>
                        <a:pt x="0" y="0"/>
                      </a:lnTo>
                      <a:lnTo>
                        <a:pt x="140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9" name="Rectangle 50"/>
                <p:cNvSpPr>
                  <a:spLocks noChangeArrowheads="1"/>
                </p:cNvSpPr>
                <p:nvPr/>
              </p:nvSpPr>
              <p:spPr bwMode="auto">
                <a:xfrm>
                  <a:off x="-911225" y="2550556"/>
                  <a:ext cx="573875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G.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tenella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-A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0" name="Freeform 51"/>
                <p:cNvSpPr>
                  <a:spLocks/>
                </p:cNvSpPr>
                <p:nvPr/>
              </p:nvSpPr>
              <p:spPr bwMode="auto">
                <a:xfrm>
                  <a:off x="-982662" y="2620963"/>
                  <a:ext cx="68263" cy="41275"/>
                </a:xfrm>
                <a:custGeom>
                  <a:avLst/>
                  <a:gdLst>
                    <a:gd name="T0" fmla="*/ 0 w 43"/>
                    <a:gd name="T1" fmla="*/ 26 h 26"/>
                    <a:gd name="T2" fmla="*/ 0 w 43"/>
                    <a:gd name="T3" fmla="*/ 0 h 26"/>
                    <a:gd name="T4" fmla="*/ 43 w 43"/>
                    <a:gd name="T5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3" h="26">
                      <a:moveTo>
                        <a:pt x="0" y="26"/>
                      </a:moveTo>
                      <a:lnTo>
                        <a:pt x="0" y="0"/>
                      </a:lnTo>
                      <a:lnTo>
                        <a:pt x="43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1" name="Rectangle 52"/>
                <p:cNvSpPr>
                  <a:spLocks noChangeArrowheads="1"/>
                </p:cNvSpPr>
                <p:nvPr/>
              </p:nvSpPr>
              <p:spPr bwMode="auto">
                <a:xfrm>
                  <a:off x="-901700" y="2633106"/>
                  <a:ext cx="601127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G. cristata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-A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2" name="Freeform 53"/>
                <p:cNvSpPr>
                  <a:spLocks/>
                </p:cNvSpPr>
                <p:nvPr/>
              </p:nvSpPr>
              <p:spPr bwMode="auto">
                <a:xfrm>
                  <a:off x="-982662" y="2665413"/>
                  <a:ext cx="77788" cy="39688"/>
                </a:xfrm>
                <a:custGeom>
                  <a:avLst/>
                  <a:gdLst>
                    <a:gd name="T0" fmla="*/ 0 w 49"/>
                    <a:gd name="T1" fmla="*/ 0 h 25"/>
                    <a:gd name="T2" fmla="*/ 0 w 49"/>
                    <a:gd name="T3" fmla="*/ 25 h 25"/>
                    <a:gd name="T4" fmla="*/ 49 w 49"/>
                    <a:gd name="T5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9" h="25">
                      <a:moveTo>
                        <a:pt x="0" y="0"/>
                      </a:moveTo>
                      <a:lnTo>
                        <a:pt x="0" y="25"/>
                      </a:lnTo>
                      <a:lnTo>
                        <a:pt x="49" y="25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3" name="Freeform 54"/>
                <p:cNvSpPr>
                  <a:spLocks/>
                </p:cNvSpPr>
                <p:nvPr/>
              </p:nvSpPr>
              <p:spPr bwMode="auto">
                <a:xfrm>
                  <a:off x="-1371600" y="2663825"/>
                  <a:ext cx="388938" cy="96838"/>
                </a:xfrm>
                <a:custGeom>
                  <a:avLst/>
                  <a:gdLst>
                    <a:gd name="T0" fmla="*/ 0 w 245"/>
                    <a:gd name="T1" fmla="*/ 61 h 61"/>
                    <a:gd name="T2" fmla="*/ 0 w 245"/>
                    <a:gd name="T3" fmla="*/ 0 h 61"/>
                    <a:gd name="T4" fmla="*/ 245 w 245"/>
                    <a:gd name="T5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5" h="61">
                      <a:moveTo>
                        <a:pt x="0" y="61"/>
                      </a:moveTo>
                      <a:lnTo>
                        <a:pt x="0" y="0"/>
                      </a:lnTo>
                      <a:lnTo>
                        <a:pt x="245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4" name="Rectangle 55"/>
                <p:cNvSpPr>
                  <a:spLocks noChangeArrowheads="1"/>
                </p:cNvSpPr>
                <p:nvPr/>
              </p:nvSpPr>
              <p:spPr bwMode="auto">
                <a:xfrm>
                  <a:off x="-704850" y="2717243"/>
                  <a:ext cx="476092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A.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bella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-A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5" name="Freeform 56"/>
                <p:cNvSpPr>
                  <a:spLocks/>
                </p:cNvSpPr>
                <p:nvPr/>
              </p:nvSpPr>
              <p:spPr bwMode="auto">
                <a:xfrm>
                  <a:off x="-1106488" y="2789238"/>
                  <a:ext cx="398463" cy="71438"/>
                </a:xfrm>
                <a:custGeom>
                  <a:avLst/>
                  <a:gdLst>
                    <a:gd name="T0" fmla="*/ 0 w 251"/>
                    <a:gd name="T1" fmla="*/ 45 h 45"/>
                    <a:gd name="T2" fmla="*/ 0 w 251"/>
                    <a:gd name="T3" fmla="*/ 0 h 45"/>
                    <a:gd name="T4" fmla="*/ 251 w 251"/>
                    <a:gd name="T5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1" h="45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251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6" name="Rectangle 57"/>
                <p:cNvSpPr>
                  <a:spLocks noChangeArrowheads="1"/>
                </p:cNvSpPr>
                <p:nvPr/>
              </p:nvSpPr>
              <p:spPr bwMode="auto">
                <a:xfrm>
                  <a:off x="-615950" y="2801381"/>
                  <a:ext cx="738985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A.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abyssinica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-A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7" name="Freeform 58"/>
                <p:cNvSpPr>
                  <a:spLocks/>
                </p:cNvSpPr>
                <p:nvPr/>
              </p:nvSpPr>
              <p:spPr bwMode="auto">
                <a:xfrm>
                  <a:off x="-836612" y="2873375"/>
                  <a:ext cx="217488" cy="60325"/>
                </a:xfrm>
                <a:custGeom>
                  <a:avLst/>
                  <a:gdLst>
                    <a:gd name="T0" fmla="*/ 0 w 137"/>
                    <a:gd name="T1" fmla="*/ 38 h 38"/>
                    <a:gd name="T2" fmla="*/ 0 w 137"/>
                    <a:gd name="T3" fmla="*/ 0 h 38"/>
                    <a:gd name="T4" fmla="*/ 137 w 137"/>
                    <a:gd name="T5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7" h="38">
                      <a:moveTo>
                        <a:pt x="0" y="38"/>
                      </a:moveTo>
                      <a:lnTo>
                        <a:pt x="0" y="0"/>
                      </a:lnTo>
                      <a:lnTo>
                        <a:pt x="137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8" name="Rectangle 59"/>
                <p:cNvSpPr>
                  <a:spLocks noChangeArrowheads="1"/>
                </p:cNvSpPr>
                <p:nvPr/>
              </p:nvSpPr>
              <p:spPr bwMode="auto">
                <a:xfrm>
                  <a:off x="-630237" y="2885518"/>
                  <a:ext cx="748603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H.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kapiriensis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-A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9" name="Freeform 60"/>
                <p:cNvSpPr>
                  <a:spLocks/>
                </p:cNvSpPr>
                <p:nvPr/>
              </p:nvSpPr>
              <p:spPr bwMode="auto">
                <a:xfrm>
                  <a:off x="-690562" y="2957513"/>
                  <a:ext cx="57150" cy="39688"/>
                </a:xfrm>
                <a:custGeom>
                  <a:avLst/>
                  <a:gdLst>
                    <a:gd name="T0" fmla="*/ 0 w 36"/>
                    <a:gd name="T1" fmla="*/ 25 h 25"/>
                    <a:gd name="T2" fmla="*/ 0 w 36"/>
                    <a:gd name="T3" fmla="*/ 0 h 25"/>
                    <a:gd name="T4" fmla="*/ 36 w 36"/>
                    <a:gd name="T5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6" h="25">
                      <a:moveTo>
                        <a:pt x="0" y="25"/>
                      </a:moveTo>
                      <a:lnTo>
                        <a:pt x="0" y="0"/>
                      </a:lnTo>
                      <a:lnTo>
                        <a:pt x="36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0" name="Rectangle 61"/>
                <p:cNvSpPr>
                  <a:spLocks noChangeArrowheads="1"/>
                </p:cNvSpPr>
                <p:nvPr/>
              </p:nvSpPr>
              <p:spPr bwMode="auto">
                <a:xfrm>
                  <a:off x="-611187" y="2969656"/>
                  <a:ext cx="777457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H.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descampsii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-A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1" name="Freeform 62"/>
                <p:cNvSpPr>
                  <a:spLocks/>
                </p:cNvSpPr>
                <p:nvPr/>
              </p:nvSpPr>
              <p:spPr bwMode="auto">
                <a:xfrm>
                  <a:off x="-690562" y="3000375"/>
                  <a:ext cx="76200" cy="41275"/>
                </a:xfrm>
                <a:custGeom>
                  <a:avLst/>
                  <a:gdLst>
                    <a:gd name="T0" fmla="*/ 0 w 48"/>
                    <a:gd name="T1" fmla="*/ 0 h 26"/>
                    <a:gd name="T2" fmla="*/ 0 w 48"/>
                    <a:gd name="T3" fmla="*/ 26 h 26"/>
                    <a:gd name="T4" fmla="*/ 48 w 48"/>
                    <a:gd name="T5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8" h="26">
                      <a:moveTo>
                        <a:pt x="0" y="0"/>
                      </a:moveTo>
                      <a:lnTo>
                        <a:pt x="0" y="26"/>
                      </a:lnTo>
                      <a:lnTo>
                        <a:pt x="48" y="26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2" name="Freeform 63"/>
                <p:cNvSpPr>
                  <a:spLocks/>
                </p:cNvSpPr>
                <p:nvPr/>
              </p:nvSpPr>
              <p:spPr bwMode="auto">
                <a:xfrm>
                  <a:off x="-836612" y="2938463"/>
                  <a:ext cx="146050" cy="60325"/>
                </a:xfrm>
                <a:custGeom>
                  <a:avLst/>
                  <a:gdLst>
                    <a:gd name="T0" fmla="*/ 0 w 92"/>
                    <a:gd name="T1" fmla="*/ 0 h 38"/>
                    <a:gd name="T2" fmla="*/ 0 w 92"/>
                    <a:gd name="T3" fmla="*/ 38 h 38"/>
                    <a:gd name="T4" fmla="*/ 92 w 92"/>
                    <a:gd name="T5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2" h="38">
                      <a:moveTo>
                        <a:pt x="0" y="0"/>
                      </a:moveTo>
                      <a:lnTo>
                        <a:pt x="0" y="38"/>
                      </a:lnTo>
                      <a:lnTo>
                        <a:pt x="92" y="38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3" name="Freeform 64"/>
                <p:cNvSpPr>
                  <a:spLocks/>
                </p:cNvSpPr>
                <p:nvPr/>
              </p:nvSpPr>
              <p:spPr bwMode="auto">
                <a:xfrm>
                  <a:off x="-1106488" y="2863850"/>
                  <a:ext cx="269875" cy="73025"/>
                </a:xfrm>
                <a:custGeom>
                  <a:avLst/>
                  <a:gdLst>
                    <a:gd name="T0" fmla="*/ 0 w 170"/>
                    <a:gd name="T1" fmla="*/ 0 h 46"/>
                    <a:gd name="T2" fmla="*/ 0 w 170"/>
                    <a:gd name="T3" fmla="*/ 46 h 46"/>
                    <a:gd name="T4" fmla="*/ 170 w 170"/>
                    <a:gd name="T5" fmla="*/ 46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0" h="46">
                      <a:moveTo>
                        <a:pt x="0" y="0"/>
                      </a:moveTo>
                      <a:lnTo>
                        <a:pt x="0" y="46"/>
                      </a:lnTo>
                      <a:lnTo>
                        <a:pt x="170" y="46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4" name="Freeform 65"/>
                <p:cNvSpPr>
                  <a:spLocks/>
                </p:cNvSpPr>
                <p:nvPr/>
              </p:nvSpPr>
              <p:spPr bwMode="auto">
                <a:xfrm>
                  <a:off x="-1371600" y="2765425"/>
                  <a:ext cx="265113" cy="96838"/>
                </a:xfrm>
                <a:custGeom>
                  <a:avLst/>
                  <a:gdLst>
                    <a:gd name="T0" fmla="*/ 0 w 167"/>
                    <a:gd name="T1" fmla="*/ 0 h 61"/>
                    <a:gd name="T2" fmla="*/ 0 w 167"/>
                    <a:gd name="T3" fmla="*/ 61 h 61"/>
                    <a:gd name="T4" fmla="*/ 167 w 167"/>
                    <a:gd name="T5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7" h="61">
                      <a:moveTo>
                        <a:pt x="0" y="0"/>
                      </a:moveTo>
                      <a:lnTo>
                        <a:pt x="0" y="61"/>
                      </a:lnTo>
                      <a:lnTo>
                        <a:pt x="167" y="61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5" name="Freeform 66"/>
                <p:cNvSpPr>
                  <a:spLocks/>
                </p:cNvSpPr>
                <p:nvPr/>
              </p:nvSpPr>
              <p:spPr bwMode="auto">
                <a:xfrm>
                  <a:off x="-1463675" y="2573338"/>
                  <a:ext cx="92075" cy="190500"/>
                </a:xfrm>
                <a:custGeom>
                  <a:avLst/>
                  <a:gdLst>
                    <a:gd name="T0" fmla="*/ 0 w 58"/>
                    <a:gd name="T1" fmla="*/ 0 h 120"/>
                    <a:gd name="T2" fmla="*/ 0 w 58"/>
                    <a:gd name="T3" fmla="*/ 120 h 120"/>
                    <a:gd name="T4" fmla="*/ 58 w 58"/>
                    <a:gd name="T5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8" h="120">
                      <a:moveTo>
                        <a:pt x="0" y="0"/>
                      </a:moveTo>
                      <a:lnTo>
                        <a:pt x="0" y="120"/>
                      </a:lnTo>
                      <a:lnTo>
                        <a:pt x="58" y="12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6" name="Freeform 67"/>
                <p:cNvSpPr>
                  <a:spLocks/>
                </p:cNvSpPr>
                <p:nvPr/>
              </p:nvSpPr>
              <p:spPr bwMode="auto">
                <a:xfrm>
                  <a:off x="-1576388" y="2325688"/>
                  <a:ext cx="112713" cy="246063"/>
                </a:xfrm>
                <a:custGeom>
                  <a:avLst/>
                  <a:gdLst>
                    <a:gd name="T0" fmla="*/ 0 w 71"/>
                    <a:gd name="T1" fmla="*/ 0 h 155"/>
                    <a:gd name="T2" fmla="*/ 0 w 71"/>
                    <a:gd name="T3" fmla="*/ 155 h 155"/>
                    <a:gd name="T4" fmla="*/ 71 w 71"/>
                    <a:gd name="T5" fmla="*/ 155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155">
                      <a:moveTo>
                        <a:pt x="0" y="0"/>
                      </a:moveTo>
                      <a:lnTo>
                        <a:pt x="0" y="155"/>
                      </a:lnTo>
                      <a:lnTo>
                        <a:pt x="71" y="155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7" name="Freeform 68"/>
                <p:cNvSpPr>
                  <a:spLocks/>
                </p:cNvSpPr>
                <p:nvPr/>
              </p:nvSpPr>
              <p:spPr bwMode="auto">
                <a:xfrm>
                  <a:off x="-1685925" y="2106613"/>
                  <a:ext cx="109538" cy="217488"/>
                </a:xfrm>
                <a:custGeom>
                  <a:avLst/>
                  <a:gdLst>
                    <a:gd name="T0" fmla="*/ 0 w 69"/>
                    <a:gd name="T1" fmla="*/ 0 h 137"/>
                    <a:gd name="T2" fmla="*/ 0 w 69"/>
                    <a:gd name="T3" fmla="*/ 137 h 137"/>
                    <a:gd name="T4" fmla="*/ 69 w 69"/>
                    <a:gd name="T5" fmla="*/ 137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9" h="137">
                      <a:moveTo>
                        <a:pt x="0" y="0"/>
                      </a:moveTo>
                      <a:lnTo>
                        <a:pt x="0" y="137"/>
                      </a:lnTo>
                      <a:lnTo>
                        <a:pt x="69" y="137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8" name="Freeform 69"/>
                <p:cNvSpPr>
                  <a:spLocks/>
                </p:cNvSpPr>
                <p:nvPr/>
              </p:nvSpPr>
              <p:spPr bwMode="auto">
                <a:xfrm>
                  <a:off x="-1828800" y="1903413"/>
                  <a:ext cx="142875" cy="201613"/>
                </a:xfrm>
                <a:custGeom>
                  <a:avLst/>
                  <a:gdLst>
                    <a:gd name="T0" fmla="*/ 0 w 90"/>
                    <a:gd name="T1" fmla="*/ 0 h 127"/>
                    <a:gd name="T2" fmla="*/ 0 w 90"/>
                    <a:gd name="T3" fmla="*/ 127 h 127"/>
                    <a:gd name="T4" fmla="*/ 90 w 90"/>
                    <a:gd name="T5" fmla="*/ 127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0" h="127">
                      <a:moveTo>
                        <a:pt x="0" y="0"/>
                      </a:moveTo>
                      <a:lnTo>
                        <a:pt x="0" y="127"/>
                      </a:lnTo>
                      <a:lnTo>
                        <a:pt x="90" y="127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09" name="Freeform 70"/>
                <p:cNvSpPr>
                  <a:spLocks/>
                </p:cNvSpPr>
                <p:nvPr/>
              </p:nvSpPr>
              <p:spPr bwMode="auto">
                <a:xfrm>
                  <a:off x="-1911350" y="1901825"/>
                  <a:ext cx="82550" cy="798513"/>
                </a:xfrm>
                <a:custGeom>
                  <a:avLst/>
                  <a:gdLst>
                    <a:gd name="T0" fmla="*/ 0 w 52"/>
                    <a:gd name="T1" fmla="*/ 503 h 503"/>
                    <a:gd name="T2" fmla="*/ 0 w 52"/>
                    <a:gd name="T3" fmla="*/ 0 h 503"/>
                    <a:gd name="T4" fmla="*/ 52 w 52"/>
                    <a:gd name="T5" fmla="*/ 0 h 5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2" h="503">
                      <a:moveTo>
                        <a:pt x="0" y="503"/>
                      </a:moveTo>
                      <a:lnTo>
                        <a:pt x="0" y="0"/>
                      </a:lnTo>
                      <a:lnTo>
                        <a:pt x="52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10" name="Rectangle 71"/>
                <p:cNvSpPr>
                  <a:spLocks noChangeArrowheads="1"/>
                </p:cNvSpPr>
                <p:nvPr/>
              </p:nvSpPr>
              <p:spPr bwMode="auto">
                <a:xfrm>
                  <a:off x="-1247775" y="3053793"/>
                  <a:ext cx="807913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cs typeface="Arial" panose="020B0604020202020204" pitchFamily="34" charset="0"/>
                    </a:rPr>
                    <a:t> S. semperflorens</a:t>
                  </a:r>
                </a:p>
              </p:txBody>
            </p:sp>
            <p:sp>
              <p:nvSpPr>
                <p:cNvPr id="511" name="Freeform 72"/>
                <p:cNvSpPr>
                  <a:spLocks/>
                </p:cNvSpPr>
                <p:nvPr/>
              </p:nvSpPr>
              <p:spPr bwMode="auto">
                <a:xfrm>
                  <a:off x="-1817688" y="3124200"/>
                  <a:ext cx="566738" cy="376238"/>
                </a:xfrm>
                <a:custGeom>
                  <a:avLst/>
                  <a:gdLst>
                    <a:gd name="T0" fmla="*/ 0 w 357"/>
                    <a:gd name="T1" fmla="*/ 237 h 237"/>
                    <a:gd name="T2" fmla="*/ 0 w 357"/>
                    <a:gd name="T3" fmla="*/ 0 h 237"/>
                    <a:gd name="T4" fmla="*/ 357 w 357"/>
                    <a:gd name="T5" fmla="*/ 0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57" h="237">
                      <a:moveTo>
                        <a:pt x="0" y="237"/>
                      </a:moveTo>
                      <a:lnTo>
                        <a:pt x="0" y="0"/>
                      </a:lnTo>
                      <a:lnTo>
                        <a:pt x="357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4" name="Rectangle 73"/>
                <p:cNvSpPr>
                  <a:spLocks noChangeArrowheads="1"/>
                </p:cNvSpPr>
                <p:nvPr/>
              </p:nvSpPr>
              <p:spPr bwMode="auto">
                <a:xfrm>
                  <a:off x="-1049338" y="3137931"/>
                  <a:ext cx="751809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cs typeface="Arial" panose="020B0604020202020204" pitchFamily="34" charset="0"/>
                    </a:rPr>
                    <a:t>A. afraspera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cs typeface="Arial" panose="020B0604020202020204" pitchFamily="34" charset="0"/>
                    </a:rPr>
                    <a:t>-B1</a:t>
                  </a:r>
                </a:p>
              </p:txBody>
            </p:sp>
            <p:sp>
              <p:nvSpPr>
                <p:cNvPr id="545" name="Freeform 74"/>
                <p:cNvSpPr>
                  <a:spLocks/>
                </p:cNvSpPr>
                <p:nvPr/>
              </p:nvSpPr>
              <p:spPr bwMode="auto">
                <a:xfrm>
                  <a:off x="-1193800" y="3208338"/>
                  <a:ext cx="142875" cy="41275"/>
                </a:xfrm>
                <a:custGeom>
                  <a:avLst/>
                  <a:gdLst>
                    <a:gd name="T0" fmla="*/ 0 w 90"/>
                    <a:gd name="T1" fmla="*/ 26 h 26"/>
                    <a:gd name="T2" fmla="*/ 0 w 90"/>
                    <a:gd name="T3" fmla="*/ 0 h 26"/>
                    <a:gd name="T4" fmla="*/ 90 w 90"/>
                    <a:gd name="T5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0" h="26">
                      <a:moveTo>
                        <a:pt x="0" y="26"/>
                      </a:moveTo>
                      <a:lnTo>
                        <a:pt x="0" y="0"/>
                      </a:lnTo>
                      <a:lnTo>
                        <a:pt x="90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6" name="Rectangle 75"/>
                <p:cNvSpPr>
                  <a:spLocks noChangeArrowheads="1"/>
                </p:cNvSpPr>
                <p:nvPr/>
              </p:nvSpPr>
              <p:spPr bwMode="auto">
                <a:xfrm>
                  <a:off x="-992187" y="3220481"/>
                  <a:ext cx="751809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cs typeface="Arial" panose="020B0604020202020204" pitchFamily="34" charset="0"/>
                    </a:rPr>
                    <a:t>A.</a:t>
                  </a:r>
                  <a:r>
                    <a:rPr kumimoji="0" lang="fr-FR" altLang="fr-FR" sz="800" b="0" i="1" u="none" strike="noStrike" cap="none" normalizeH="0" dirty="0" smtClean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cs typeface="Arial" panose="020B0604020202020204" pitchFamily="34" charset="0"/>
                    </a:rPr>
                    <a:t>afraspera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B050"/>
                      </a:solidFill>
                      <a:effectLst/>
                      <a:cs typeface="Arial" panose="020B0604020202020204" pitchFamily="34" charset="0"/>
                    </a:rPr>
                    <a:t>-B2</a:t>
                  </a:r>
                </a:p>
              </p:txBody>
            </p:sp>
            <p:sp>
              <p:nvSpPr>
                <p:cNvPr id="547" name="Freeform 76"/>
                <p:cNvSpPr>
                  <a:spLocks/>
                </p:cNvSpPr>
                <p:nvPr/>
              </p:nvSpPr>
              <p:spPr bwMode="auto">
                <a:xfrm>
                  <a:off x="-1193800" y="3252788"/>
                  <a:ext cx="198438" cy="39688"/>
                </a:xfrm>
                <a:custGeom>
                  <a:avLst/>
                  <a:gdLst>
                    <a:gd name="T0" fmla="*/ 0 w 125"/>
                    <a:gd name="T1" fmla="*/ 0 h 25"/>
                    <a:gd name="T2" fmla="*/ 0 w 125"/>
                    <a:gd name="T3" fmla="*/ 25 h 25"/>
                    <a:gd name="T4" fmla="*/ 125 w 125"/>
                    <a:gd name="T5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5" h="25">
                      <a:moveTo>
                        <a:pt x="0" y="0"/>
                      </a:moveTo>
                      <a:lnTo>
                        <a:pt x="0" y="25"/>
                      </a:lnTo>
                      <a:lnTo>
                        <a:pt x="125" y="25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8" name="Freeform 77"/>
                <p:cNvSpPr>
                  <a:spLocks/>
                </p:cNvSpPr>
                <p:nvPr/>
              </p:nvSpPr>
              <p:spPr bwMode="auto">
                <a:xfrm>
                  <a:off x="-1316038" y="3251200"/>
                  <a:ext cx="122238" cy="60325"/>
                </a:xfrm>
                <a:custGeom>
                  <a:avLst/>
                  <a:gdLst>
                    <a:gd name="T0" fmla="*/ 0 w 77"/>
                    <a:gd name="T1" fmla="*/ 38 h 38"/>
                    <a:gd name="T2" fmla="*/ 0 w 77"/>
                    <a:gd name="T3" fmla="*/ 0 h 38"/>
                    <a:gd name="T4" fmla="*/ 77 w 77"/>
                    <a:gd name="T5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7" h="38">
                      <a:moveTo>
                        <a:pt x="0" y="38"/>
                      </a:moveTo>
                      <a:lnTo>
                        <a:pt x="0" y="0"/>
                      </a:lnTo>
                      <a:lnTo>
                        <a:pt x="77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9" name="Rectangle 78"/>
                <p:cNvSpPr>
                  <a:spLocks noChangeArrowheads="1"/>
                </p:cNvSpPr>
                <p:nvPr/>
              </p:nvSpPr>
              <p:spPr bwMode="auto">
                <a:xfrm>
                  <a:off x="-1033463" y="3304618"/>
                  <a:ext cx="610745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C.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stellaris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-B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0" name="Freeform 79"/>
                <p:cNvSpPr>
                  <a:spLocks/>
                </p:cNvSpPr>
                <p:nvPr/>
              </p:nvSpPr>
              <p:spPr bwMode="auto">
                <a:xfrm>
                  <a:off x="-1316038" y="3314700"/>
                  <a:ext cx="279400" cy="61913"/>
                </a:xfrm>
                <a:custGeom>
                  <a:avLst/>
                  <a:gdLst>
                    <a:gd name="T0" fmla="*/ 0 w 176"/>
                    <a:gd name="T1" fmla="*/ 0 h 39"/>
                    <a:gd name="T2" fmla="*/ 0 w 176"/>
                    <a:gd name="T3" fmla="*/ 39 h 39"/>
                    <a:gd name="T4" fmla="*/ 176 w 176"/>
                    <a:gd name="T5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6" h="39">
                      <a:moveTo>
                        <a:pt x="0" y="0"/>
                      </a:moveTo>
                      <a:lnTo>
                        <a:pt x="0" y="39"/>
                      </a:lnTo>
                      <a:lnTo>
                        <a:pt x="176" y="39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1" name="Freeform 80"/>
                <p:cNvSpPr>
                  <a:spLocks/>
                </p:cNvSpPr>
                <p:nvPr/>
              </p:nvSpPr>
              <p:spPr bwMode="auto">
                <a:xfrm>
                  <a:off x="-1411288" y="3313113"/>
                  <a:ext cx="95250" cy="71438"/>
                </a:xfrm>
                <a:custGeom>
                  <a:avLst/>
                  <a:gdLst>
                    <a:gd name="T0" fmla="*/ 0 w 60"/>
                    <a:gd name="T1" fmla="*/ 45 h 45"/>
                    <a:gd name="T2" fmla="*/ 0 w 60"/>
                    <a:gd name="T3" fmla="*/ 0 h 45"/>
                    <a:gd name="T4" fmla="*/ 60 w 60"/>
                    <a:gd name="T5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0" h="45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60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2" name="Rectangle 81"/>
                <p:cNvSpPr>
                  <a:spLocks noChangeArrowheads="1"/>
                </p:cNvSpPr>
                <p:nvPr/>
              </p:nvSpPr>
              <p:spPr bwMode="auto">
                <a:xfrm>
                  <a:off x="-1039813" y="3388756"/>
                  <a:ext cx="658835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S. sensitiva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-B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3" name="Freeform 82"/>
                <p:cNvSpPr>
                  <a:spLocks/>
                </p:cNvSpPr>
                <p:nvPr/>
              </p:nvSpPr>
              <p:spPr bwMode="auto">
                <a:xfrm>
                  <a:off x="-1411288" y="3389313"/>
                  <a:ext cx="369888" cy="71438"/>
                </a:xfrm>
                <a:custGeom>
                  <a:avLst/>
                  <a:gdLst>
                    <a:gd name="T0" fmla="*/ 0 w 233"/>
                    <a:gd name="T1" fmla="*/ 0 h 45"/>
                    <a:gd name="T2" fmla="*/ 0 w 233"/>
                    <a:gd name="T3" fmla="*/ 45 h 45"/>
                    <a:gd name="T4" fmla="*/ 233 w 233"/>
                    <a:gd name="T5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3" h="45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233" y="45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4" name="Freeform 83"/>
                <p:cNvSpPr>
                  <a:spLocks/>
                </p:cNvSpPr>
                <p:nvPr/>
              </p:nvSpPr>
              <p:spPr bwMode="auto">
                <a:xfrm>
                  <a:off x="-1543050" y="3387725"/>
                  <a:ext cx="131763" cy="147638"/>
                </a:xfrm>
                <a:custGeom>
                  <a:avLst/>
                  <a:gdLst>
                    <a:gd name="T0" fmla="*/ 0 w 83"/>
                    <a:gd name="T1" fmla="*/ 93 h 93"/>
                    <a:gd name="T2" fmla="*/ 0 w 83"/>
                    <a:gd name="T3" fmla="*/ 0 h 93"/>
                    <a:gd name="T4" fmla="*/ 83 w 83"/>
                    <a:gd name="T5" fmla="*/ 0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3" h="93">
                      <a:moveTo>
                        <a:pt x="0" y="93"/>
                      </a:moveTo>
                      <a:lnTo>
                        <a:pt x="0" y="0"/>
                      </a:lnTo>
                      <a:lnTo>
                        <a:pt x="83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5" name="Rectangle 84"/>
                <p:cNvSpPr>
                  <a:spLocks noChangeArrowheads="1"/>
                </p:cNvSpPr>
                <p:nvPr/>
              </p:nvSpPr>
              <p:spPr bwMode="auto">
                <a:xfrm>
                  <a:off x="-811212" y="3472893"/>
                  <a:ext cx="618759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K.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strigosa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-B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6" name="Freeform 85"/>
                <p:cNvSpPr>
                  <a:spLocks/>
                </p:cNvSpPr>
                <p:nvPr/>
              </p:nvSpPr>
              <p:spPr bwMode="auto">
                <a:xfrm>
                  <a:off x="-876300" y="3544888"/>
                  <a:ext cx="63500" cy="39688"/>
                </a:xfrm>
                <a:custGeom>
                  <a:avLst/>
                  <a:gdLst>
                    <a:gd name="T0" fmla="*/ 0 w 40"/>
                    <a:gd name="T1" fmla="*/ 25 h 25"/>
                    <a:gd name="T2" fmla="*/ 0 w 40"/>
                    <a:gd name="T3" fmla="*/ 0 h 25"/>
                    <a:gd name="T4" fmla="*/ 40 w 40"/>
                    <a:gd name="T5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0" h="25">
                      <a:moveTo>
                        <a:pt x="0" y="25"/>
                      </a:moveTo>
                      <a:lnTo>
                        <a:pt x="0" y="0"/>
                      </a:lnTo>
                      <a:lnTo>
                        <a:pt x="40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7" name="Rectangle 86"/>
                <p:cNvSpPr>
                  <a:spLocks noChangeArrowheads="1"/>
                </p:cNvSpPr>
                <p:nvPr/>
              </p:nvSpPr>
              <p:spPr bwMode="auto">
                <a:xfrm>
                  <a:off x="-782637" y="3557031"/>
                  <a:ext cx="482504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K.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lutea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-B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8" name="Freeform 87"/>
                <p:cNvSpPr>
                  <a:spLocks/>
                </p:cNvSpPr>
                <p:nvPr/>
              </p:nvSpPr>
              <p:spPr bwMode="auto">
                <a:xfrm>
                  <a:off x="-876300" y="3587750"/>
                  <a:ext cx="90488" cy="39688"/>
                </a:xfrm>
                <a:custGeom>
                  <a:avLst/>
                  <a:gdLst>
                    <a:gd name="T0" fmla="*/ 0 w 57"/>
                    <a:gd name="T1" fmla="*/ 0 h 25"/>
                    <a:gd name="T2" fmla="*/ 0 w 57"/>
                    <a:gd name="T3" fmla="*/ 25 h 25"/>
                    <a:gd name="T4" fmla="*/ 57 w 57"/>
                    <a:gd name="T5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7" h="25">
                      <a:moveTo>
                        <a:pt x="0" y="0"/>
                      </a:moveTo>
                      <a:lnTo>
                        <a:pt x="0" y="25"/>
                      </a:lnTo>
                      <a:lnTo>
                        <a:pt x="57" y="25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9" name="Freeform 88"/>
                <p:cNvSpPr>
                  <a:spLocks/>
                </p:cNvSpPr>
                <p:nvPr/>
              </p:nvSpPr>
              <p:spPr bwMode="auto">
                <a:xfrm>
                  <a:off x="-1266825" y="3586163"/>
                  <a:ext cx="390525" cy="98425"/>
                </a:xfrm>
                <a:custGeom>
                  <a:avLst/>
                  <a:gdLst>
                    <a:gd name="T0" fmla="*/ 0 w 246"/>
                    <a:gd name="T1" fmla="*/ 62 h 62"/>
                    <a:gd name="T2" fmla="*/ 0 w 246"/>
                    <a:gd name="T3" fmla="*/ 0 h 62"/>
                    <a:gd name="T4" fmla="*/ 246 w 246"/>
                    <a:gd name="T5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6" h="62">
                      <a:moveTo>
                        <a:pt x="0" y="62"/>
                      </a:moveTo>
                      <a:lnTo>
                        <a:pt x="0" y="0"/>
                      </a:lnTo>
                      <a:lnTo>
                        <a:pt x="246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6" name="Rectangle 89"/>
                <p:cNvSpPr>
                  <a:spLocks noChangeArrowheads="1"/>
                </p:cNvSpPr>
                <p:nvPr/>
              </p:nvSpPr>
              <p:spPr bwMode="auto">
                <a:xfrm>
                  <a:off x="-1098550" y="3641168"/>
                  <a:ext cx="476092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A.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bella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-B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7" name="Freeform 90"/>
                <p:cNvSpPr>
                  <a:spLocks/>
                </p:cNvSpPr>
                <p:nvPr/>
              </p:nvSpPr>
              <p:spPr bwMode="auto">
                <a:xfrm>
                  <a:off x="-1149350" y="3711575"/>
                  <a:ext cx="47625" cy="71438"/>
                </a:xfrm>
                <a:custGeom>
                  <a:avLst/>
                  <a:gdLst>
                    <a:gd name="T0" fmla="*/ 0 w 30"/>
                    <a:gd name="T1" fmla="*/ 45 h 45"/>
                    <a:gd name="T2" fmla="*/ 0 w 30"/>
                    <a:gd name="T3" fmla="*/ 0 h 45"/>
                    <a:gd name="T4" fmla="*/ 30 w 30"/>
                    <a:gd name="T5" fmla="*/ 0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0" h="45">
                      <a:moveTo>
                        <a:pt x="0" y="45"/>
                      </a:moveTo>
                      <a:lnTo>
                        <a:pt x="0" y="0"/>
                      </a:lnTo>
                      <a:lnTo>
                        <a:pt x="30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8" name="Rectangle 91"/>
                <p:cNvSpPr>
                  <a:spLocks noChangeArrowheads="1"/>
                </p:cNvSpPr>
                <p:nvPr/>
              </p:nvSpPr>
              <p:spPr bwMode="auto">
                <a:xfrm>
                  <a:off x="-762000" y="3723718"/>
                  <a:ext cx="748603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H.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kapiriensis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-B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9" name="Freeform 92"/>
                <p:cNvSpPr>
                  <a:spLocks/>
                </p:cNvSpPr>
                <p:nvPr/>
              </p:nvSpPr>
              <p:spPr bwMode="auto">
                <a:xfrm>
                  <a:off x="-977900" y="3795713"/>
                  <a:ext cx="212725" cy="61913"/>
                </a:xfrm>
                <a:custGeom>
                  <a:avLst/>
                  <a:gdLst>
                    <a:gd name="T0" fmla="*/ 0 w 134"/>
                    <a:gd name="T1" fmla="*/ 39 h 39"/>
                    <a:gd name="T2" fmla="*/ 0 w 134"/>
                    <a:gd name="T3" fmla="*/ 0 h 39"/>
                    <a:gd name="T4" fmla="*/ 134 w 134"/>
                    <a:gd name="T5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4" h="39">
                      <a:moveTo>
                        <a:pt x="0" y="39"/>
                      </a:moveTo>
                      <a:lnTo>
                        <a:pt x="0" y="0"/>
                      </a:lnTo>
                      <a:lnTo>
                        <a:pt x="134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0" name="Rectangle 93"/>
                <p:cNvSpPr>
                  <a:spLocks noChangeArrowheads="1"/>
                </p:cNvSpPr>
                <p:nvPr/>
              </p:nvSpPr>
              <p:spPr bwMode="auto">
                <a:xfrm>
                  <a:off x="-885825" y="3807856"/>
                  <a:ext cx="777457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H.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descampsii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-B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1" name="Freeform 94"/>
                <p:cNvSpPr>
                  <a:spLocks/>
                </p:cNvSpPr>
                <p:nvPr/>
              </p:nvSpPr>
              <p:spPr bwMode="auto">
                <a:xfrm>
                  <a:off x="-925512" y="3879850"/>
                  <a:ext cx="38100" cy="39688"/>
                </a:xfrm>
                <a:custGeom>
                  <a:avLst/>
                  <a:gdLst>
                    <a:gd name="T0" fmla="*/ 0 w 24"/>
                    <a:gd name="T1" fmla="*/ 25 h 25"/>
                    <a:gd name="T2" fmla="*/ 0 w 24"/>
                    <a:gd name="T3" fmla="*/ 0 h 25"/>
                    <a:gd name="T4" fmla="*/ 24 w 24"/>
                    <a:gd name="T5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4" h="25">
                      <a:moveTo>
                        <a:pt x="0" y="25"/>
                      </a:moveTo>
                      <a:lnTo>
                        <a:pt x="0" y="0"/>
                      </a:lnTo>
                      <a:lnTo>
                        <a:pt x="24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2" name="Rectangle 95"/>
                <p:cNvSpPr>
                  <a:spLocks noChangeArrowheads="1"/>
                </p:cNvSpPr>
                <p:nvPr/>
              </p:nvSpPr>
              <p:spPr bwMode="auto">
                <a:xfrm>
                  <a:off x="-850900" y="3891993"/>
                  <a:ext cx="738985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A.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abyssinica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-B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3" name="Freeform 96"/>
                <p:cNvSpPr>
                  <a:spLocks/>
                </p:cNvSpPr>
                <p:nvPr/>
              </p:nvSpPr>
              <p:spPr bwMode="auto">
                <a:xfrm>
                  <a:off x="-925512" y="3924300"/>
                  <a:ext cx="71438" cy="39688"/>
                </a:xfrm>
                <a:custGeom>
                  <a:avLst/>
                  <a:gdLst>
                    <a:gd name="T0" fmla="*/ 0 w 45"/>
                    <a:gd name="T1" fmla="*/ 0 h 25"/>
                    <a:gd name="T2" fmla="*/ 0 w 45"/>
                    <a:gd name="T3" fmla="*/ 25 h 25"/>
                    <a:gd name="T4" fmla="*/ 45 w 45"/>
                    <a:gd name="T5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5" h="25">
                      <a:moveTo>
                        <a:pt x="0" y="0"/>
                      </a:moveTo>
                      <a:lnTo>
                        <a:pt x="0" y="25"/>
                      </a:lnTo>
                      <a:lnTo>
                        <a:pt x="45" y="25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4" name="Freeform 97"/>
                <p:cNvSpPr>
                  <a:spLocks/>
                </p:cNvSpPr>
                <p:nvPr/>
              </p:nvSpPr>
              <p:spPr bwMode="auto">
                <a:xfrm>
                  <a:off x="-977900" y="3860800"/>
                  <a:ext cx="52388" cy="60325"/>
                </a:xfrm>
                <a:custGeom>
                  <a:avLst/>
                  <a:gdLst>
                    <a:gd name="T0" fmla="*/ 0 w 33"/>
                    <a:gd name="T1" fmla="*/ 0 h 38"/>
                    <a:gd name="T2" fmla="*/ 0 w 33"/>
                    <a:gd name="T3" fmla="*/ 38 h 38"/>
                    <a:gd name="T4" fmla="*/ 33 w 33"/>
                    <a:gd name="T5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3" h="38">
                      <a:moveTo>
                        <a:pt x="0" y="0"/>
                      </a:moveTo>
                      <a:lnTo>
                        <a:pt x="0" y="38"/>
                      </a:lnTo>
                      <a:lnTo>
                        <a:pt x="33" y="38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5" name="Freeform 98"/>
                <p:cNvSpPr>
                  <a:spLocks/>
                </p:cNvSpPr>
                <p:nvPr/>
              </p:nvSpPr>
              <p:spPr bwMode="auto">
                <a:xfrm>
                  <a:off x="-1149350" y="3787775"/>
                  <a:ext cx="171450" cy="71438"/>
                </a:xfrm>
                <a:custGeom>
                  <a:avLst/>
                  <a:gdLst>
                    <a:gd name="T0" fmla="*/ 0 w 108"/>
                    <a:gd name="T1" fmla="*/ 0 h 45"/>
                    <a:gd name="T2" fmla="*/ 0 w 108"/>
                    <a:gd name="T3" fmla="*/ 45 h 45"/>
                    <a:gd name="T4" fmla="*/ 108 w 108"/>
                    <a:gd name="T5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8" h="45">
                      <a:moveTo>
                        <a:pt x="0" y="0"/>
                      </a:moveTo>
                      <a:lnTo>
                        <a:pt x="0" y="45"/>
                      </a:lnTo>
                      <a:lnTo>
                        <a:pt x="108" y="45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26" name="Freeform 99"/>
                <p:cNvSpPr>
                  <a:spLocks/>
                </p:cNvSpPr>
                <p:nvPr/>
              </p:nvSpPr>
              <p:spPr bwMode="auto">
                <a:xfrm>
                  <a:off x="-1266825" y="3687763"/>
                  <a:ext cx="117475" cy="98425"/>
                </a:xfrm>
                <a:custGeom>
                  <a:avLst/>
                  <a:gdLst>
                    <a:gd name="T0" fmla="*/ 0 w 74"/>
                    <a:gd name="T1" fmla="*/ 0 h 62"/>
                    <a:gd name="T2" fmla="*/ 0 w 74"/>
                    <a:gd name="T3" fmla="*/ 62 h 62"/>
                    <a:gd name="T4" fmla="*/ 74 w 74"/>
                    <a:gd name="T5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4" h="62">
                      <a:moveTo>
                        <a:pt x="0" y="0"/>
                      </a:moveTo>
                      <a:lnTo>
                        <a:pt x="0" y="62"/>
                      </a:lnTo>
                      <a:lnTo>
                        <a:pt x="74" y="62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95" name="Freeform 100"/>
                <p:cNvSpPr>
                  <a:spLocks/>
                </p:cNvSpPr>
                <p:nvPr/>
              </p:nvSpPr>
              <p:spPr bwMode="auto">
                <a:xfrm>
                  <a:off x="-1543050" y="3538538"/>
                  <a:ext cx="276225" cy="147638"/>
                </a:xfrm>
                <a:custGeom>
                  <a:avLst/>
                  <a:gdLst>
                    <a:gd name="T0" fmla="*/ 0 w 174"/>
                    <a:gd name="T1" fmla="*/ 0 h 93"/>
                    <a:gd name="T2" fmla="*/ 0 w 174"/>
                    <a:gd name="T3" fmla="*/ 93 h 93"/>
                    <a:gd name="T4" fmla="*/ 174 w 174"/>
                    <a:gd name="T5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4" h="93">
                      <a:moveTo>
                        <a:pt x="0" y="0"/>
                      </a:moveTo>
                      <a:lnTo>
                        <a:pt x="0" y="93"/>
                      </a:lnTo>
                      <a:lnTo>
                        <a:pt x="174" y="93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03" name="Freeform 101"/>
                <p:cNvSpPr>
                  <a:spLocks/>
                </p:cNvSpPr>
                <p:nvPr/>
              </p:nvSpPr>
              <p:spPr bwMode="auto">
                <a:xfrm>
                  <a:off x="-1655763" y="3536950"/>
                  <a:ext cx="112713" cy="341313"/>
                </a:xfrm>
                <a:custGeom>
                  <a:avLst/>
                  <a:gdLst>
                    <a:gd name="T0" fmla="*/ 0 w 71"/>
                    <a:gd name="T1" fmla="*/ 215 h 215"/>
                    <a:gd name="T2" fmla="*/ 0 w 71"/>
                    <a:gd name="T3" fmla="*/ 0 h 215"/>
                    <a:gd name="T4" fmla="*/ 71 w 71"/>
                    <a:gd name="T5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1" h="215">
                      <a:moveTo>
                        <a:pt x="0" y="215"/>
                      </a:moveTo>
                      <a:lnTo>
                        <a:pt x="0" y="0"/>
                      </a:lnTo>
                      <a:lnTo>
                        <a:pt x="71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1" name="Rectangle 102"/>
                <p:cNvSpPr>
                  <a:spLocks noChangeArrowheads="1"/>
                </p:cNvSpPr>
                <p:nvPr/>
              </p:nvSpPr>
              <p:spPr bwMode="auto">
                <a:xfrm>
                  <a:off x="-1182688" y="3976131"/>
                  <a:ext cx="596317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A. uniflora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-B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2" name="Freeform 103"/>
                <p:cNvSpPr>
                  <a:spLocks/>
                </p:cNvSpPr>
                <p:nvPr/>
              </p:nvSpPr>
              <p:spPr bwMode="auto">
                <a:xfrm>
                  <a:off x="-1493838" y="4048125"/>
                  <a:ext cx="307975" cy="60325"/>
                </a:xfrm>
                <a:custGeom>
                  <a:avLst/>
                  <a:gdLst>
                    <a:gd name="T0" fmla="*/ 0 w 194"/>
                    <a:gd name="T1" fmla="*/ 38 h 38"/>
                    <a:gd name="T2" fmla="*/ 0 w 194"/>
                    <a:gd name="T3" fmla="*/ 0 h 38"/>
                    <a:gd name="T4" fmla="*/ 194 w 194"/>
                    <a:gd name="T5" fmla="*/ 0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4" h="38">
                      <a:moveTo>
                        <a:pt x="0" y="38"/>
                      </a:moveTo>
                      <a:lnTo>
                        <a:pt x="0" y="0"/>
                      </a:lnTo>
                      <a:lnTo>
                        <a:pt x="194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3" name="Rectangle 104"/>
                <p:cNvSpPr>
                  <a:spLocks noChangeArrowheads="1"/>
                </p:cNvSpPr>
                <p:nvPr/>
              </p:nvSpPr>
              <p:spPr bwMode="auto">
                <a:xfrm>
                  <a:off x="-1190625" y="4060268"/>
                  <a:ext cx="899285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B.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humularioides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-B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4" name="Freeform 105"/>
                <p:cNvSpPr>
                  <a:spLocks/>
                </p:cNvSpPr>
                <p:nvPr/>
              </p:nvSpPr>
              <p:spPr bwMode="auto">
                <a:xfrm>
                  <a:off x="-1290638" y="4132263"/>
                  <a:ext cx="96838" cy="39688"/>
                </a:xfrm>
                <a:custGeom>
                  <a:avLst/>
                  <a:gdLst>
                    <a:gd name="T0" fmla="*/ 0 w 61"/>
                    <a:gd name="T1" fmla="*/ 25 h 25"/>
                    <a:gd name="T2" fmla="*/ 0 w 61"/>
                    <a:gd name="T3" fmla="*/ 0 h 25"/>
                    <a:gd name="T4" fmla="*/ 61 w 61"/>
                    <a:gd name="T5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1" h="25">
                      <a:moveTo>
                        <a:pt x="0" y="25"/>
                      </a:moveTo>
                      <a:lnTo>
                        <a:pt x="0" y="0"/>
                      </a:lnTo>
                      <a:lnTo>
                        <a:pt x="61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5" name="Rectangle 106"/>
                <p:cNvSpPr>
                  <a:spLocks noChangeArrowheads="1"/>
                </p:cNvSpPr>
                <p:nvPr/>
              </p:nvSpPr>
              <p:spPr bwMode="auto">
                <a:xfrm>
                  <a:off x="-1073150" y="4144406"/>
                  <a:ext cx="613951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B.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lupulina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-B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6" name="Freeform 107"/>
                <p:cNvSpPr>
                  <a:spLocks/>
                </p:cNvSpPr>
                <p:nvPr/>
              </p:nvSpPr>
              <p:spPr bwMode="auto">
                <a:xfrm>
                  <a:off x="-1290638" y="4175125"/>
                  <a:ext cx="214313" cy="39688"/>
                </a:xfrm>
                <a:custGeom>
                  <a:avLst/>
                  <a:gdLst>
                    <a:gd name="T0" fmla="*/ 0 w 135"/>
                    <a:gd name="T1" fmla="*/ 0 h 25"/>
                    <a:gd name="T2" fmla="*/ 0 w 135"/>
                    <a:gd name="T3" fmla="*/ 25 h 25"/>
                    <a:gd name="T4" fmla="*/ 135 w 135"/>
                    <a:gd name="T5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5" h="25">
                      <a:moveTo>
                        <a:pt x="0" y="0"/>
                      </a:moveTo>
                      <a:lnTo>
                        <a:pt x="0" y="25"/>
                      </a:lnTo>
                      <a:lnTo>
                        <a:pt x="135" y="25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7" name="Freeform 108"/>
                <p:cNvSpPr>
                  <a:spLocks/>
                </p:cNvSpPr>
                <p:nvPr/>
              </p:nvSpPr>
              <p:spPr bwMode="auto">
                <a:xfrm>
                  <a:off x="-1493838" y="4111625"/>
                  <a:ext cx="203200" cy="61913"/>
                </a:xfrm>
                <a:custGeom>
                  <a:avLst/>
                  <a:gdLst>
                    <a:gd name="T0" fmla="*/ 0 w 128"/>
                    <a:gd name="T1" fmla="*/ 0 h 39"/>
                    <a:gd name="T2" fmla="*/ 0 w 128"/>
                    <a:gd name="T3" fmla="*/ 39 h 39"/>
                    <a:gd name="T4" fmla="*/ 128 w 128"/>
                    <a:gd name="T5" fmla="*/ 3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8" h="39">
                      <a:moveTo>
                        <a:pt x="0" y="0"/>
                      </a:moveTo>
                      <a:lnTo>
                        <a:pt x="0" y="39"/>
                      </a:lnTo>
                      <a:lnTo>
                        <a:pt x="128" y="39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8" name="Freeform 109"/>
                <p:cNvSpPr>
                  <a:spLocks/>
                </p:cNvSpPr>
                <p:nvPr/>
              </p:nvSpPr>
              <p:spPr bwMode="auto">
                <a:xfrm>
                  <a:off x="-1576388" y="4110038"/>
                  <a:ext cx="82550" cy="114300"/>
                </a:xfrm>
                <a:custGeom>
                  <a:avLst/>
                  <a:gdLst>
                    <a:gd name="T0" fmla="*/ 0 w 52"/>
                    <a:gd name="T1" fmla="*/ 72 h 72"/>
                    <a:gd name="T2" fmla="*/ 0 w 52"/>
                    <a:gd name="T3" fmla="*/ 0 h 72"/>
                    <a:gd name="T4" fmla="*/ 52 w 52"/>
                    <a:gd name="T5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2" h="72">
                      <a:moveTo>
                        <a:pt x="0" y="72"/>
                      </a:moveTo>
                      <a:lnTo>
                        <a:pt x="0" y="0"/>
                      </a:lnTo>
                      <a:lnTo>
                        <a:pt x="52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19" name="Rectangle 110"/>
                <p:cNvSpPr>
                  <a:spLocks noChangeArrowheads="1"/>
                </p:cNvSpPr>
                <p:nvPr/>
              </p:nvSpPr>
              <p:spPr bwMode="auto">
                <a:xfrm>
                  <a:off x="-987425" y="4228543"/>
                  <a:ext cx="601127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G. cristata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-B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0" name="Freeform 111"/>
                <p:cNvSpPr>
                  <a:spLocks/>
                </p:cNvSpPr>
                <p:nvPr/>
              </p:nvSpPr>
              <p:spPr bwMode="auto">
                <a:xfrm>
                  <a:off x="-1027113" y="4298950"/>
                  <a:ext cx="36513" cy="41275"/>
                </a:xfrm>
                <a:custGeom>
                  <a:avLst/>
                  <a:gdLst>
                    <a:gd name="T0" fmla="*/ 0 w 23"/>
                    <a:gd name="T1" fmla="*/ 26 h 26"/>
                    <a:gd name="T2" fmla="*/ 0 w 23"/>
                    <a:gd name="T3" fmla="*/ 0 h 26"/>
                    <a:gd name="T4" fmla="*/ 23 w 23"/>
                    <a:gd name="T5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" h="26">
                      <a:moveTo>
                        <a:pt x="0" y="26"/>
                      </a:moveTo>
                      <a:lnTo>
                        <a:pt x="0" y="0"/>
                      </a:lnTo>
                      <a:lnTo>
                        <a:pt x="23" y="0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5" name="Rectangle 112"/>
                <p:cNvSpPr>
                  <a:spLocks noChangeArrowheads="1"/>
                </p:cNvSpPr>
                <p:nvPr/>
              </p:nvSpPr>
              <p:spPr bwMode="auto">
                <a:xfrm>
                  <a:off x="-1000125" y="4311093"/>
                  <a:ext cx="573875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fr-FR" altLang="fr-FR" sz="800" b="0" i="1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G. </a:t>
                  </a:r>
                  <a:r>
                    <a:rPr kumimoji="0" lang="fr-FR" altLang="fr-FR" sz="800" b="0" i="1" u="none" strike="noStrike" cap="none" normalizeH="0" baseline="0" dirty="0" err="1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tenella</a:t>
                  </a: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-B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26" name="Freeform 113"/>
                <p:cNvSpPr>
                  <a:spLocks/>
                </p:cNvSpPr>
                <p:nvPr/>
              </p:nvSpPr>
              <p:spPr bwMode="auto">
                <a:xfrm>
                  <a:off x="-1027113" y="4343400"/>
                  <a:ext cx="23813" cy="39688"/>
                </a:xfrm>
                <a:custGeom>
                  <a:avLst/>
                  <a:gdLst>
                    <a:gd name="T0" fmla="*/ 0 w 15"/>
                    <a:gd name="T1" fmla="*/ 0 h 25"/>
                    <a:gd name="T2" fmla="*/ 0 w 15"/>
                    <a:gd name="T3" fmla="*/ 25 h 25"/>
                    <a:gd name="T4" fmla="*/ 15 w 15"/>
                    <a:gd name="T5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25">
                      <a:moveTo>
                        <a:pt x="0" y="0"/>
                      </a:moveTo>
                      <a:lnTo>
                        <a:pt x="0" y="25"/>
                      </a:lnTo>
                      <a:lnTo>
                        <a:pt x="15" y="25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6" name="Freeform 114"/>
                <p:cNvSpPr>
                  <a:spLocks/>
                </p:cNvSpPr>
                <p:nvPr/>
              </p:nvSpPr>
              <p:spPr bwMode="auto">
                <a:xfrm>
                  <a:off x="-1576388" y="4227513"/>
                  <a:ext cx="549275" cy="114300"/>
                </a:xfrm>
                <a:custGeom>
                  <a:avLst/>
                  <a:gdLst>
                    <a:gd name="T0" fmla="*/ 0 w 346"/>
                    <a:gd name="T1" fmla="*/ 0 h 72"/>
                    <a:gd name="T2" fmla="*/ 0 w 346"/>
                    <a:gd name="T3" fmla="*/ 72 h 72"/>
                    <a:gd name="T4" fmla="*/ 346 w 346"/>
                    <a:gd name="T5" fmla="*/ 7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46" h="72">
                      <a:moveTo>
                        <a:pt x="0" y="0"/>
                      </a:moveTo>
                      <a:lnTo>
                        <a:pt x="0" y="72"/>
                      </a:lnTo>
                      <a:lnTo>
                        <a:pt x="346" y="72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97" name="Freeform 115"/>
                <p:cNvSpPr>
                  <a:spLocks/>
                </p:cNvSpPr>
                <p:nvPr/>
              </p:nvSpPr>
              <p:spPr bwMode="auto">
                <a:xfrm>
                  <a:off x="-1655763" y="3883025"/>
                  <a:ext cx="79375" cy="342900"/>
                </a:xfrm>
                <a:custGeom>
                  <a:avLst/>
                  <a:gdLst>
                    <a:gd name="T0" fmla="*/ 0 w 50"/>
                    <a:gd name="T1" fmla="*/ 0 h 216"/>
                    <a:gd name="T2" fmla="*/ 0 w 50"/>
                    <a:gd name="T3" fmla="*/ 216 h 216"/>
                    <a:gd name="T4" fmla="*/ 50 w 50"/>
                    <a:gd name="T5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0" h="216">
                      <a:moveTo>
                        <a:pt x="0" y="0"/>
                      </a:moveTo>
                      <a:lnTo>
                        <a:pt x="0" y="216"/>
                      </a:lnTo>
                      <a:lnTo>
                        <a:pt x="50" y="216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1" name="Freeform 116"/>
                <p:cNvSpPr>
                  <a:spLocks/>
                </p:cNvSpPr>
                <p:nvPr/>
              </p:nvSpPr>
              <p:spPr bwMode="auto">
                <a:xfrm>
                  <a:off x="-1817688" y="3503613"/>
                  <a:ext cx="161925" cy="377825"/>
                </a:xfrm>
                <a:custGeom>
                  <a:avLst/>
                  <a:gdLst>
                    <a:gd name="T0" fmla="*/ 0 w 102"/>
                    <a:gd name="T1" fmla="*/ 0 h 238"/>
                    <a:gd name="T2" fmla="*/ 0 w 102"/>
                    <a:gd name="T3" fmla="*/ 238 h 238"/>
                    <a:gd name="T4" fmla="*/ 102 w 102"/>
                    <a:gd name="T5" fmla="*/ 238 h 2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2" h="238">
                      <a:moveTo>
                        <a:pt x="0" y="0"/>
                      </a:moveTo>
                      <a:lnTo>
                        <a:pt x="0" y="238"/>
                      </a:lnTo>
                      <a:lnTo>
                        <a:pt x="102" y="238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2" name="Freeform 117"/>
                <p:cNvSpPr>
                  <a:spLocks/>
                </p:cNvSpPr>
                <p:nvPr/>
              </p:nvSpPr>
              <p:spPr bwMode="auto">
                <a:xfrm>
                  <a:off x="-1911350" y="2703513"/>
                  <a:ext cx="93663" cy="798513"/>
                </a:xfrm>
                <a:custGeom>
                  <a:avLst/>
                  <a:gdLst>
                    <a:gd name="T0" fmla="*/ 0 w 59"/>
                    <a:gd name="T1" fmla="*/ 0 h 503"/>
                    <a:gd name="T2" fmla="*/ 0 w 59"/>
                    <a:gd name="T3" fmla="*/ 503 h 503"/>
                    <a:gd name="T4" fmla="*/ 59 w 59"/>
                    <a:gd name="T5" fmla="*/ 503 h 5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9" h="503">
                      <a:moveTo>
                        <a:pt x="0" y="0"/>
                      </a:moveTo>
                      <a:lnTo>
                        <a:pt x="0" y="503"/>
                      </a:lnTo>
                      <a:lnTo>
                        <a:pt x="59" y="503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3" name="Freeform 118"/>
                <p:cNvSpPr>
                  <a:spLocks/>
                </p:cNvSpPr>
                <p:nvPr/>
              </p:nvSpPr>
              <p:spPr bwMode="auto">
                <a:xfrm>
                  <a:off x="-1989138" y="2081213"/>
                  <a:ext cx="77788" cy="620713"/>
                </a:xfrm>
                <a:custGeom>
                  <a:avLst/>
                  <a:gdLst>
                    <a:gd name="T0" fmla="*/ 0 w 49"/>
                    <a:gd name="T1" fmla="*/ 0 h 391"/>
                    <a:gd name="T2" fmla="*/ 0 w 49"/>
                    <a:gd name="T3" fmla="*/ 391 h 391"/>
                    <a:gd name="T4" fmla="*/ 49 w 49"/>
                    <a:gd name="T5" fmla="*/ 391 h 3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9" h="391">
                      <a:moveTo>
                        <a:pt x="0" y="0"/>
                      </a:moveTo>
                      <a:lnTo>
                        <a:pt x="0" y="391"/>
                      </a:lnTo>
                      <a:lnTo>
                        <a:pt x="49" y="391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4" name="Freeform 119"/>
                <p:cNvSpPr>
                  <a:spLocks/>
                </p:cNvSpPr>
                <p:nvPr/>
              </p:nvSpPr>
              <p:spPr bwMode="auto">
                <a:xfrm>
                  <a:off x="-2060575" y="1660525"/>
                  <a:ext cx="71438" cy="419100"/>
                </a:xfrm>
                <a:custGeom>
                  <a:avLst/>
                  <a:gdLst>
                    <a:gd name="T0" fmla="*/ 0 w 45"/>
                    <a:gd name="T1" fmla="*/ 0 h 264"/>
                    <a:gd name="T2" fmla="*/ 0 w 45"/>
                    <a:gd name="T3" fmla="*/ 264 h 264"/>
                    <a:gd name="T4" fmla="*/ 45 w 45"/>
                    <a:gd name="T5" fmla="*/ 264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5" h="264">
                      <a:moveTo>
                        <a:pt x="0" y="0"/>
                      </a:moveTo>
                      <a:lnTo>
                        <a:pt x="0" y="264"/>
                      </a:lnTo>
                      <a:lnTo>
                        <a:pt x="45" y="264"/>
                      </a:lnTo>
                    </a:path>
                  </a:pathLst>
                </a:custGeom>
                <a:noFill/>
                <a:ln w="4763" cap="sq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5" name="Rectangle 120"/>
                <p:cNvSpPr>
                  <a:spLocks noChangeArrowheads="1"/>
                </p:cNvSpPr>
                <p:nvPr/>
              </p:nvSpPr>
              <p:spPr bwMode="auto">
                <a:xfrm>
                  <a:off x="-819472" y="2879664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98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6" name="Rectangle 121"/>
                <p:cNvSpPr>
                  <a:spLocks noChangeArrowheads="1"/>
                </p:cNvSpPr>
                <p:nvPr/>
              </p:nvSpPr>
              <p:spPr bwMode="auto">
                <a:xfrm>
                  <a:off x="-1167560" y="2543824"/>
                  <a:ext cx="173124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100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7" name="Rectangle 122"/>
                <p:cNvSpPr>
                  <a:spLocks noChangeArrowheads="1"/>
                </p:cNvSpPr>
                <p:nvPr/>
              </p:nvSpPr>
              <p:spPr bwMode="auto">
                <a:xfrm>
                  <a:off x="-777344" y="2484346"/>
                  <a:ext cx="173124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100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8" name="Rectangle 123"/>
                <p:cNvSpPr>
                  <a:spLocks noChangeArrowheads="1"/>
                </p:cNvSpPr>
                <p:nvPr/>
              </p:nvSpPr>
              <p:spPr bwMode="auto">
                <a:xfrm>
                  <a:off x="-771368" y="2328023"/>
                  <a:ext cx="173124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100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09" name="Rectangle 124"/>
                <p:cNvSpPr>
                  <a:spLocks noChangeArrowheads="1"/>
                </p:cNvSpPr>
                <p:nvPr/>
              </p:nvSpPr>
              <p:spPr bwMode="auto">
                <a:xfrm>
                  <a:off x="-1210968" y="2270721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79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0" name="Rectangle 125"/>
                <p:cNvSpPr>
                  <a:spLocks noChangeArrowheads="1"/>
                </p:cNvSpPr>
                <p:nvPr/>
              </p:nvSpPr>
              <p:spPr bwMode="auto">
                <a:xfrm>
                  <a:off x="-1372912" y="2384561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96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1" name="Rectangle 126"/>
                <p:cNvSpPr>
                  <a:spLocks noChangeArrowheads="1"/>
                </p:cNvSpPr>
                <p:nvPr/>
              </p:nvSpPr>
              <p:spPr bwMode="auto">
                <a:xfrm>
                  <a:off x="-1508604" y="1948033"/>
                  <a:ext cx="173124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100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2" name="Rectangle 127"/>
                <p:cNvSpPr>
                  <a:spLocks noChangeArrowheads="1"/>
                </p:cNvSpPr>
                <p:nvPr/>
              </p:nvSpPr>
              <p:spPr bwMode="auto">
                <a:xfrm>
                  <a:off x="-1533202" y="1822996"/>
                  <a:ext cx="173124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100</a:t>
                  </a:r>
                  <a:endPara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3" name="Rectangle 128"/>
                <p:cNvSpPr>
                  <a:spLocks noChangeArrowheads="1"/>
                </p:cNvSpPr>
                <p:nvPr/>
              </p:nvSpPr>
              <p:spPr bwMode="auto">
                <a:xfrm>
                  <a:off x="-1701800" y="1763688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96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4" name="Rectangle 129"/>
                <p:cNvSpPr>
                  <a:spLocks noChangeArrowheads="1"/>
                </p:cNvSpPr>
                <p:nvPr/>
              </p:nvSpPr>
              <p:spPr bwMode="auto">
                <a:xfrm>
                  <a:off x="-1814884" y="1371595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80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5" name="Rectangle 130"/>
                <p:cNvSpPr>
                  <a:spLocks noChangeArrowheads="1"/>
                </p:cNvSpPr>
                <p:nvPr/>
              </p:nvSpPr>
              <p:spPr bwMode="auto">
                <a:xfrm>
                  <a:off x="-1912292" y="1563688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97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6" name="Rectangle 131"/>
                <p:cNvSpPr>
                  <a:spLocks noChangeArrowheads="1"/>
                </p:cNvSpPr>
                <p:nvPr/>
              </p:nvSpPr>
              <p:spPr bwMode="auto">
                <a:xfrm>
                  <a:off x="-2049584" y="1333495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30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7" name="Rectangle 132"/>
                <p:cNvSpPr>
                  <a:spLocks noChangeArrowheads="1"/>
                </p:cNvSpPr>
                <p:nvPr/>
              </p:nvSpPr>
              <p:spPr bwMode="auto">
                <a:xfrm>
                  <a:off x="-2043608" y="1090216"/>
                  <a:ext cx="173124" cy="1051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100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23" name="Rectangle 133"/>
                <p:cNvSpPr>
                  <a:spLocks noChangeArrowheads="1"/>
                </p:cNvSpPr>
                <p:nvPr/>
              </p:nvSpPr>
              <p:spPr bwMode="auto">
                <a:xfrm>
                  <a:off x="-1221640" y="4354513"/>
                  <a:ext cx="173124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100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24" name="Rectangle 134"/>
                <p:cNvSpPr>
                  <a:spLocks noChangeArrowheads="1"/>
                </p:cNvSpPr>
                <p:nvPr/>
              </p:nvSpPr>
              <p:spPr bwMode="auto">
                <a:xfrm>
                  <a:off x="-1479496" y="4186238"/>
                  <a:ext cx="173124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100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25" name="Rectangle 135"/>
                <p:cNvSpPr>
                  <a:spLocks noChangeArrowheads="1"/>
                </p:cNvSpPr>
                <p:nvPr/>
              </p:nvSpPr>
              <p:spPr bwMode="auto">
                <a:xfrm>
                  <a:off x="-1617536" y="3978008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48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26" name="Rectangle 136"/>
                <p:cNvSpPr>
                  <a:spLocks noChangeArrowheads="1"/>
                </p:cNvSpPr>
                <p:nvPr/>
              </p:nvSpPr>
              <p:spPr bwMode="auto">
                <a:xfrm>
                  <a:off x="-1707494" y="4238625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43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81" name="Rectangle 137"/>
                <p:cNvSpPr>
                  <a:spLocks noChangeArrowheads="1"/>
                </p:cNvSpPr>
                <p:nvPr/>
              </p:nvSpPr>
              <p:spPr bwMode="auto">
                <a:xfrm>
                  <a:off x="-1306978" y="3242681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95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3" name="Rectangle 138"/>
                <p:cNvSpPr>
                  <a:spLocks noChangeArrowheads="1"/>
                </p:cNvSpPr>
                <p:nvPr/>
              </p:nvSpPr>
              <p:spPr bwMode="auto">
                <a:xfrm>
                  <a:off x="-1441168" y="3185920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80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4" name="Rectangle 139"/>
                <p:cNvSpPr>
                  <a:spLocks noChangeArrowheads="1"/>
                </p:cNvSpPr>
                <p:nvPr/>
              </p:nvSpPr>
              <p:spPr bwMode="auto">
                <a:xfrm>
                  <a:off x="-1571008" y="3251952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93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5" name="Rectangle 140"/>
                <p:cNvSpPr>
                  <a:spLocks noChangeArrowheads="1"/>
                </p:cNvSpPr>
                <p:nvPr/>
              </p:nvSpPr>
              <p:spPr bwMode="auto">
                <a:xfrm>
                  <a:off x="-1065376" y="3467680"/>
                  <a:ext cx="173124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100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6" name="Rectangle 141"/>
                <p:cNvSpPr>
                  <a:spLocks noChangeArrowheads="1"/>
                </p:cNvSpPr>
                <p:nvPr/>
              </p:nvSpPr>
              <p:spPr bwMode="auto">
                <a:xfrm>
                  <a:off x="-1049055" y="3908681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70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7" name="Rectangle 142"/>
                <p:cNvSpPr>
                  <a:spLocks noChangeArrowheads="1"/>
                </p:cNvSpPr>
                <p:nvPr/>
              </p:nvSpPr>
              <p:spPr bwMode="auto">
                <a:xfrm>
                  <a:off x="-1107504" y="3734785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99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8" name="Rectangle 143"/>
                <p:cNvSpPr>
                  <a:spLocks noChangeArrowheads="1"/>
                </p:cNvSpPr>
                <p:nvPr/>
              </p:nvSpPr>
              <p:spPr bwMode="auto">
                <a:xfrm>
                  <a:off x="-1274480" y="3803276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96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9" name="Rectangle 144"/>
                <p:cNvSpPr>
                  <a:spLocks noChangeArrowheads="1"/>
                </p:cNvSpPr>
                <p:nvPr/>
              </p:nvSpPr>
              <p:spPr bwMode="auto">
                <a:xfrm>
                  <a:off x="-1449616" y="3698875"/>
                  <a:ext cx="173124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100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0" name="Rectangle 145"/>
                <p:cNvSpPr>
                  <a:spLocks noChangeArrowheads="1"/>
                </p:cNvSpPr>
                <p:nvPr/>
              </p:nvSpPr>
              <p:spPr bwMode="auto">
                <a:xfrm>
                  <a:off x="-1666920" y="3407920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83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1" name="Rectangle 146"/>
                <p:cNvSpPr>
                  <a:spLocks noChangeArrowheads="1"/>
                </p:cNvSpPr>
                <p:nvPr/>
              </p:nvSpPr>
              <p:spPr bwMode="auto">
                <a:xfrm>
                  <a:off x="-1841231" y="3892550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91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2" name="Rectangle 147"/>
                <p:cNvSpPr>
                  <a:spLocks noChangeArrowheads="1"/>
                </p:cNvSpPr>
                <p:nvPr/>
              </p:nvSpPr>
              <p:spPr bwMode="auto">
                <a:xfrm>
                  <a:off x="-1943000" y="3514725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48</a:t>
                  </a:r>
                  <a:endPara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3" name="Rectangle 148"/>
                <p:cNvSpPr>
                  <a:spLocks noChangeArrowheads="1"/>
                </p:cNvSpPr>
                <p:nvPr/>
              </p:nvSpPr>
              <p:spPr bwMode="auto">
                <a:xfrm>
                  <a:off x="-2043608" y="2714625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29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4" name="Rectangle 149"/>
                <p:cNvSpPr>
                  <a:spLocks noChangeArrowheads="1"/>
                </p:cNvSpPr>
                <p:nvPr/>
              </p:nvSpPr>
              <p:spPr bwMode="auto">
                <a:xfrm>
                  <a:off x="-1949450" y="1776388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47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5" name="Rectangle 150"/>
                <p:cNvSpPr>
                  <a:spLocks noChangeArrowheads="1"/>
                </p:cNvSpPr>
                <p:nvPr/>
              </p:nvSpPr>
              <p:spPr bwMode="auto">
                <a:xfrm>
                  <a:off x="-1870992" y="2123701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97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6" name="Rectangle 151"/>
                <p:cNvSpPr>
                  <a:spLocks noChangeArrowheads="1"/>
                </p:cNvSpPr>
                <p:nvPr/>
              </p:nvSpPr>
              <p:spPr bwMode="auto">
                <a:xfrm>
                  <a:off x="-1701496" y="2336800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84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7" name="Rectangle 152"/>
                <p:cNvSpPr>
                  <a:spLocks noChangeArrowheads="1"/>
                </p:cNvSpPr>
                <p:nvPr/>
              </p:nvSpPr>
              <p:spPr bwMode="auto">
                <a:xfrm>
                  <a:off x="-1593194" y="2584450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82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8" name="Rectangle 153"/>
                <p:cNvSpPr>
                  <a:spLocks noChangeArrowheads="1"/>
                </p:cNvSpPr>
                <p:nvPr/>
              </p:nvSpPr>
              <p:spPr bwMode="auto">
                <a:xfrm>
                  <a:off x="-1490754" y="2774950"/>
                  <a:ext cx="115416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59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9" name="Rectangle 154"/>
                <p:cNvSpPr>
                  <a:spLocks noChangeArrowheads="1"/>
                </p:cNvSpPr>
                <p:nvPr/>
              </p:nvSpPr>
              <p:spPr bwMode="auto">
                <a:xfrm>
                  <a:off x="-1293248" y="2874963"/>
                  <a:ext cx="173124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100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60" name="Line 155"/>
                <p:cNvSpPr>
                  <a:spLocks noChangeShapeType="1"/>
                </p:cNvSpPr>
                <p:nvPr/>
              </p:nvSpPr>
              <p:spPr bwMode="auto">
                <a:xfrm>
                  <a:off x="-2022691" y="4362593"/>
                  <a:ext cx="157163" cy="0"/>
                </a:xfrm>
                <a:prstGeom prst="line">
                  <a:avLst/>
                </a:prstGeom>
                <a:noFill/>
                <a:ln w="4763" cap="sq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65" name="Line 156"/>
                <p:cNvSpPr>
                  <a:spLocks noChangeShapeType="1"/>
                </p:cNvSpPr>
                <p:nvPr/>
              </p:nvSpPr>
              <p:spPr bwMode="auto">
                <a:xfrm>
                  <a:off x="-2022691" y="4348306"/>
                  <a:ext cx="0" cy="28575"/>
                </a:xfrm>
                <a:prstGeom prst="line">
                  <a:avLst/>
                </a:prstGeom>
                <a:noFill/>
                <a:ln w="4763" cap="sq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66" name="Line 157"/>
                <p:cNvSpPr>
                  <a:spLocks noChangeShapeType="1"/>
                </p:cNvSpPr>
                <p:nvPr/>
              </p:nvSpPr>
              <p:spPr bwMode="auto">
                <a:xfrm>
                  <a:off x="-1865528" y="4348306"/>
                  <a:ext cx="0" cy="28575"/>
                </a:xfrm>
                <a:prstGeom prst="line">
                  <a:avLst/>
                </a:prstGeom>
                <a:noFill/>
                <a:ln w="4763" cap="sq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8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67" name="Rectangle 158"/>
                <p:cNvSpPr>
                  <a:spLocks noChangeArrowheads="1"/>
                </p:cNvSpPr>
                <p:nvPr/>
              </p:nvSpPr>
              <p:spPr bwMode="auto">
                <a:xfrm>
                  <a:off x="-2043608" y="4376881"/>
                  <a:ext cx="201978" cy="123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fr-FR" altLang="fr-FR" sz="8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0.02</a:t>
                  </a:r>
                  <a:endPara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94" name="Groupe 1693"/>
            <p:cNvGrpSpPr/>
            <p:nvPr/>
          </p:nvGrpSpPr>
          <p:grpSpPr>
            <a:xfrm>
              <a:off x="3432917" y="1173791"/>
              <a:ext cx="3094303" cy="3363735"/>
              <a:chOff x="6978650" y="1168417"/>
              <a:chExt cx="3094303" cy="3363735"/>
            </a:xfrm>
          </p:grpSpPr>
          <p:sp>
            <p:nvSpPr>
              <p:cNvPr id="266" name="Rectangle à coins arrondis 265"/>
              <p:cNvSpPr/>
              <p:nvPr/>
            </p:nvSpPr>
            <p:spPr>
              <a:xfrm>
                <a:off x="7473319" y="3048765"/>
                <a:ext cx="2325554" cy="1460834"/>
              </a:xfrm>
              <a:prstGeom prst="roundRect">
                <a:avLst>
                  <a:gd name="adj" fmla="val 4548"/>
                </a:avLst>
              </a:prstGeom>
              <a:noFill/>
              <a:ln w="12700">
                <a:solidFill>
                  <a:srgbClr val="00B05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800"/>
              </a:p>
            </p:txBody>
          </p:sp>
          <p:sp>
            <p:nvSpPr>
              <p:cNvPr id="265" name="Rectangle à coins arrondis 264"/>
              <p:cNvSpPr/>
              <p:nvPr/>
            </p:nvSpPr>
            <p:spPr>
              <a:xfrm>
                <a:off x="7389440" y="1784192"/>
                <a:ext cx="2182294" cy="1243395"/>
              </a:xfrm>
              <a:prstGeom prst="roundRect">
                <a:avLst>
                  <a:gd name="adj" fmla="val 5340"/>
                </a:avLst>
              </a:prstGeom>
              <a:noFill/>
              <a:ln w="127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800" b="1"/>
              </a:p>
            </p:txBody>
          </p:sp>
          <p:sp>
            <p:nvSpPr>
              <p:cNvPr id="267" name="ZoneTexte 101"/>
              <p:cNvSpPr txBox="1">
                <a:spLocks noChangeArrowheads="1"/>
              </p:cNvSpPr>
              <p:nvPr/>
            </p:nvSpPr>
            <p:spPr bwMode="auto">
              <a:xfrm>
                <a:off x="9568691" y="2277734"/>
                <a:ext cx="245340" cy="239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 b="1" dirty="0">
                    <a:solidFill>
                      <a:srgbClr val="FF0000"/>
                    </a:solidFill>
                    <a:latin typeface="Arial" pitchFamily="34" charset="0"/>
                  </a:rPr>
                  <a:t>A</a:t>
                </a:r>
              </a:p>
            </p:txBody>
          </p:sp>
          <p:sp>
            <p:nvSpPr>
              <p:cNvPr id="268" name="ZoneTexte 102"/>
              <p:cNvSpPr txBox="1">
                <a:spLocks noChangeArrowheads="1"/>
              </p:cNvSpPr>
              <p:nvPr/>
            </p:nvSpPr>
            <p:spPr bwMode="auto">
              <a:xfrm>
                <a:off x="9792755" y="3658759"/>
                <a:ext cx="280198" cy="239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 b="1" dirty="0">
                    <a:solidFill>
                      <a:srgbClr val="00B050"/>
                    </a:solidFill>
                    <a:latin typeface="Arial" pitchFamily="34" charset="0"/>
                  </a:rPr>
                  <a:t>B</a:t>
                </a:r>
              </a:p>
            </p:txBody>
          </p:sp>
          <p:sp>
            <p:nvSpPr>
              <p:cNvPr id="1540" name="Rectangle 162"/>
              <p:cNvSpPr>
                <a:spLocks noChangeArrowheads="1"/>
              </p:cNvSpPr>
              <p:nvPr/>
            </p:nvSpPr>
            <p:spPr bwMode="auto">
              <a:xfrm>
                <a:off x="7600950" y="1190960"/>
                <a:ext cx="636393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A. americana</a:t>
                </a:r>
              </a:p>
            </p:txBody>
          </p:sp>
          <p:sp>
            <p:nvSpPr>
              <p:cNvPr id="1541" name="Freeform 163"/>
              <p:cNvSpPr>
                <a:spLocks/>
              </p:cNvSpPr>
              <p:nvPr/>
            </p:nvSpPr>
            <p:spPr bwMode="auto">
              <a:xfrm>
                <a:off x="7232650" y="1262063"/>
                <a:ext cx="365125" cy="39688"/>
              </a:xfrm>
              <a:custGeom>
                <a:avLst/>
                <a:gdLst>
                  <a:gd name="T0" fmla="*/ 0 w 230"/>
                  <a:gd name="T1" fmla="*/ 25 h 25"/>
                  <a:gd name="T2" fmla="*/ 0 w 230"/>
                  <a:gd name="T3" fmla="*/ 0 h 25"/>
                  <a:gd name="T4" fmla="*/ 230 w 230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0" h="25">
                    <a:moveTo>
                      <a:pt x="0" y="25"/>
                    </a:moveTo>
                    <a:lnTo>
                      <a:pt x="0" y="0"/>
                    </a:lnTo>
                    <a:lnTo>
                      <a:pt x="230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42" name="Rectangle 164"/>
              <p:cNvSpPr>
                <a:spLocks noChangeArrowheads="1"/>
              </p:cNvSpPr>
              <p:nvPr/>
            </p:nvSpPr>
            <p:spPr bwMode="auto">
              <a:xfrm>
                <a:off x="7324725" y="1275097"/>
                <a:ext cx="67005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A. fluminensis</a:t>
                </a:r>
              </a:p>
            </p:txBody>
          </p:sp>
          <p:sp>
            <p:nvSpPr>
              <p:cNvPr id="1543" name="Freeform 165"/>
              <p:cNvSpPr>
                <a:spLocks/>
              </p:cNvSpPr>
              <p:nvPr/>
            </p:nvSpPr>
            <p:spPr bwMode="auto">
              <a:xfrm>
                <a:off x="7232650" y="1304925"/>
                <a:ext cx="87313" cy="39688"/>
              </a:xfrm>
              <a:custGeom>
                <a:avLst/>
                <a:gdLst>
                  <a:gd name="T0" fmla="*/ 0 w 55"/>
                  <a:gd name="T1" fmla="*/ 0 h 25"/>
                  <a:gd name="T2" fmla="*/ 0 w 55"/>
                  <a:gd name="T3" fmla="*/ 25 h 25"/>
                  <a:gd name="T4" fmla="*/ 55 w 55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25">
                    <a:moveTo>
                      <a:pt x="0" y="0"/>
                    </a:moveTo>
                    <a:lnTo>
                      <a:pt x="0" y="25"/>
                    </a:lnTo>
                    <a:lnTo>
                      <a:pt x="55" y="25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44" name="Freeform 166"/>
              <p:cNvSpPr>
                <a:spLocks/>
              </p:cNvSpPr>
              <p:nvPr/>
            </p:nvSpPr>
            <p:spPr bwMode="auto">
              <a:xfrm>
                <a:off x="6978650" y="1303338"/>
                <a:ext cx="254000" cy="298450"/>
              </a:xfrm>
              <a:custGeom>
                <a:avLst/>
                <a:gdLst>
                  <a:gd name="T0" fmla="*/ 0 w 160"/>
                  <a:gd name="T1" fmla="*/ 188 h 188"/>
                  <a:gd name="T2" fmla="*/ 0 w 160"/>
                  <a:gd name="T3" fmla="*/ 0 h 188"/>
                  <a:gd name="T4" fmla="*/ 160 w 160"/>
                  <a:gd name="T5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0" h="188">
                    <a:moveTo>
                      <a:pt x="0" y="188"/>
                    </a:moveTo>
                    <a:lnTo>
                      <a:pt x="0" y="0"/>
                    </a:lnTo>
                    <a:lnTo>
                      <a:pt x="160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45" name="Rectangle 167"/>
              <p:cNvSpPr>
                <a:spLocks noChangeArrowheads="1"/>
              </p:cNvSpPr>
              <p:nvPr/>
            </p:nvSpPr>
            <p:spPr bwMode="auto">
              <a:xfrm>
                <a:off x="7343775" y="1357647"/>
                <a:ext cx="81432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A. montevidensis</a:t>
                </a:r>
              </a:p>
            </p:txBody>
          </p:sp>
          <p:sp>
            <p:nvSpPr>
              <p:cNvPr id="1546" name="Freeform 168"/>
              <p:cNvSpPr>
                <a:spLocks/>
              </p:cNvSpPr>
              <p:nvPr/>
            </p:nvSpPr>
            <p:spPr bwMode="auto">
              <a:xfrm>
                <a:off x="7053263" y="1428750"/>
                <a:ext cx="285750" cy="473075"/>
              </a:xfrm>
              <a:custGeom>
                <a:avLst/>
                <a:gdLst>
                  <a:gd name="T0" fmla="*/ 0 w 180"/>
                  <a:gd name="T1" fmla="*/ 298 h 298"/>
                  <a:gd name="T2" fmla="*/ 0 w 180"/>
                  <a:gd name="T3" fmla="*/ 0 h 298"/>
                  <a:gd name="T4" fmla="*/ 180 w 180"/>
                  <a:gd name="T5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0" h="298">
                    <a:moveTo>
                      <a:pt x="0" y="298"/>
                    </a:moveTo>
                    <a:lnTo>
                      <a:pt x="0" y="0"/>
                    </a:lnTo>
                    <a:lnTo>
                      <a:pt x="180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47" name="Rectangle 169"/>
              <p:cNvSpPr>
                <a:spLocks noChangeArrowheads="1"/>
              </p:cNvSpPr>
              <p:nvPr/>
            </p:nvSpPr>
            <p:spPr bwMode="auto">
              <a:xfrm>
                <a:off x="7431088" y="1441785"/>
                <a:ext cx="395942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A.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filosa</a:t>
                </a:r>
                <a:endPara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548" name="Freeform 170"/>
              <p:cNvSpPr>
                <a:spLocks/>
              </p:cNvSpPr>
              <p:nvPr/>
            </p:nvSpPr>
            <p:spPr bwMode="auto">
              <a:xfrm>
                <a:off x="7315200" y="1511300"/>
                <a:ext cx="111125" cy="61913"/>
              </a:xfrm>
              <a:custGeom>
                <a:avLst/>
                <a:gdLst>
                  <a:gd name="T0" fmla="*/ 0 w 70"/>
                  <a:gd name="T1" fmla="*/ 39 h 39"/>
                  <a:gd name="T2" fmla="*/ 0 w 70"/>
                  <a:gd name="T3" fmla="*/ 0 h 39"/>
                  <a:gd name="T4" fmla="*/ 70 w 70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" h="39">
                    <a:moveTo>
                      <a:pt x="0" y="39"/>
                    </a:moveTo>
                    <a:lnTo>
                      <a:pt x="0" y="0"/>
                    </a:lnTo>
                    <a:lnTo>
                      <a:pt x="70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49" name="Rectangle 171"/>
              <p:cNvSpPr>
                <a:spLocks noChangeArrowheads="1"/>
              </p:cNvSpPr>
              <p:nvPr/>
            </p:nvSpPr>
            <p:spPr bwMode="auto">
              <a:xfrm>
                <a:off x="7820025" y="1524335"/>
                <a:ext cx="613951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B.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lupulina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550" name="Freeform 172"/>
              <p:cNvSpPr>
                <a:spLocks/>
              </p:cNvSpPr>
              <p:nvPr/>
            </p:nvSpPr>
            <p:spPr bwMode="auto">
              <a:xfrm>
                <a:off x="7483475" y="1595438"/>
                <a:ext cx="333375" cy="39688"/>
              </a:xfrm>
              <a:custGeom>
                <a:avLst/>
                <a:gdLst>
                  <a:gd name="T0" fmla="*/ 0 w 210"/>
                  <a:gd name="T1" fmla="*/ 25 h 25"/>
                  <a:gd name="T2" fmla="*/ 0 w 210"/>
                  <a:gd name="T3" fmla="*/ 0 h 25"/>
                  <a:gd name="T4" fmla="*/ 210 w 210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0" h="25">
                    <a:moveTo>
                      <a:pt x="0" y="25"/>
                    </a:moveTo>
                    <a:lnTo>
                      <a:pt x="0" y="0"/>
                    </a:lnTo>
                    <a:lnTo>
                      <a:pt x="210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51" name="Rectangle 173"/>
              <p:cNvSpPr>
                <a:spLocks noChangeArrowheads="1"/>
              </p:cNvSpPr>
              <p:nvPr/>
            </p:nvSpPr>
            <p:spPr bwMode="auto">
              <a:xfrm>
                <a:off x="7569200" y="1608472"/>
                <a:ext cx="460062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A. evenia</a:t>
                </a:r>
              </a:p>
            </p:txBody>
          </p:sp>
          <p:sp>
            <p:nvSpPr>
              <p:cNvPr id="1552" name="Freeform 174"/>
              <p:cNvSpPr>
                <a:spLocks/>
              </p:cNvSpPr>
              <p:nvPr/>
            </p:nvSpPr>
            <p:spPr bwMode="auto">
              <a:xfrm>
                <a:off x="7483475" y="1638300"/>
                <a:ext cx="82550" cy="41275"/>
              </a:xfrm>
              <a:custGeom>
                <a:avLst/>
                <a:gdLst>
                  <a:gd name="T0" fmla="*/ 0 w 52"/>
                  <a:gd name="T1" fmla="*/ 0 h 26"/>
                  <a:gd name="T2" fmla="*/ 0 w 52"/>
                  <a:gd name="T3" fmla="*/ 26 h 26"/>
                  <a:gd name="T4" fmla="*/ 52 w 52"/>
                  <a:gd name="T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" h="26">
                    <a:moveTo>
                      <a:pt x="0" y="0"/>
                    </a:moveTo>
                    <a:lnTo>
                      <a:pt x="0" y="26"/>
                    </a:lnTo>
                    <a:lnTo>
                      <a:pt x="52" y="26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53" name="Freeform 175"/>
              <p:cNvSpPr>
                <a:spLocks/>
              </p:cNvSpPr>
              <p:nvPr/>
            </p:nvSpPr>
            <p:spPr bwMode="auto">
              <a:xfrm>
                <a:off x="7315200" y="1576388"/>
                <a:ext cx="168275" cy="60325"/>
              </a:xfrm>
              <a:custGeom>
                <a:avLst/>
                <a:gdLst>
                  <a:gd name="T0" fmla="*/ 0 w 106"/>
                  <a:gd name="T1" fmla="*/ 0 h 38"/>
                  <a:gd name="T2" fmla="*/ 0 w 106"/>
                  <a:gd name="T3" fmla="*/ 38 h 38"/>
                  <a:gd name="T4" fmla="*/ 106 w 106"/>
                  <a:gd name="T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6" h="38">
                    <a:moveTo>
                      <a:pt x="0" y="0"/>
                    </a:moveTo>
                    <a:lnTo>
                      <a:pt x="0" y="38"/>
                    </a:lnTo>
                    <a:lnTo>
                      <a:pt x="106" y="38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54" name="Freeform 176"/>
              <p:cNvSpPr>
                <a:spLocks/>
              </p:cNvSpPr>
              <p:nvPr/>
            </p:nvSpPr>
            <p:spPr bwMode="auto">
              <a:xfrm>
                <a:off x="7256463" y="1574800"/>
                <a:ext cx="58738" cy="92075"/>
              </a:xfrm>
              <a:custGeom>
                <a:avLst/>
                <a:gdLst>
                  <a:gd name="T0" fmla="*/ 0 w 37"/>
                  <a:gd name="T1" fmla="*/ 58 h 58"/>
                  <a:gd name="T2" fmla="*/ 0 w 37"/>
                  <a:gd name="T3" fmla="*/ 0 h 58"/>
                  <a:gd name="T4" fmla="*/ 37 w 37"/>
                  <a:gd name="T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" h="58">
                    <a:moveTo>
                      <a:pt x="0" y="58"/>
                    </a:moveTo>
                    <a:lnTo>
                      <a:pt x="0" y="0"/>
                    </a:lnTo>
                    <a:lnTo>
                      <a:pt x="37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55" name="Rectangle 177"/>
              <p:cNvSpPr>
                <a:spLocks noChangeArrowheads="1"/>
              </p:cNvSpPr>
              <p:nvPr/>
            </p:nvSpPr>
            <p:spPr bwMode="auto">
              <a:xfrm>
                <a:off x="7378700" y="1691022"/>
                <a:ext cx="458459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A.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deamii</a:t>
                </a:r>
                <a:endPara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556" name="Freeform 178"/>
              <p:cNvSpPr>
                <a:spLocks/>
              </p:cNvSpPr>
              <p:nvPr/>
            </p:nvSpPr>
            <p:spPr bwMode="auto">
              <a:xfrm>
                <a:off x="7256463" y="1670050"/>
                <a:ext cx="119063" cy="92075"/>
              </a:xfrm>
              <a:custGeom>
                <a:avLst/>
                <a:gdLst>
                  <a:gd name="T0" fmla="*/ 0 w 75"/>
                  <a:gd name="T1" fmla="*/ 0 h 58"/>
                  <a:gd name="T2" fmla="*/ 0 w 75"/>
                  <a:gd name="T3" fmla="*/ 58 h 58"/>
                  <a:gd name="T4" fmla="*/ 75 w 75"/>
                  <a:gd name="T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" h="58">
                    <a:moveTo>
                      <a:pt x="0" y="0"/>
                    </a:moveTo>
                    <a:lnTo>
                      <a:pt x="0" y="58"/>
                    </a:lnTo>
                    <a:lnTo>
                      <a:pt x="75" y="58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57" name="Freeform 179"/>
              <p:cNvSpPr>
                <a:spLocks/>
              </p:cNvSpPr>
              <p:nvPr/>
            </p:nvSpPr>
            <p:spPr bwMode="auto">
              <a:xfrm>
                <a:off x="7153275" y="1668463"/>
                <a:ext cx="103188" cy="709613"/>
              </a:xfrm>
              <a:custGeom>
                <a:avLst/>
                <a:gdLst>
                  <a:gd name="T0" fmla="*/ 0 w 65"/>
                  <a:gd name="T1" fmla="*/ 447 h 447"/>
                  <a:gd name="T2" fmla="*/ 0 w 65"/>
                  <a:gd name="T3" fmla="*/ 0 h 447"/>
                  <a:gd name="T4" fmla="*/ 65 w 65"/>
                  <a:gd name="T5" fmla="*/ 0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5" h="447">
                    <a:moveTo>
                      <a:pt x="0" y="447"/>
                    </a:moveTo>
                    <a:lnTo>
                      <a:pt x="0" y="0"/>
                    </a:lnTo>
                    <a:lnTo>
                      <a:pt x="65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58" name="Rectangle 180"/>
              <p:cNvSpPr>
                <a:spLocks noChangeArrowheads="1"/>
              </p:cNvSpPr>
              <p:nvPr/>
            </p:nvSpPr>
            <p:spPr bwMode="auto">
              <a:xfrm>
                <a:off x="7958138" y="1775160"/>
                <a:ext cx="437620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A. patula</a:t>
                </a:r>
              </a:p>
            </p:txBody>
          </p:sp>
          <p:sp>
            <p:nvSpPr>
              <p:cNvPr id="1559" name="Freeform 181"/>
              <p:cNvSpPr>
                <a:spLocks/>
              </p:cNvSpPr>
              <p:nvPr/>
            </p:nvSpPr>
            <p:spPr bwMode="auto">
              <a:xfrm>
                <a:off x="7610475" y="1846263"/>
                <a:ext cx="344488" cy="39688"/>
              </a:xfrm>
              <a:custGeom>
                <a:avLst/>
                <a:gdLst>
                  <a:gd name="T0" fmla="*/ 0 w 217"/>
                  <a:gd name="T1" fmla="*/ 25 h 25"/>
                  <a:gd name="T2" fmla="*/ 0 w 217"/>
                  <a:gd name="T3" fmla="*/ 0 h 25"/>
                  <a:gd name="T4" fmla="*/ 217 w 217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" h="25">
                    <a:moveTo>
                      <a:pt x="0" y="25"/>
                    </a:moveTo>
                    <a:lnTo>
                      <a:pt x="0" y="0"/>
                    </a:lnTo>
                    <a:lnTo>
                      <a:pt x="217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60" name="Rectangle 182"/>
              <p:cNvSpPr>
                <a:spLocks noChangeArrowheads="1"/>
              </p:cNvSpPr>
              <p:nvPr/>
            </p:nvSpPr>
            <p:spPr bwMode="auto">
              <a:xfrm>
                <a:off x="8083550" y="1859297"/>
                <a:ext cx="596317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A. uniflora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561" name="Freeform 183"/>
              <p:cNvSpPr>
                <a:spLocks/>
              </p:cNvSpPr>
              <p:nvPr/>
            </p:nvSpPr>
            <p:spPr bwMode="auto">
              <a:xfrm>
                <a:off x="7610475" y="1889125"/>
                <a:ext cx="469900" cy="39688"/>
              </a:xfrm>
              <a:custGeom>
                <a:avLst/>
                <a:gdLst>
                  <a:gd name="T0" fmla="*/ 0 w 296"/>
                  <a:gd name="T1" fmla="*/ 0 h 25"/>
                  <a:gd name="T2" fmla="*/ 0 w 296"/>
                  <a:gd name="T3" fmla="*/ 25 h 25"/>
                  <a:gd name="T4" fmla="*/ 296 w 296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6" h="25">
                    <a:moveTo>
                      <a:pt x="0" y="0"/>
                    </a:moveTo>
                    <a:lnTo>
                      <a:pt x="0" y="25"/>
                    </a:lnTo>
                    <a:lnTo>
                      <a:pt x="296" y="25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62" name="Freeform 184"/>
              <p:cNvSpPr>
                <a:spLocks/>
              </p:cNvSpPr>
              <p:nvPr/>
            </p:nvSpPr>
            <p:spPr bwMode="auto">
              <a:xfrm>
                <a:off x="7435850" y="1887538"/>
                <a:ext cx="174625" cy="398463"/>
              </a:xfrm>
              <a:custGeom>
                <a:avLst/>
                <a:gdLst>
                  <a:gd name="T0" fmla="*/ 0 w 110"/>
                  <a:gd name="T1" fmla="*/ 251 h 251"/>
                  <a:gd name="T2" fmla="*/ 0 w 110"/>
                  <a:gd name="T3" fmla="*/ 0 h 251"/>
                  <a:gd name="T4" fmla="*/ 110 w 110"/>
                  <a:gd name="T5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0" h="251">
                    <a:moveTo>
                      <a:pt x="0" y="251"/>
                    </a:moveTo>
                    <a:lnTo>
                      <a:pt x="0" y="0"/>
                    </a:lnTo>
                    <a:lnTo>
                      <a:pt x="110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63" name="Rectangle 185"/>
              <p:cNvSpPr>
                <a:spLocks noChangeArrowheads="1"/>
              </p:cNvSpPr>
              <p:nvPr/>
            </p:nvSpPr>
            <p:spPr bwMode="auto">
              <a:xfrm>
                <a:off x="8137525" y="1941847"/>
                <a:ext cx="65883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S. sensitiva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564" name="Freeform 186"/>
              <p:cNvSpPr>
                <a:spLocks/>
              </p:cNvSpPr>
              <p:nvPr/>
            </p:nvSpPr>
            <p:spPr bwMode="auto">
              <a:xfrm>
                <a:off x="8053388" y="2012950"/>
                <a:ext cx="79375" cy="39688"/>
              </a:xfrm>
              <a:custGeom>
                <a:avLst/>
                <a:gdLst>
                  <a:gd name="T0" fmla="*/ 0 w 50"/>
                  <a:gd name="T1" fmla="*/ 25 h 25"/>
                  <a:gd name="T2" fmla="*/ 0 w 50"/>
                  <a:gd name="T3" fmla="*/ 0 h 25"/>
                  <a:gd name="T4" fmla="*/ 50 w 50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" h="25">
                    <a:moveTo>
                      <a:pt x="0" y="25"/>
                    </a:moveTo>
                    <a:lnTo>
                      <a:pt x="0" y="0"/>
                    </a:lnTo>
                    <a:lnTo>
                      <a:pt x="50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65" name="Rectangle 187"/>
              <p:cNvSpPr>
                <a:spLocks noChangeArrowheads="1"/>
              </p:cNvSpPr>
              <p:nvPr/>
            </p:nvSpPr>
            <p:spPr bwMode="auto">
              <a:xfrm>
                <a:off x="8170863" y="2025985"/>
                <a:ext cx="751809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cs typeface="Arial" panose="020B0604020202020204" pitchFamily="34" charset="0"/>
                  </a:rPr>
                  <a:t> A. afraspera-A1</a:t>
                </a:r>
              </a:p>
            </p:txBody>
          </p:sp>
          <p:sp>
            <p:nvSpPr>
              <p:cNvPr id="1566" name="Freeform 188"/>
              <p:cNvSpPr>
                <a:spLocks/>
              </p:cNvSpPr>
              <p:nvPr/>
            </p:nvSpPr>
            <p:spPr bwMode="auto">
              <a:xfrm>
                <a:off x="8053388" y="2055813"/>
                <a:ext cx="114300" cy="41275"/>
              </a:xfrm>
              <a:custGeom>
                <a:avLst/>
                <a:gdLst>
                  <a:gd name="T0" fmla="*/ 0 w 72"/>
                  <a:gd name="T1" fmla="*/ 0 h 26"/>
                  <a:gd name="T2" fmla="*/ 0 w 72"/>
                  <a:gd name="T3" fmla="*/ 26 h 26"/>
                  <a:gd name="T4" fmla="*/ 72 w 72"/>
                  <a:gd name="T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26">
                    <a:moveTo>
                      <a:pt x="0" y="0"/>
                    </a:moveTo>
                    <a:lnTo>
                      <a:pt x="0" y="26"/>
                    </a:lnTo>
                    <a:lnTo>
                      <a:pt x="72" y="26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67" name="Freeform 189"/>
              <p:cNvSpPr>
                <a:spLocks/>
              </p:cNvSpPr>
              <p:nvPr/>
            </p:nvSpPr>
            <p:spPr bwMode="auto">
              <a:xfrm>
                <a:off x="8002588" y="2054225"/>
                <a:ext cx="50800" cy="61913"/>
              </a:xfrm>
              <a:custGeom>
                <a:avLst/>
                <a:gdLst>
                  <a:gd name="T0" fmla="*/ 0 w 32"/>
                  <a:gd name="T1" fmla="*/ 39 h 39"/>
                  <a:gd name="T2" fmla="*/ 0 w 32"/>
                  <a:gd name="T3" fmla="*/ 0 h 39"/>
                  <a:gd name="T4" fmla="*/ 32 w 32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" h="39">
                    <a:moveTo>
                      <a:pt x="0" y="39"/>
                    </a:moveTo>
                    <a:lnTo>
                      <a:pt x="0" y="0"/>
                    </a:lnTo>
                    <a:lnTo>
                      <a:pt x="32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68" name="Rectangle 190"/>
              <p:cNvSpPr>
                <a:spLocks noChangeArrowheads="1"/>
              </p:cNvSpPr>
              <p:nvPr/>
            </p:nvSpPr>
            <p:spPr bwMode="auto">
              <a:xfrm>
                <a:off x="8158163" y="2108535"/>
                <a:ext cx="751809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cs typeface="Arial" panose="020B0604020202020204" pitchFamily="34" charset="0"/>
                  </a:rPr>
                  <a:t> A. afraspera-A2</a:t>
                </a:r>
              </a:p>
            </p:txBody>
          </p:sp>
          <p:sp>
            <p:nvSpPr>
              <p:cNvPr id="1569" name="Freeform 191"/>
              <p:cNvSpPr>
                <a:spLocks/>
              </p:cNvSpPr>
              <p:nvPr/>
            </p:nvSpPr>
            <p:spPr bwMode="auto">
              <a:xfrm>
                <a:off x="8002588" y="2119313"/>
                <a:ext cx="150813" cy="60325"/>
              </a:xfrm>
              <a:custGeom>
                <a:avLst/>
                <a:gdLst>
                  <a:gd name="T0" fmla="*/ 0 w 95"/>
                  <a:gd name="T1" fmla="*/ 0 h 38"/>
                  <a:gd name="T2" fmla="*/ 0 w 95"/>
                  <a:gd name="T3" fmla="*/ 38 h 38"/>
                  <a:gd name="T4" fmla="*/ 95 w 95"/>
                  <a:gd name="T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5" h="38">
                    <a:moveTo>
                      <a:pt x="0" y="0"/>
                    </a:moveTo>
                    <a:lnTo>
                      <a:pt x="0" y="38"/>
                    </a:lnTo>
                    <a:lnTo>
                      <a:pt x="95" y="38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70" name="Freeform 192"/>
              <p:cNvSpPr>
                <a:spLocks/>
              </p:cNvSpPr>
              <p:nvPr/>
            </p:nvSpPr>
            <p:spPr bwMode="auto">
              <a:xfrm>
                <a:off x="7756525" y="2117725"/>
                <a:ext cx="246063" cy="101600"/>
              </a:xfrm>
              <a:custGeom>
                <a:avLst/>
                <a:gdLst>
                  <a:gd name="T0" fmla="*/ 0 w 155"/>
                  <a:gd name="T1" fmla="*/ 64 h 64"/>
                  <a:gd name="T2" fmla="*/ 0 w 155"/>
                  <a:gd name="T3" fmla="*/ 0 h 64"/>
                  <a:gd name="T4" fmla="*/ 155 w 155"/>
                  <a:gd name="T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5" h="64">
                    <a:moveTo>
                      <a:pt x="0" y="64"/>
                    </a:moveTo>
                    <a:lnTo>
                      <a:pt x="0" y="0"/>
                    </a:lnTo>
                    <a:lnTo>
                      <a:pt x="155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71" name="Rectangle 193"/>
              <p:cNvSpPr>
                <a:spLocks noChangeArrowheads="1"/>
              </p:cNvSpPr>
              <p:nvPr/>
            </p:nvSpPr>
            <p:spPr bwMode="auto">
              <a:xfrm>
                <a:off x="8385175" y="2192672"/>
                <a:ext cx="89928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B.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humularioides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572" name="Freeform 194"/>
              <p:cNvSpPr>
                <a:spLocks/>
              </p:cNvSpPr>
              <p:nvPr/>
            </p:nvSpPr>
            <p:spPr bwMode="auto">
              <a:xfrm>
                <a:off x="8010525" y="2263775"/>
                <a:ext cx="371475" cy="60325"/>
              </a:xfrm>
              <a:custGeom>
                <a:avLst/>
                <a:gdLst>
                  <a:gd name="T0" fmla="*/ 0 w 234"/>
                  <a:gd name="T1" fmla="*/ 38 h 38"/>
                  <a:gd name="T2" fmla="*/ 0 w 234"/>
                  <a:gd name="T3" fmla="*/ 0 h 38"/>
                  <a:gd name="T4" fmla="*/ 234 w 234"/>
                  <a:gd name="T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4" h="38">
                    <a:moveTo>
                      <a:pt x="0" y="38"/>
                    </a:moveTo>
                    <a:lnTo>
                      <a:pt x="0" y="0"/>
                    </a:lnTo>
                    <a:lnTo>
                      <a:pt x="234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73" name="Rectangle 195"/>
              <p:cNvSpPr>
                <a:spLocks noChangeArrowheads="1"/>
              </p:cNvSpPr>
              <p:nvPr/>
            </p:nvSpPr>
            <p:spPr bwMode="auto">
              <a:xfrm>
                <a:off x="8577263" y="2275222"/>
                <a:ext cx="48250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K.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lutea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574" name="Freeform 196"/>
              <p:cNvSpPr>
                <a:spLocks/>
              </p:cNvSpPr>
              <p:nvPr/>
            </p:nvSpPr>
            <p:spPr bwMode="auto">
              <a:xfrm>
                <a:off x="8496300" y="2346325"/>
                <a:ext cx="77788" cy="39688"/>
              </a:xfrm>
              <a:custGeom>
                <a:avLst/>
                <a:gdLst>
                  <a:gd name="T0" fmla="*/ 0 w 49"/>
                  <a:gd name="T1" fmla="*/ 25 h 25"/>
                  <a:gd name="T2" fmla="*/ 0 w 49"/>
                  <a:gd name="T3" fmla="*/ 0 h 25"/>
                  <a:gd name="T4" fmla="*/ 49 w 49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25">
                    <a:moveTo>
                      <a:pt x="0" y="25"/>
                    </a:moveTo>
                    <a:lnTo>
                      <a:pt x="0" y="0"/>
                    </a:lnTo>
                    <a:lnTo>
                      <a:pt x="49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75" name="Rectangle 197"/>
              <p:cNvSpPr>
                <a:spLocks noChangeArrowheads="1"/>
              </p:cNvSpPr>
              <p:nvPr/>
            </p:nvSpPr>
            <p:spPr bwMode="auto">
              <a:xfrm>
                <a:off x="8575675" y="2359360"/>
                <a:ext cx="618759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K.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strigosa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576" name="Freeform 198"/>
              <p:cNvSpPr>
                <a:spLocks/>
              </p:cNvSpPr>
              <p:nvPr/>
            </p:nvSpPr>
            <p:spPr bwMode="auto">
              <a:xfrm>
                <a:off x="8496300" y="2390775"/>
                <a:ext cx="76200" cy="39688"/>
              </a:xfrm>
              <a:custGeom>
                <a:avLst/>
                <a:gdLst>
                  <a:gd name="T0" fmla="*/ 0 w 48"/>
                  <a:gd name="T1" fmla="*/ 0 h 25"/>
                  <a:gd name="T2" fmla="*/ 0 w 48"/>
                  <a:gd name="T3" fmla="*/ 25 h 25"/>
                  <a:gd name="T4" fmla="*/ 48 w 48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5">
                    <a:moveTo>
                      <a:pt x="0" y="0"/>
                    </a:moveTo>
                    <a:lnTo>
                      <a:pt x="0" y="25"/>
                    </a:lnTo>
                    <a:lnTo>
                      <a:pt x="48" y="25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77" name="Freeform 199"/>
              <p:cNvSpPr>
                <a:spLocks/>
              </p:cNvSpPr>
              <p:nvPr/>
            </p:nvSpPr>
            <p:spPr bwMode="auto">
              <a:xfrm>
                <a:off x="8010525" y="2327275"/>
                <a:ext cx="485775" cy="61913"/>
              </a:xfrm>
              <a:custGeom>
                <a:avLst/>
                <a:gdLst>
                  <a:gd name="T0" fmla="*/ 0 w 306"/>
                  <a:gd name="T1" fmla="*/ 0 h 39"/>
                  <a:gd name="T2" fmla="*/ 0 w 306"/>
                  <a:gd name="T3" fmla="*/ 39 h 39"/>
                  <a:gd name="T4" fmla="*/ 306 w 306"/>
                  <a:gd name="T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6" h="39">
                    <a:moveTo>
                      <a:pt x="0" y="0"/>
                    </a:moveTo>
                    <a:lnTo>
                      <a:pt x="0" y="39"/>
                    </a:lnTo>
                    <a:lnTo>
                      <a:pt x="306" y="39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78" name="Freeform 200"/>
              <p:cNvSpPr>
                <a:spLocks/>
              </p:cNvSpPr>
              <p:nvPr/>
            </p:nvSpPr>
            <p:spPr bwMode="auto">
              <a:xfrm>
                <a:off x="7756525" y="2222500"/>
                <a:ext cx="254000" cy="103188"/>
              </a:xfrm>
              <a:custGeom>
                <a:avLst/>
                <a:gdLst>
                  <a:gd name="T0" fmla="*/ 0 w 160"/>
                  <a:gd name="T1" fmla="*/ 0 h 65"/>
                  <a:gd name="T2" fmla="*/ 0 w 160"/>
                  <a:gd name="T3" fmla="*/ 65 h 65"/>
                  <a:gd name="T4" fmla="*/ 160 w 160"/>
                  <a:gd name="T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0" h="65">
                    <a:moveTo>
                      <a:pt x="0" y="0"/>
                    </a:moveTo>
                    <a:lnTo>
                      <a:pt x="0" y="65"/>
                    </a:lnTo>
                    <a:lnTo>
                      <a:pt x="160" y="65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79" name="Freeform 201"/>
              <p:cNvSpPr>
                <a:spLocks/>
              </p:cNvSpPr>
              <p:nvPr/>
            </p:nvSpPr>
            <p:spPr bwMode="auto">
              <a:xfrm>
                <a:off x="7654925" y="2220913"/>
                <a:ext cx="101600" cy="184150"/>
              </a:xfrm>
              <a:custGeom>
                <a:avLst/>
                <a:gdLst>
                  <a:gd name="T0" fmla="*/ 0 w 64"/>
                  <a:gd name="T1" fmla="*/ 116 h 116"/>
                  <a:gd name="T2" fmla="*/ 0 w 64"/>
                  <a:gd name="T3" fmla="*/ 0 h 116"/>
                  <a:gd name="T4" fmla="*/ 64 w 64"/>
                  <a:gd name="T5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" h="116">
                    <a:moveTo>
                      <a:pt x="0" y="116"/>
                    </a:moveTo>
                    <a:lnTo>
                      <a:pt x="0" y="0"/>
                    </a:lnTo>
                    <a:lnTo>
                      <a:pt x="64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80" name="Rectangle 202"/>
              <p:cNvSpPr>
                <a:spLocks noChangeArrowheads="1"/>
              </p:cNvSpPr>
              <p:nvPr/>
            </p:nvSpPr>
            <p:spPr bwMode="auto">
              <a:xfrm>
                <a:off x="8451850" y="2443497"/>
                <a:ext cx="61074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C.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stellaris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581" name="Freeform 203"/>
              <p:cNvSpPr>
                <a:spLocks/>
              </p:cNvSpPr>
              <p:nvPr/>
            </p:nvSpPr>
            <p:spPr bwMode="auto">
              <a:xfrm>
                <a:off x="7810500" y="2513013"/>
                <a:ext cx="638175" cy="77788"/>
              </a:xfrm>
              <a:custGeom>
                <a:avLst/>
                <a:gdLst>
                  <a:gd name="T0" fmla="*/ 0 w 402"/>
                  <a:gd name="T1" fmla="*/ 49 h 49"/>
                  <a:gd name="T2" fmla="*/ 0 w 402"/>
                  <a:gd name="T3" fmla="*/ 0 h 49"/>
                  <a:gd name="T4" fmla="*/ 402 w 402"/>
                  <a:gd name="T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02" h="49">
                    <a:moveTo>
                      <a:pt x="0" y="49"/>
                    </a:moveTo>
                    <a:lnTo>
                      <a:pt x="0" y="0"/>
                    </a:lnTo>
                    <a:lnTo>
                      <a:pt x="402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82" name="Rectangle 204"/>
              <p:cNvSpPr>
                <a:spLocks noChangeArrowheads="1"/>
              </p:cNvSpPr>
              <p:nvPr/>
            </p:nvSpPr>
            <p:spPr bwMode="auto">
              <a:xfrm>
                <a:off x="8316913" y="2526047"/>
                <a:ext cx="476092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bella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583" name="Freeform 205"/>
              <p:cNvSpPr>
                <a:spLocks/>
              </p:cNvSpPr>
              <p:nvPr/>
            </p:nvSpPr>
            <p:spPr bwMode="auto">
              <a:xfrm>
                <a:off x="8205788" y="2597150"/>
                <a:ext cx="107950" cy="71438"/>
              </a:xfrm>
              <a:custGeom>
                <a:avLst/>
                <a:gdLst>
                  <a:gd name="T0" fmla="*/ 0 w 68"/>
                  <a:gd name="T1" fmla="*/ 45 h 45"/>
                  <a:gd name="T2" fmla="*/ 0 w 68"/>
                  <a:gd name="T3" fmla="*/ 0 h 45"/>
                  <a:gd name="T4" fmla="*/ 68 w 68"/>
                  <a:gd name="T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45">
                    <a:moveTo>
                      <a:pt x="0" y="45"/>
                    </a:moveTo>
                    <a:lnTo>
                      <a:pt x="0" y="0"/>
                    </a:lnTo>
                    <a:lnTo>
                      <a:pt x="68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84" name="Rectangle 206"/>
              <p:cNvSpPr>
                <a:spLocks noChangeArrowheads="1"/>
              </p:cNvSpPr>
              <p:nvPr/>
            </p:nvSpPr>
            <p:spPr bwMode="auto">
              <a:xfrm>
                <a:off x="8604250" y="2610185"/>
                <a:ext cx="73898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abyssinica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585" name="Freeform 207"/>
              <p:cNvSpPr>
                <a:spLocks/>
              </p:cNvSpPr>
              <p:nvPr/>
            </p:nvSpPr>
            <p:spPr bwMode="auto">
              <a:xfrm>
                <a:off x="8504238" y="2681288"/>
                <a:ext cx="96838" cy="60325"/>
              </a:xfrm>
              <a:custGeom>
                <a:avLst/>
                <a:gdLst>
                  <a:gd name="T0" fmla="*/ 0 w 61"/>
                  <a:gd name="T1" fmla="*/ 38 h 38"/>
                  <a:gd name="T2" fmla="*/ 0 w 61"/>
                  <a:gd name="T3" fmla="*/ 0 h 38"/>
                  <a:gd name="T4" fmla="*/ 61 w 61"/>
                  <a:gd name="T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38">
                    <a:moveTo>
                      <a:pt x="0" y="38"/>
                    </a:moveTo>
                    <a:lnTo>
                      <a:pt x="0" y="0"/>
                    </a:lnTo>
                    <a:lnTo>
                      <a:pt x="61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86" name="Rectangle 208"/>
              <p:cNvSpPr>
                <a:spLocks noChangeArrowheads="1"/>
              </p:cNvSpPr>
              <p:nvPr/>
            </p:nvSpPr>
            <p:spPr bwMode="auto">
              <a:xfrm>
                <a:off x="8726488" y="2692735"/>
                <a:ext cx="748603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H.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kapiriensis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587" name="Freeform 209"/>
              <p:cNvSpPr>
                <a:spLocks/>
              </p:cNvSpPr>
              <p:nvPr/>
            </p:nvSpPr>
            <p:spPr bwMode="auto">
              <a:xfrm>
                <a:off x="8645525" y="2763838"/>
                <a:ext cx="76200" cy="39688"/>
              </a:xfrm>
              <a:custGeom>
                <a:avLst/>
                <a:gdLst>
                  <a:gd name="T0" fmla="*/ 0 w 48"/>
                  <a:gd name="T1" fmla="*/ 25 h 25"/>
                  <a:gd name="T2" fmla="*/ 0 w 48"/>
                  <a:gd name="T3" fmla="*/ 0 h 25"/>
                  <a:gd name="T4" fmla="*/ 48 w 48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5">
                    <a:moveTo>
                      <a:pt x="0" y="25"/>
                    </a:moveTo>
                    <a:lnTo>
                      <a:pt x="0" y="0"/>
                    </a:lnTo>
                    <a:lnTo>
                      <a:pt x="48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88" name="Rectangle 210"/>
              <p:cNvSpPr>
                <a:spLocks noChangeArrowheads="1"/>
              </p:cNvSpPr>
              <p:nvPr/>
            </p:nvSpPr>
            <p:spPr bwMode="auto">
              <a:xfrm>
                <a:off x="8726488" y="2776872"/>
                <a:ext cx="777457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H.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descampsii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589" name="Freeform 211"/>
              <p:cNvSpPr>
                <a:spLocks/>
              </p:cNvSpPr>
              <p:nvPr/>
            </p:nvSpPr>
            <p:spPr bwMode="auto">
              <a:xfrm>
                <a:off x="8645525" y="2808288"/>
                <a:ext cx="76200" cy="39688"/>
              </a:xfrm>
              <a:custGeom>
                <a:avLst/>
                <a:gdLst>
                  <a:gd name="T0" fmla="*/ 0 w 48"/>
                  <a:gd name="T1" fmla="*/ 0 h 25"/>
                  <a:gd name="T2" fmla="*/ 0 w 48"/>
                  <a:gd name="T3" fmla="*/ 25 h 25"/>
                  <a:gd name="T4" fmla="*/ 48 w 48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8" h="25">
                    <a:moveTo>
                      <a:pt x="0" y="0"/>
                    </a:moveTo>
                    <a:lnTo>
                      <a:pt x="0" y="25"/>
                    </a:lnTo>
                    <a:lnTo>
                      <a:pt x="48" y="25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90" name="Freeform 212"/>
              <p:cNvSpPr>
                <a:spLocks/>
              </p:cNvSpPr>
              <p:nvPr/>
            </p:nvSpPr>
            <p:spPr bwMode="auto">
              <a:xfrm>
                <a:off x="8504238" y="2744788"/>
                <a:ext cx="141288" cy="60325"/>
              </a:xfrm>
              <a:custGeom>
                <a:avLst/>
                <a:gdLst>
                  <a:gd name="T0" fmla="*/ 0 w 89"/>
                  <a:gd name="T1" fmla="*/ 0 h 38"/>
                  <a:gd name="T2" fmla="*/ 0 w 89"/>
                  <a:gd name="T3" fmla="*/ 38 h 38"/>
                  <a:gd name="T4" fmla="*/ 89 w 89"/>
                  <a:gd name="T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9" h="38">
                    <a:moveTo>
                      <a:pt x="0" y="0"/>
                    </a:moveTo>
                    <a:lnTo>
                      <a:pt x="0" y="38"/>
                    </a:lnTo>
                    <a:lnTo>
                      <a:pt x="89" y="38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91" name="Freeform 213"/>
              <p:cNvSpPr>
                <a:spLocks/>
              </p:cNvSpPr>
              <p:nvPr/>
            </p:nvSpPr>
            <p:spPr bwMode="auto">
              <a:xfrm>
                <a:off x="8205788" y="2671763"/>
                <a:ext cx="298450" cy="71438"/>
              </a:xfrm>
              <a:custGeom>
                <a:avLst/>
                <a:gdLst>
                  <a:gd name="T0" fmla="*/ 0 w 188"/>
                  <a:gd name="T1" fmla="*/ 0 h 45"/>
                  <a:gd name="T2" fmla="*/ 0 w 188"/>
                  <a:gd name="T3" fmla="*/ 45 h 45"/>
                  <a:gd name="T4" fmla="*/ 188 w 188"/>
                  <a:gd name="T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8" h="45">
                    <a:moveTo>
                      <a:pt x="0" y="0"/>
                    </a:moveTo>
                    <a:lnTo>
                      <a:pt x="0" y="45"/>
                    </a:lnTo>
                    <a:lnTo>
                      <a:pt x="188" y="45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92" name="Freeform 214"/>
              <p:cNvSpPr>
                <a:spLocks/>
              </p:cNvSpPr>
              <p:nvPr/>
            </p:nvSpPr>
            <p:spPr bwMode="auto">
              <a:xfrm>
                <a:off x="7810500" y="2593975"/>
                <a:ext cx="395288" cy="76200"/>
              </a:xfrm>
              <a:custGeom>
                <a:avLst/>
                <a:gdLst>
                  <a:gd name="T0" fmla="*/ 0 w 249"/>
                  <a:gd name="T1" fmla="*/ 0 h 48"/>
                  <a:gd name="T2" fmla="*/ 0 w 249"/>
                  <a:gd name="T3" fmla="*/ 48 h 48"/>
                  <a:gd name="T4" fmla="*/ 249 w 249"/>
                  <a:gd name="T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9" h="48">
                    <a:moveTo>
                      <a:pt x="0" y="0"/>
                    </a:moveTo>
                    <a:lnTo>
                      <a:pt x="0" y="48"/>
                    </a:lnTo>
                    <a:lnTo>
                      <a:pt x="249" y="48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93" name="Freeform 215"/>
              <p:cNvSpPr>
                <a:spLocks/>
              </p:cNvSpPr>
              <p:nvPr/>
            </p:nvSpPr>
            <p:spPr bwMode="auto">
              <a:xfrm>
                <a:off x="7654925" y="2408238"/>
                <a:ext cx="155575" cy="184150"/>
              </a:xfrm>
              <a:custGeom>
                <a:avLst/>
                <a:gdLst>
                  <a:gd name="T0" fmla="*/ 0 w 98"/>
                  <a:gd name="T1" fmla="*/ 0 h 116"/>
                  <a:gd name="T2" fmla="*/ 0 w 98"/>
                  <a:gd name="T3" fmla="*/ 116 h 116"/>
                  <a:gd name="T4" fmla="*/ 98 w 98"/>
                  <a:gd name="T5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8" h="116">
                    <a:moveTo>
                      <a:pt x="0" y="0"/>
                    </a:moveTo>
                    <a:lnTo>
                      <a:pt x="0" y="116"/>
                    </a:lnTo>
                    <a:lnTo>
                      <a:pt x="98" y="116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94" name="Freeform 216"/>
              <p:cNvSpPr>
                <a:spLocks/>
              </p:cNvSpPr>
              <p:nvPr/>
            </p:nvSpPr>
            <p:spPr bwMode="auto">
              <a:xfrm>
                <a:off x="7542213" y="2406650"/>
                <a:ext cx="112713" cy="280988"/>
              </a:xfrm>
              <a:custGeom>
                <a:avLst/>
                <a:gdLst>
                  <a:gd name="T0" fmla="*/ 0 w 71"/>
                  <a:gd name="T1" fmla="*/ 177 h 177"/>
                  <a:gd name="T2" fmla="*/ 0 w 71"/>
                  <a:gd name="T3" fmla="*/ 0 h 177"/>
                  <a:gd name="T4" fmla="*/ 71 w 71"/>
                  <a:gd name="T5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1" h="177">
                    <a:moveTo>
                      <a:pt x="0" y="177"/>
                    </a:moveTo>
                    <a:lnTo>
                      <a:pt x="0" y="0"/>
                    </a:lnTo>
                    <a:lnTo>
                      <a:pt x="71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95" name="Rectangle 217"/>
              <p:cNvSpPr>
                <a:spLocks noChangeArrowheads="1"/>
              </p:cNvSpPr>
              <p:nvPr/>
            </p:nvSpPr>
            <p:spPr bwMode="auto">
              <a:xfrm>
                <a:off x="7935913" y="2845062"/>
                <a:ext cx="601127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G. cristata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596" name="Freeform 218"/>
              <p:cNvSpPr>
                <a:spLocks/>
              </p:cNvSpPr>
              <p:nvPr/>
            </p:nvSpPr>
            <p:spPr bwMode="auto">
              <a:xfrm>
                <a:off x="7886700" y="2930525"/>
                <a:ext cx="44450" cy="39688"/>
              </a:xfrm>
              <a:custGeom>
                <a:avLst/>
                <a:gdLst>
                  <a:gd name="T0" fmla="*/ 0 w 28"/>
                  <a:gd name="T1" fmla="*/ 25 h 25"/>
                  <a:gd name="T2" fmla="*/ 0 w 28"/>
                  <a:gd name="T3" fmla="*/ 0 h 25"/>
                  <a:gd name="T4" fmla="*/ 28 w 28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25">
                    <a:moveTo>
                      <a:pt x="0" y="25"/>
                    </a:moveTo>
                    <a:lnTo>
                      <a:pt x="0" y="0"/>
                    </a:lnTo>
                    <a:lnTo>
                      <a:pt x="28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97" name="Rectangle 219"/>
              <p:cNvSpPr>
                <a:spLocks noChangeArrowheads="1"/>
              </p:cNvSpPr>
              <p:nvPr/>
            </p:nvSpPr>
            <p:spPr bwMode="auto">
              <a:xfrm>
                <a:off x="8004175" y="2927612"/>
                <a:ext cx="57387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G.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tenella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598" name="Freeform 220"/>
              <p:cNvSpPr>
                <a:spLocks/>
              </p:cNvSpPr>
              <p:nvPr/>
            </p:nvSpPr>
            <p:spPr bwMode="auto">
              <a:xfrm>
                <a:off x="7886700" y="2974975"/>
                <a:ext cx="114300" cy="39688"/>
              </a:xfrm>
              <a:custGeom>
                <a:avLst/>
                <a:gdLst>
                  <a:gd name="T0" fmla="*/ 0 w 72"/>
                  <a:gd name="T1" fmla="*/ 0 h 25"/>
                  <a:gd name="T2" fmla="*/ 0 w 72"/>
                  <a:gd name="T3" fmla="*/ 25 h 25"/>
                  <a:gd name="T4" fmla="*/ 72 w 72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25">
                    <a:moveTo>
                      <a:pt x="0" y="0"/>
                    </a:moveTo>
                    <a:lnTo>
                      <a:pt x="0" y="25"/>
                    </a:lnTo>
                    <a:lnTo>
                      <a:pt x="72" y="25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99" name="Freeform 221"/>
              <p:cNvSpPr>
                <a:spLocks/>
              </p:cNvSpPr>
              <p:nvPr/>
            </p:nvSpPr>
            <p:spPr bwMode="auto">
              <a:xfrm>
                <a:off x="7542213" y="2690813"/>
                <a:ext cx="344488" cy="282575"/>
              </a:xfrm>
              <a:custGeom>
                <a:avLst/>
                <a:gdLst>
                  <a:gd name="T0" fmla="*/ 0 w 217"/>
                  <a:gd name="T1" fmla="*/ 0 h 178"/>
                  <a:gd name="T2" fmla="*/ 0 w 217"/>
                  <a:gd name="T3" fmla="*/ 178 h 178"/>
                  <a:gd name="T4" fmla="*/ 217 w 217"/>
                  <a:gd name="T5" fmla="*/ 17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" h="178">
                    <a:moveTo>
                      <a:pt x="0" y="0"/>
                    </a:moveTo>
                    <a:lnTo>
                      <a:pt x="0" y="178"/>
                    </a:lnTo>
                    <a:lnTo>
                      <a:pt x="217" y="178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00" name="Freeform 222"/>
              <p:cNvSpPr>
                <a:spLocks/>
              </p:cNvSpPr>
              <p:nvPr/>
            </p:nvSpPr>
            <p:spPr bwMode="auto">
              <a:xfrm>
                <a:off x="7435850" y="2290763"/>
                <a:ext cx="106363" cy="398463"/>
              </a:xfrm>
              <a:custGeom>
                <a:avLst/>
                <a:gdLst>
                  <a:gd name="T0" fmla="*/ 0 w 67"/>
                  <a:gd name="T1" fmla="*/ 0 h 251"/>
                  <a:gd name="T2" fmla="*/ 0 w 67"/>
                  <a:gd name="T3" fmla="*/ 251 h 251"/>
                  <a:gd name="T4" fmla="*/ 67 w 67"/>
                  <a:gd name="T5" fmla="*/ 251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" h="251">
                    <a:moveTo>
                      <a:pt x="0" y="0"/>
                    </a:moveTo>
                    <a:lnTo>
                      <a:pt x="0" y="251"/>
                    </a:lnTo>
                    <a:lnTo>
                      <a:pt x="67" y="251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01" name="Freeform 223"/>
              <p:cNvSpPr>
                <a:spLocks/>
              </p:cNvSpPr>
              <p:nvPr/>
            </p:nvSpPr>
            <p:spPr bwMode="auto">
              <a:xfrm>
                <a:off x="7291388" y="2289175"/>
                <a:ext cx="144463" cy="801688"/>
              </a:xfrm>
              <a:custGeom>
                <a:avLst/>
                <a:gdLst>
                  <a:gd name="T0" fmla="*/ 0 w 91"/>
                  <a:gd name="T1" fmla="*/ 505 h 505"/>
                  <a:gd name="T2" fmla="*/ 0 w 91"/>
                  <a:gd name="T3" fmla="*/ 0 h 505"/>
                  <a:gd name="T4" fmla="*/ 91 w 91"/>
                  <a:gd name="T5" fmla="*/ 0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1" h="505">
                    <a:moveTo>
                      <a:pt x="0" y="505"/>
                    </a:moveTo>
                    <a:lnTo>
                      <a:pt x="0" y="0"/>
                    </a:lnTo>
                    <a:lnTo>
                      <a:pt x="91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02" name="Rectangle 224"/>
              <p:cNvSpPr>
                <a:spLocks noChangeArrowheads="1"/>
              </p:cNvSpPr>
              <p:nvPr/>
            </p:nvSpPr>
            <p:spPr bwMode="auto">
              <a:xfrm>
                <a:off x="8197850" y="3027697"/>
                <a:ext cx="751809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cs typeface="Arial" panose="020B0604020202020204" pitchFamily="34" charset="0"/>
                  </a:rPr>
                  <a:t>A. afraspera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cs typeface="Arial" panose="020B0604020202020204" pitchFamily="34" charset="0"/>
                  </a:rPr>
                  <a:t>-B1</a:t>
                </a:r>
              </a:p>
            </p:txBody>
          </p:sp>
          <p:sp>
            <p:nvSpPr>
              <p:cNvPr id="1603" name="Freeform 225"/>
              <p:cNvSpPr>
                <a:spLocks/>
              </p:cNvSpPr>
              <p:nvPr/>
            </p:nvSpPr>
            <p:spPr bwMode="auto">
              <a:xfrm>
                <a:off x="7964488" y="3097213"/>
                <a:ext cx="230188" cy="41275"/>
              </a:xfrm>
              <a:custGeom>
                <a:avLst/>
                <a:gdLst>
                  <a:gd name="T0" fmla="*/ 0 w 145"/>
                  <a:gd name="T1" fmla="*/ 26 h 26"/>
                  <a:gd name="T2" fmla="*/ 0 w 145"/>
                  <a:gd name="T3" fmla="*/ 0 h 26"/>
                  <a:gd name="T4" fmla="*/ 145 w 145"/>
                  <a:gd name="T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5" h="26">
                    <a:moveTo>
                      <a:pt x="0" y="26"/>
                    </a:moveTo>
                    <a:lnTo>
                      <a:pt x="0" y="0"/>
                    </a:lnTo>
                    <a:lnTo>
                      <a:pt x="145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04" name="Rectangle 226"/>
              <p:cNvSpPr>
                <a:spLocks noChangeArrowheads="1"/>
              </p:cNvSpPr>
              <p:nvPr/>
            </p:nvSpPr>
            <p:spPr bwMode="auto">
              <a:xfrm>
                <a:off x="8361363" y="3110247"/>
                <a:ext cx="751809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cs typeface="Arial" panose="020B0604020202020204" pitchFamily="34" charset="0"/>
                  </a:rPr>
                  <a:t>A. afraspera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cs typeface="Arial" panose="020B0604020202020204" pitchFamily="34" charset="0"/>
                  </a:rPr>
                  <a:t>-B2</a:t>
                </a:r>
              </a:p>
            </p:txBody>
          </p:sp>
          <p:sp>
            <p:nvSpPr>
              <p:cNvPr id="1605" name="Freeform 227"/>
              <p:cNvSpPr>
                <a:spLocks/>
              </p:cNvSpPr>
              <p:nvPr/>
            </p:nvSpPr>
            <p:spPr bwMode="auto">
              <a:xfrm>
                <a:off x="7964488" y="3141663"/>
                <a:ext cx="393700" cy="39688"/>
              </a:xfrm>
              <a:custGeom>
                <a:avLst/>
                <a:gdLst>
                  <a:gd name="T0" fmla="*/ 0 w 248"/>
                  <a:gd name="T1" fmla="*/ 0 h 25"/>
                  <a:gd name="T2" fmla="*/ 0 w 248"/>
                  <a:gd name="T3" fmla="*/ 25 h 25"/>
                  <a:gd name="T4" fmla="*/ 248 w 248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8" h="25">
                    <a:moveTo>
                      <a:pt x="0" y="0"/>
                    </a:moveTo>
                    <a:lnTo>
                      <a:pt x="0" y="25"/>
                    </a:lnTo>
                    <a:lnTo>
                      <a:pt x="248" y="25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06" name="Freeform 228"/>
              <p:cNvSpPr>
                <a:spLocks/>
              </p:cNvSpPr>
              <p:nvPr/>
            </p:nvSpPr>
            <p:spPr bwMode="auto">
              <a:xfrm>
                <a:off x="7742238" y="3140075"/>
                <a:ext cx="222250" cy="60325"/>
              </a:xfrm>
              <a:custGeom>
                <a:avLst/>
                <a:gdLst>
                  <a:gd name="T0" fmla="*/ 0 w 140"/>
                  <a:gd name="T1" fmla="*/ 38 h 38"/>
                  <a:gd name="T2" fmla="*/ 0 w 140"/>
                  <a:gd name="T3" fmla="*/ 0 h 38"/>
                  <a:gd name="T4" fmla="*/ 140 w 140"/>
                  <a:gd name="T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0" h="38">
                    <a:moveTo>
                      <a:pt x="0" y="38"/>
                    </a:moveTo>
                    <a:lnTo>
                      <a:pt x="0" y="0"/>
                    </a:lnTo>
                    <a:lnTo>
                      <a:pt x="140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07" name="Rectangle 229"/>
              <p:cNvSpPr>
                <a:spLocks noChangeArrowheads="1"/>
              </p:cNvSpPr>
              <p:nvPr/>
            </p:nvSpPr>
            <p:spPr bwMode="auto">
              <a:xfrm>
                <a:off x="8313736" y="3194385"/>
                <a:ext cx="769467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C.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stellaris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08" name="Freeform 230"/>
              <p:cNvSpPr>
                <a:spLocks/>
              </p:cNvSpPr>
              <p:nvPr/>
            </p:nvSpPr>
            <p:spPr bwMode="auto">
              <a:xfrm>
                <a:off x="7742238" y="3203575"/>
                <a:ext cx="568325" cy="61913"/>
              </a:xfrm>
              <a:custGeom>
                <a:avLst/>
                <a:gdLst>
                  <a:gd name="T0" fmla="*/ 0 w 358"/>
                  <a:gd name="T1" fmla="*/ 0 h 39"/>
                  <a:gd name="T2" fmla="*/ 0 w 358"/>
                  <a:gd name="T3" fmla="*/ 39 h 39"/>
                  <a:gd name="T4" fmla="*/ 358 w 358"/>
                  <a:gd name="T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8" h="39">
                    <a:moveTo>
                      <a:pt x="0" y="0"/>
                    </a:moveTo>
                    <a:lnTo>
                      <a:pt x="0" y="39"/>
                    </a:lnTo>
                    <a:lnTo>
                      <a:pt x="358" y="39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09" name="Freeform 231"/>
              <p:cNvSpPr>
                <a:spLocks/>
              </p:cNvSpPr>
              <p:nvPr/>
            </p:nvSpPr>
            <p:spPr bwMode="auto">
              <a:xfrm>
                <a:off x="7643813" y="3201988"/>
                <a:ext cx="98425" cy="331788"/>
              </a:xfrm>
              <a:custGeom>
                <a:avLst/>
                <a:gdLst>
                  <a:gd name="T0" fmla="*/ 0 w 62"/>
                  <a:gd name="T1" fmla="*/ 209 h 209"/>
                  <a:gd name="T2" fmla="*/ 0 w 62"/>
                  <a:gd name="T3" fmla="*/ 0 h 209"/>
                  <a:gd name="T4" fmla="*/ 62 w 62"/>
                  <a:gd name="T5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2" h="209">
                    <a:moveTo>
                      <a:pt x="0" y="209"/>
                    </a:moveTo>
                    <a:lnTo>
                      <a:pt x="0" y="0"/>
                    </a:lnTo>
                    <a:lnTo>
                      <a:pt x="62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10" name="Rectangle 232"/>
              <p:cNvSpPr>
                <a:spLocks noChangeArrowheads="1"/>
              </p:cNvSpPr>
              <p:nvPr/>
            </p:nvSpPr>
            <p:spPr bwMode="auto">
              <a:xfrm>
                <a:off x="8281988" y="3276935"/>
                <a:ext cx="807913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S. semperflorens</a:t>
                </a:r>
              </a:p>
            </p:txBody>
          </p:sp>
          <p:sp>
            <p:nvSpPr>
              <p:cNvPr id="1611" name="Freeform 233"/>
              <p:cNvSpPr>
                <a:spLocks/>
              </p:cNvSpPr>
              <p:nvPr/>
            </p:nvSpPr>
            <p:spPr bwMode="auto">
              <a:xfrm>
                <a:off x="7975600" y="3348038"/>
                <a:ext cx="301625" cy="119063"/>
              </a:xfrm>
              <a:custGeom>
                <a:avLst/>
                <a:gdLst>
                  <a:gd name="T0" fmla="*/ 0 w 190"/>
                  <a:gd name="T1" fmla="*/ 75 h 75"/>
                  <a:gd name="T2" fmla="*/ 0 w 190"/>
                  <a:gd name="T3" fmla="*/ 0 h 75"/>
                  <a:gd name="T4" fmla="*/ 190 w 190"/>
                  <a:gd name="T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0" h="75">
                    <a:moveTo>
                      <a:pt x="0" y="75"/>
                    </a:moveTo>
                    <a:lnTo>
                      <a:pt x="0" y="0"/>
                    </a:lnTo>
                    <a:lnTo>
                      <a:pt x="190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12" name="Rectangle 234"/>
              <p:cNvSpPr>
                <a:spLocks noChangeArrowheads="1"/>
              </p:cNvSpPr>
              <p:nvPr/>
            </p:nvSpPr>
            <p:spPr bwMode="auto">
              <a:xfrm>
                <a:off x="8875713" y="3361072"/>
                <a:ext cx="57387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G.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tenella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13" name="Freeform 235"/>
              <p:cNvSpPr>
                <a:spLocks/>
              </p:cNvSpPr>
              <p:nvPr/>
            </p:nvSpPr>
            <p:spPr bwMode="auto">
              <a:xfrm>
                <a:off x="8836025" y="3432175"/>
                <a:ext cx="36513" cy="39688"/>
              </a:xfrm>
              <a:custGeom>
                <a:avLst/>
                <a:gdLst>
                  <a:gd name="T0" fmla="*/ 0 w 23"/>
                  <a:gd name="T1" fmla="*/ 25 h 25"/>
                  <a:gd name="T2" fmla="*/ 0 w 23"/>
                  <a:gd name="T3" fmla="*/ 0 h 25"/>
                  <a:gd name="T4" fmla="*/ 23 w 23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" h="25">
                    <a:moveTo>
                      <a:pt x="0" y="25"/>
                    </a:moveTo>
                    <a:lnTo>
                      <a:pt x="0" y="0"/>
                    </a:lnTo>
                    <a:lnTo>
                      <a:pt x="23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14" name="Rectangle 236"/>
              <p:cNvSpPr>
                <a:spLocks noChangeArrowheads="1"/>
              </p:cNvSpPr>
              <p:nvPr/>
            </p:nvSpPr>
            <p:spPr bwMode="auto">
              <a:xfrm>
                <a:off x="8877300" y="3445210"/>
                <a:ext cx="601127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G. cristata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15" name="Freeform 237"/>
              <p:cNvSpPr>
                <a:spLocks/>
              </p:cNvSpPr>
              <p:nvPr/>
            </p:nvSpPr>
            <p:spPr bwMode="auto">
              <a:xfrm>
                <a:off x="8836025" y="3475038"/>
                <a:ext cx="38100" cy="39688"/>
              </a:xfrm>
              <a:custGeom>
                <a:avLst/>
                <a:gdLst>
                  <a:gd name="T0" fmla="*/ 0 w 24"/>
                  <a:gd name="T1" fmla="*/ 0 h 25"/>
                  <a:gd name="T2" fmla="*/ 0 w 24"/>
                  <a:gd name="T3" fmla="*/ 25 h 25"/>
                  <a:gd name="T4" fmla="*/ 24 w 24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5">
                    <a:moveTo>
                      <a:pt x="0" y="0"/>
                    </a:moveTo>
                    <a:lnTo>
                      <a:pt x="0" y="25"/>
                    </a:lnTo>
                    <a:lnTo>
                      <a:pt x="24" y="25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16" name="Freeform 238"/>
              <p:cNvSpPr>
                <a:spLocks/>
              </p:cNvSpPr>
              <p:nvPr/>
            </p:nvSpPr>
            <p:spPr bwMode="auto">
              <a:xfrm>
                <a:off x="8110538" y="3473450"/>
                <a:ext cx="725488" cy="112713"/>
              </a:xfrm>
              <a:custGeom>
                <a:avLst/>
                <a:gdLst>
                  <a:gd name="T0" fmla="*/ 0 w 457"/>
                  <a:gd name="T1" fmla="*/ 71 h 71"/>
                  <a:gd name="T2" fmla="*/ 0 w 457"/>
                  <a:gd name="T3" fmla="*/ 0 h 71"/>
                  <a:gd name="T4" fmla="*/ 457 w 457"/>
                  <a:gd name="T5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7" h="71">
                    <a:moveTo>
                      <a:pt x="0" y="71"/>
                    </a:moveTo>
                    <a:lnTo>
                      <a:pt x="0" y="0"/>
                    </a:lnTo>
                    <a:lnTo>
                      <a:pt x="457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17" name="Rectangle 239"/>
              <p:cNvSpPr>
                <a:spLocks noChangeArrowheads="1"/>
              </p:cNvSpPr>
              <p:nvPr/>
            </p:nvSpPr>
            <p:spPr bwMode="auto">
              <a:xfrm>
                <a:off x="8826500" y="3527760"/>
                <a:ext cx="613951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B.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lupulina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18" name="Freeform 240"/>
              <p:cNvSpPr>
                <a:spLocks/>
              </p:cNvSpPr>
              <p:nvPr/>
            </p:nvSpPr>
            <p:spPr bwMode="auto">
              <a:xfrm>
                <a:off x="8718550" y="3598863"/>
                <a:ext cx="104775" cy="39688"/>
              </a:xfrm>
              <a:custGeom>
                <a:avLst/>
                <a:gdLst>
                  <a:gd name="T0" fmla="*/ 0 w 66"/>
                  <a:gd name="T1" fmla="*/ 25 h 25"/>
                  <a:gd name="T2" fmla="*/ 0 w 66"/>
                  <a:gd name="T3" fmla="*/ 0 h 25"/>
                  <a:gd name="T4" fmla="*/ 66 w 66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" h="25">
                    <a:moveTo>
                      <a:pt x="0" y="25"/>
                    </a:moveTo>
                    <a:lnTo>
                      <a:pt x="0" y="0"/>
                    </a:lnTo>
                    <a:lnTo>
                      <a:pt x="66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19" name="Rectangle 241"/>
              <p:cNvSpPr>
                <a:spLocks noChangeArrowheads="1"/>
              </p:cNvSpPr>
              <p:nvPr/>
            </p:nvSpPr>
            <p:spPr bwMode="auto">
              <a:xfrm>
                <a:off x="8764588" y="3611897"/>
                <a:ext cx="89928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B.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humularioides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20" name="Freeform 242"/>
              <p:cNvSpPr>
                <a:spLocks/>
              </p:cNvSpPr>
              <p:nvPr/>
            </p:nvSpPr>
            <p:spPr bwMode="auto">
              <a:xfrm>
                <a:off x="8718550" y="3641725"/>
                <a:ext cx="41275" cy="39688"/>
              </a:xfrm>
              <a:custGeom>
                <a:avLst/>
                <a:gdLst>
                  <a:gd name="T0" fmla="*/ 0 w 26"/>
                  <a:gd name="T1" fmla="*/ 0 h 25"/>
                  <a:gd name="T2" fmla="*/ 0 w 26"/>
                  <a:gd name="T3" fmla="*/ 25 h 25"/>
                  <a:gd name="T4" fmla="*/ 26 w 26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5">
                    <a:moveTo>
                      <a:pt x="0" y="0"/>
                    </a:moveTo>
                    <a:lnTo>
                      <a:pt x="0" y="25"/>
                    </a:lnTo>
                    <a:lnTo>
                      <a:pt x="26" y="25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21" name="Freeform 243"/>
              <p:cNvSpPr>
                <a:spLocks/>
              </p:cNvSpPr>
              <p:nvPr/>
            </p:nvSpPr>
            <p:spPr bwMode="auto">
              <a:xfrm>
                <a:off x="8374063" y="3640138"/>
                <a:ext cx="344488" cy="61913"/>
              </a:xfrm>
              <a:custGeom>
                <a:avLst/>
                <a:gdLst>
                  <a:gd name="T0" fmla="*/ 0 w 217"/>
                  <a:gd name="T1" fmla="*/ 39 h 39"/>
                  <a:gd name="T2" fmla="*/ 0 w 217"/>
                  <a:gd name="T3" fmla="*/ 0 h 39"/>
                  <a:gd name="T4" fmla="*/ 217 w 217"/>
                  <a:gd name="T5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" h="39">
                    <a:moveTo>
                      <a:pt x="0" y="39"/>
                    </a:moveTo>
                    <a:lnTo>
                      <a:pt x="0" y="0"/>
                    </a:lnTo>
                    <a:lnTo>
                      <a:pt x="217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22" name="Rectangle 244"/>
              <p:cNvSpPr>
                <a:spLocks noChangeArrowheads="1"/>
              </p:cNvSpPr>
              <p:nvPr/>
            </p:nvSpPr>
            <p:spPr bwMode="auto">
              <a:xfrm>
                <a:off x="9124950" y="3694447"/>
                <a:ext cx="596317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A. uniflora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23" name="Freeform 245"/>
              <p:cNvSpPr>
                <a:spLocks/>
              </p:cNvSpPr>
              <p:nvPr/>
            </p:nvSpPr>
            <p:spPr bwMode="auto">
              <a:xfrm>
                <a:off x="8374063" y="3705225"/>
                <a:ext cx="746125" cy="60325"/>
              </a:xfrm>
              <a:custGeom>
                <a:avLst/>
                <a:gdLst>
                  <a:gd name="T0" fmla="*/ 0 w 470"/>
                  <a:gd name="T1" fmla="*/ 0 h 38"/>
                  <a:gd name="T2" fmla="*/ 0 w 470"/>
                  <a:gd name="T3" fmla="*/ 38 h 38"/>
                  <a:gd name="T4" fmla="*/ 470 w 470"/>
                  <a:gd name="T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0" h="38">
                    <a:moveTo>
                      <a:pt x="0" y="0"/>
                    </a:moveTo>
                    <a:lnTo>
                      <a:pt x="0" y="38"/>
                    </a:lnTo>
                    <a:lnTo>
                      <a:pt x="470" y="38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24" name="Freeform 246"/>
              <p:cNvSpPr>
                <a:spLocks/>
              </p:cNvSpPr>
              <p:nvPr/>
            </p:nvSpPr>
            <p:spPr bwMode="auto">
              <a:xfrm>
                <a:off x="8110538" y="3589338"/>
                <a:ext cx="263525" cy="114300"/>
              </a:xfrm>
              <a:custGeom>
                <a:avLst/>
                <a:gdLst>
                  <a:gd name="T0" fmla="*/ 0 w 166"/>
                  <a:gd name="T1" fmla="*/ 0 h 72"/>
                  <a:gd name="T2" fmla="*/ 0 w 166"/>
                  <a:gd name="T3" fmla="*/ 72 h 72"/>
                  <a:gd name="T4" fmla="*/ 166 w 166"/>
                  <a:gd name="T5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" h="72">
                    <a:moveTo>
                      <a:pt x="0" y="0"/>
                    </a:moveTo>
                    <a:lnTo>
                      <a:pt x="0" y="72"/>
                    </a:lnTo>
                    <a:lnTo>
                      <a:pt x="166" y="72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25" name="Freeform 247"/>
              <p:cNvSpPr>
                <a:spLocks/>
              </p:cNvSpPr>
              <p:nvPr/>
            </p:nvSpPr>
            <p:spPr bwMode="auto">
              <a:xfrm>
                <a:off x="7975600" y="3470275"/>
                <a:ext cx="134938" cy="117475"/>
              </a:xfrm>
              <a:custGeom>
                <a:avLst/>
                <a:gdLst>
                  <a:gd name="T0" fmla="*/ 0 w 85"/>
                  <a:gd name="T1" fmla="*/ 0 h 74"/>
                  <a:gd name="T2" fmla="*/ 0 w 85"/>
                  <a:gd name="T3" fmla="*/ 74 h 74"/>
                  <a:gd name="T4" fmla="*/ 85 w 85"/>
                  <a:gd name="T5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5" h="74">
                    <a:moveTo>
                      <a:pt x="0" y="0"/>
                    </a:moveTo>
                    <a:lnTo>
                      <a:pt x="0" y="74"/>
                    </a:lnTo>
                    <a:lnTo>
                      <a:pt x="85" y="74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26" name="Freeform 248"/>
              <p:cNvSpPr>
                <a:spLocks/>
              </p:cNvSpPr>
              <p:nvPr/>
            </p:nvSpPr>
            <p:spPr bwMode="auto">
              <a:xfrm>
                <a:off x="7858125" y="3468688"/>
                <a:ext cx="117475" cy="209550"/>
              </a:xfrm>
              <a:custGeom>
                <a:avLst/>
                <a:gdLst>
                  <a:gd name="T0" fmla="*/ 0 w 74"/>
                  <a:gd name="T1" fmla="*/ 132 h 132"/>
                  <a:gd name="T2" fmla="*/ 0 w 74"/>
                  <a:gd name="T3" fmla="*/ 0 h 132"/>
                  <a:gd name="T4" fmla="*/ 74 w 74"/>
                  <a:gd name="T5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4" h="132">
                    <a:moveTo>
                      <a:pt x="0" y="132"/>
                    </a:moveTo>
                    <a:lnTo>
                      <a:pt x="0" y="0"/>
                    </a:lnTo>
                    <a:lnTo>
                      <a:pt x="74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27" name="Rectangle 249"/>
              <p:cNvSpPr>
                <a:spLocks noChangeArrowheads="1"/>
              </p:cNvSpPr>
              <p:nvPr/>
            </p:nvSpPr>
            <p:spPr bwMode="auto">
              <a:xfrm>
                <a:off x="8847138" y="3778585"/>
                <a:ext cx="73898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S.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abyssinica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28" name="Freeform 250"/>
              <p:cNvSpPr>
                <a:spLocks/>
              </p:cNvSpPr>
              <p:nvPr/>
            </p:nvSpPr>
            <p:spPr bwMode="auto">
              <a:xfrm>
                <a:off x="8413750" y="3849688"/>
                <a:ext cx="430213" cy="39688"/>
              </a:xfrm>
              <a:custGeom>
                <a:avLst/>
                <a:gdLst>
                  <a:gd name="T0" fmla="*/ 0 w 271"/>
                  <a:gd name="T1" fmla="*/ 25 h 25"/>
                  <a:gd name="T2" fmla="*/ 0 w 271"/>
                  <a:gd name="T3" fmla="*/ 0 h 25"/>
                  <a:gd name="T4" fmla="*/ 271 w 271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1" h="25">
                    <a:moveTo>
                      <a:pt x="0" y="25"/>
                    </a:moveTo>
                    <a:lnTo>
                      <a:pt x="0" y="0"/>
                    </a:lnTo>
                    <a:lnTo>
                      <a:pt x="271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29" name="Rectangle 251"/>
              <p:cNvSpPr>
                <a:spLocks noChangeArrowheads="1"/>
              </p:cNvSpPr>
              <p:nvPr/>
            </p:nvSpPr>
            <p:spPr bwMode="auto">
              <a:xfrm>
                <a:off x="8807450" y="3861135"/>
                <a:ext cx="65883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S. sensitiva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30" name="Freeform 252"/>
              <p:cNvSpPr>
                <a:spLocks/>
              </p:cNvSpPr>
              <p:nvPr/>
            </p:nvSpPr>
            <p:spPr bwMode="auto">
              <a:xfrm>
                <a:off x="8413750" y="3892550"/>
                <a:ext cx="390525" cy="39688"/>
              </a:xfrm>
              <a:custGeom>
                <a:avLst/>
                <a:gdLst>
                  <a:gd name="T0" fmla="*/ 0 w 246"/>
                  <a:gd name="T1" fmla="*/ 0 h 25"/>
                  <a:gd name="T2" fmla="*/ 0 w 246"/>
                  <a:gd name="T3" fmla="*/ 25 h 25"/>
                  <a:gd name="T4" fmla="*/ 246 w 246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6" h="25">
                    <a:moveTo>
                      <a:pt x="0" y="0"/>
                    </a:moveTo>
                    <a:lnTo>
                      <a:pt x="0" y="25"/>
                    </a:lnTo>
                    <a:lnTo>
                      <a:pt x="246" y="25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31" name="Freeform 253"/>
              <p:cNvSpPr>
                <a:spLocks/>
              </p:cNvSpPr>
              <p:nvPr/>
            </p:nvSpPr>
            <p:spPr bwMode="auto">
              <a:xfrm>
                <a:off x="7858125" y="3681413"/>
                <a:ext cx="555625" cy="209550"/>
              </a:xfrm>
              <a:custGeom>
                <a:avLst/>
                <a:gdLst>
                  <a:gd name="T0" fmla="*/ 0 w 350"/>
                  <a:gd name="T1" fmla="*/ 0 h 132"/>
                  <a:gd name="T2" fmla="*/ 0 w 350"/>
                  <a:gd name="T3" fmla="*/ 132 h 132"/>
                  <a:gd name="T4" fmla="*/ 350 w 350"/>
                  <a:gd name="T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0" h="132">
                    <a:moveTo>
                      <a:pt x="0" y="0"/>
                    </a:moveTo>
                    <a:lnTo>
                      <a:pt x="0" y="132"/>
                    </a:lnTo>
                    <a:lnTo>
                      <a:pt x="350" y="132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32" name="Freeform 254"/>
              <p:cNvSpPr>
                <a:spLocks/>
              </p:cNvSpPr>
              <p:nvPr/>
            </p:nvSpPr>
            <p:spPr bwMode="auto">
              <a:xfrm>
                <a:off x="7735888" y="3679825"/>
                <a:ext cx="122238" cy="187325"/>
              </a:xfrm>
              <a:custGeom>
                <a:avLst/>
                <a:gdLst>
                  <a:gd name="T0" fmla="*/ 0 w 77"/>
                  <a:gd name="T1" fmla="*/ 118 h 118"/>
                  <a:gd name="T2" fmla="*/ 0 w 77"/>
                  <a:gd name="T3" fmla="*/ 0 h 118"/>
                  <a:gd name="T4" fmla="*/ 77 w 77"/>
                  <a:gd name="T5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7" h="118">
                    <a:moveTo>
                      <a:pt x="0" y="118"/>
                    </a:moveTo>
                    <a:lnTo>
                      <a:pt x="0" y="0"/>
                    </a:lnTo>
                    <a:lnTo>
                      <a:pt x="77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33" name="Rectangle 255"/>
              <p:cNvSpPr>
                <a:spLocks noChangeArrowheads="1"/>
              </p:cNvSpPr>
              <p:nvPr/>
            </p:nvSpPr>
            <p:spPr bwMode="auto">
              <a:xfrm>
                <a:off x="8253413" y="3945272"/>
                <a:ext cx="48250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K.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lutea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34" name="Freeform 256"/>
              <p:cNvSpPr>
                <a:spLocks/>
              </p:cNvSpPr>
              <p:nvPr/>
            </p:nvSpPr>
            <p:spPr bwMode="auto">
              <a:xfrm>
                <a:off x="8097838" y="4016375"/>
                <a:ext cx="150813" cy="39688"/>
              </a:xfrm>
              <a:custGeom>
                <a:avLst/>
                <a:gdLst>
                  <a:gd name="T0" fmla="*/ 0 w 95"/>
                  <a:gd name="T1" fmla="*/ 25 h 25"/>
                  <a:gd name="T2" fmla="*/ 0 w 95"/>
                  <a:gd name="T3" fmla="*/ 0 h 25"/>
                  <a:gd name="T4" fmla="*/ 95 w 95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5" h="25">
                    <a:moveTo>
                      <a:pt x="0" y="25"/>
                    </a:moveTo>
                    <a:lnTo>
                      <a:pt x="0" y="0"/>
                    </a:lnTo>
                    <a:lnTo>
                      <a:pt x="95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35" name="Rectangle 257"/>
              <p:cNvSpPr>
                <a:spLocks noChangeArrowheads="1"/>
              </p:cNvSpPr>
              <p:nvPr/>
            </p:nvSpPr>
            <p:spPr bwMode="auto">
              <a:xfrm>
                <a:off x="8339138" y="4029410"/>
                <a:ext cx="618759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K.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strigosa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36" name="Freeform 258"/>
              <p:cNvSpPr>
                <a:spLocks/>
              </p:cNvSpPr>
              <p:nvPr/>
            </p:nvSpPr>
            <p:spPr bwMode="auto">
              <a:xfrm>
                <a:off x="8097838" y="4059238"/>
                <a:ext cx="236538" cy="39688"/>
              </a:xfrm>
              <a:custGeom>
                <a:avLst/>
                <a:gdLst>
                  <a:gd name="T0" fmla="*/ 0 w 149"/>
                  <a:gd name="T1" fmla="*/ 0 h 25"/>
                  <a:gd name="T2" fmla="*/ 0 w 149"/>
                  <a:gd name="T3" fmla="*/ 25 h 25"/>
                  <a:gd name="T4" fmla="*/ 149 w 149"/>
                  <a:gd name="T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" h="25">
                    <a:moveTo>
                      <a:pt x="0" y="0"/>
                    </a:moveTo>
                    <a:lnTo>
                      <a:pt x="0" y="25"/>
                    </a:lnTo>
                    <a:lnTo>
                      <a:pt x="149" y="25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37" name="Freeform 259"/>
              <p:cNvSpPr>
                <a:spLocks/>
              </p:cNvSpPr>
              <p:nvPr/>
            </p:nvSpPr>
            <p:spPr bwMode="auto">
              <a:xfrm>
                <a:off x="7735888" y="3870325"/>
                <a:ext cx="361950" cy="187325"/>
              </a:xfrm>
              <a:custGeom>
                <a:avLst/>
                <a:gdLst>
                  <a:gd name="T0" fmla="*/ 0 w 228"/>
                  <a:gd name="T1" fmla="*/ 0 h 118"/>
                  <a:gd name="T2" fmla="*/ 0 w 228"/>
                  <a:gd name="T3" fmla="*/ 118 h 118"/>
                  <a:gd name="T4" fmla="*/ 228 w 228"/>
                  <a:gd name="T5" fmla="*/ 11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8" h="118">
                    <a:moveTo>
                      <a:pt x="0" y="0"/>
                    </a:moveTo>
                    <a:lnTo>
                      <a:pt x="0" y="118"/>
                    </a:lnTo>
                    <a:lnTo>
                      <a:pt x="228" y="118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38" name="Freeform 260"/>
              <p:cNvSpPr>
                <a:spLocks/>
              </p:cNvSpPr>
              <p:nvPr/>
            </p:nvSpPr>
            <p:spPr bwMode="auto">
              <a:xfrm>
                <a:off x="7643813" y="3536950"/>
                <a:ext cx="92075" cy="331788"/>
              </a:xfrm>
              <a:custGeom>
                <a:avLst/>
                <a:gdLst>
                  <a:gd name="T0" fmla="*/ 0 w 58"/>
                  <a:gd name="T1" fmla="*/ 0 h 209"/>
                  <a:gd name="T2" fmla="*/ 0 w 58"/>
                  <a:gd name="T3" fmla="*/ 209 h 209"/>
                  <a:gd name="T4" fmla="*/ 58 w 58"/>
                  <a:gd name="T5" fmla="*/ 209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8" h="209">
                    <a:moveTo>
                      <a:pt x="0" y="0"/>
                    </a:moveTo>
                    <a:lnTo>
                      <a:pt x="0" y="209"/>
                    </a:lnTo>
                    <a:lnTo>
                      <a:pt x="58" y="209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39" name="Freeform 261"/>
              <p:cNvSpPr>
                <a:spLocks/>
              </p:cNvSpPr>
              <p:nvPr/>
            </p:nvSpPr>
            <p:spPr bwMode="auto">
              <a:xfrm>
                <a:off x="7531100" y="3535363"/>
                <a:ext cx="112713" cy="358775"/>
              </a:xfrm>
              <a:custGeom>
                <a:avLst/>
                <a:gdLst>
                  <a:gd name="T0" fmla="*/ 0 w 71"/>
                  <a:gd name="T1" fmla="*/ 226 h 226"/>
                  <a:gd name="T2" fmla="*/ 0 w 71"/>
                  <a:gd name="T3" fmla="*/ 0 h 226"/>
                  <a:gd name="T4" fmla="*/ 71 w 71"/>
                  <a:gd name="T5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1" h="226">
                    <a:moveTo>
                      <a:pt x="0" y="226"/>
                    </a:moveTo>
                    <a:lnTo>
                      <a:pt x="0" y="0"/>
                    </a:lnTo>
                    <a:lnTo>
                      <a:pt x="71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40" name="Rectangle 262"/>
              <p:cNvSpPr>
                <a:spLocks noChangeArrowheads="1"/>
              </p:cNvSpPr>
              <p:nvPr/>
            </p:nvSpPr>
            <p:spPr bwMode="auto">
              <a:xfrm>
                <a:off x="7900988" y="4111960"/>
                <a:ext cx="476092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bella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41" name="Freeform 263"/>
              <p:cNvSpPr>
                <a:spLocks/>
              </p:cNvSpPr>
              <p:nvPr/>
            </p:nvSpPr>
            <p:spPr bwMode="auto">
              <a:xfrm>
                <a:off x="7688263" y="4183063"/>
                <a:ext cx="209550" cy="71438"/>
              </a:xfrm>
              <a:custGeom>
                <a:avLst/>
                <a:gdLst>
                  <a:gd name="T0" fmla="*/ 0 w 132"/>
                  <a:gd name="T1" fmla="*/ 45 h 45"/>
                  <a:gd name="T2" fmla="*/ 0 w 132"/>
                  <a:gd name="T3" fmla="*/ 0 h 45"/>
                  <a:gd name="T4" fmla="*/ 132 w 132"/>
                  <a:gd name="T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2" h="45">
                    <a:moveTo>
                      <a:pt x="0" y="45"/>
                    </a:moveTo>
                    <a:lnTo>
                      <a:pt x="0" y="0"/>
                    </a:lnTo>
                    <a:lnTo>
                      <a:pt x="132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42" name="Rectangle 264"/>
              <p:cNvSpPr>
                <a:spLocks noChangeArrowheads="1"/>
              </p:cNvSpPr>
              <p:nvPr/>
            </p:nvSpPr>
            <p:spPr bwMode="auto">
              <a:xfrm>
                <a:off x="8139113" y="4196097"/>
                <a:ext cx="73898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abyssinica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43" name="Freeform 265"/>
              <p:cNvSpPr>
                <a:spLocks/>
              </p:cNvSpPr>
              <p:nvPr/>
            </p:nvSpPr>
            <p:spPr bwMode="auto">
              <a:xfrm>
                <a:off x="7820025" y="4267200"/>
                <a:ext cx="315913" cy="60325"/>
              </a:xfrm>
              <a:custGeom>
                <a:avLst/>
                <a:gdLst>
                  <a:gd name="T0" fmla="*/ 0 w 199"/>
                  <a:gd name="T1" fmla="*/ 38 h 38"/>
                  <a:gd name="T2" fmla="*/ 0 w 199"/>
                  <a:gd name="T3" fmla="*/ 0 h 38"/>
                  <a:gd name="T4" fmla="*/ 199 w 199"/>
                  <a:gd name="T5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9" h="38">
                    <a:moveTo>
                      <a:pt x="0" y="38"/>
                    </a:moveTo>
                    <a:lnTo>
                      <a:pt x="0" y="0"/>
                    </a:lnTo>
                    <a:lnTo>
                      <a:pt x="199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44" name="Rectangle 266"/>
              <p:cNvSpPr>
                <a:spLocks noChangeArrowheads="1"/>
              </p:cNvSpPr>
              <p:nvPr/>
            </p:nvSpPr>
            <p:spPr bwMode="auto">
              <a:xfrm>
                <a:off x="8001000" y="4278647"/>
                <a:ext cx="777457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H.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descampsii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45" name="Freeform 267"/>
              <p:cNvSpPr>
                <a:spLocks/>
              </p:cNvSpPr>
              <p:nvPr/>
            </p:nvSpPr>
            <p:spPr bwMode="auto">
              <a:xfrm>
                <a:off x="7877175" y="4349750"/>
                <a:ext cx="119063" cy="39688"/>
              </a:xfrm>
              <a:custGeom>
                <a:avLst/>
                <a:gdLst>
                  <a:gd name="T0" fmla="*/ 0 w 75"/>
                  <a:gd name="T1" fmla="*/ 25 h 25"/>
                  <a:gd name="T2" fmla="*/ 0 w 75"/>
                  <a:gd name="T3" fmla="*/ 0 h 25"/>
                  <a:gd name="T4" fmla="*/ 75 w 75"/>
                  <a:gd name="T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5" h="25">
                    <a:moveTo>
                      <a:pt x="0" y="25"/>
                    </a:moveTo>
                    <a:lnTo>
                      <a:pt x="0" y="0"/>
                    </a:lnTo>
                    <a:lnTo>
                      <a:pt x="75" y="0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46" name="Rectangle 268"/>
              <p:cNvSpPr>
                <a:spLocks noChangeArrowheads="1"/>
              </p:cNvSpPr>
              <p:nvPr/>
            </p:nvSpPr>
            <p:spPr bwMode="auto">
              <a:xfrm>
                <a:off x="8034338" y="4362785"/>
                <a:ext cx="748603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H.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kapiriensis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47" name="Freeform 269"/>
              <p:cNvSpPr>
                <a:spLocks/>
              </p:cNvSpPr>
              <p:nvPr/>
            </p:nvSpPr>
            <p:spPr bwMode="auto">
              <a:xfrm>
                <a:off x="7877175" y="4392613"/>
                <a:ext cx="153988" cy="41275"/>
              </a:xfrm>
              <a:custGeom>
                <a:avLst/>
                <a:gdLst>
                  <a:gd name="T0" fmla="*/ 0 w 97"/>
                  <a:gd name="T1" fmla="*/ 0 h 26"/>
                  <a:gd name="T2" fmla="*/ 0 w 97"/>
                  <a:gd name="T3" fmla="*/ 26 h 26"/>
                  <a:gd name="T4" fmla="*/ 97 w 97"/>
                  <a:gd name="T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7" h="26">
                    <a:moveTo>
                      <a:pt x="0" y="0"/>
                    </a:moveTo>
                    <a:lnTo>
                      <a:pt x="0" y="26"/>
                    </a:lnTo>
                    <a:lnTo>
                      <a:pt x="97" y="26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48" name="Freeform 270"/>
              <p:cNvSpPr>
                <a:spLocks/>
              </p:cNvSpPr>
              <p:nvPr/>
            </p:nvSpPr>
            <p:spPr bwMode="auto">
              <a:xfrm>
                <a:off x="7820025" y="4330700"/>
                <a:ext cx="57150" cy="60325"/>
              </a:xfrm>
              <a:custGeom>
                <a:avLst/>
                <a:gdLst>
                  <a:gd name="T0" fmla="*/ 0 w 36"/>
                  <a:gd name="T1" fmla="*/ 0 h 38"/>
                  <a:gd name="T2" fmla="*/ 0 w 36"/>
                  <a:gd name="T3" fmla="*/ 38 h 38"/>
                  <a:gd name="T4" fmla="*/ 36 w 36"/>
                  <a:gd name="T5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38">
                    <a:moveTo>
                      <a:pt x="0" y="0"/>
                    </a:moveTo>
                    <a:lnTo>
                      <a:pt x="0" y="38"/>
                    </a:lnTo>
                    <a:lnTo>
                      <a:pt x="36" y="38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49" name="Freeform 271"/>
              <p:cNvSpPr>
                <a:spLocks/>
              </p:cNvSpPr>
              <p:nvPr/>
            </p:nvSpPr>
            <p:spPr bwMode="auto">
              <a:xfrm>
                <a:off x="7688263" y="4257675"/>
                <a:ext cx="131763" cy="71438"/>
              </a:xfrm>
              <a:custGeom>
                <a:avLst/>
                <a:gdLst>
                  <a:gd name="T0" fmla="*/ 0 w 83"/>
                  <a:gd name="T1" fmla="*/ 0 h 45"/>
                  <a:gd name="T2" fmla="*/ 0 w 83"/>
                  <a:gd name="T3" fmla="*/ 45 h 45"/>
                  <a:gd name="T4" fmla="*/ 83 w 83"/>
                  <a:gd name="T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3" h="45">
                    <a:moveTo>
                      <a:pt x="0" y="0"/>
                    </a:moveTo>
                    <a:lnTo>
                      <a:pt x="0" y="45"/>
                    </a:lnTo>
                    <a:lnTo>
                      <a:pt x="83" y="45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50" name="Freeform 272"/>
              <p:cNvSpPr>
                <a:spLocks/>
              </p:cNvSpPr>
              <p:nvPr/>
            </p:nvSpPr>
            <p:spPr bwMode="auto">
              <a:xfrm>
                <a:off x="7531100" y="3897313"/>
                <a:ext cx="157163" cy="358775"/>
              </a:xfrm>
              <a:custGeom>
                <a:avLst/>
                <a:gdLst>
                  <a:gd name="T0" fmla="*/ 0 w 99"/>
                  <a:gd name="T1" fmla="*/ 0 h 226"/>
                  <a:gd name="T2" fmla="*/ 0 w 99"/>
                  <a:gd name="T3" fmla="*/ 226 h 226"/>
                  <a:gd name="T4" fmla="*/ 99 w 99"/>
                  <a:gd name="T5" fmla="*/ 226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9" h="226">
                    <a:moveTo>
                      <a:pt x="0" y="0"/>
                    </a:moveTo>
                    <a:lnTo>
                      <a:pt x="0" y="226"/>
                    </a:lnTo>
                    <a:lnTo>
                      <a:pt x="99" y="226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51" name="Freeform 273"/>
              <p:cNvSpPr>
                <a:spLocks/>
              </p:cNvSpPr>
              <p:nvPr/>
            </p:nvSpPr>
            <p:spPr bwMode="auto">
              <a:xfrm>
                <a:off x="7291388" y="3094038"/>
                <a:ext cx="239713" cy="801688"/>
              </a:xfrm>
              <a:custGeom>
                <a:avLst/>
                <a:gdLst>
                  <a:gd name="T0" fmla="*/ 0 w 151"/>
                  <a:gd name="T1" fmla="*/ 0 h 505"/>
                  <a:gd name="T2" fmla="*/ 0 w 151"/>
                  <a:gd name="T3" fmla="*/ 505 h 505"/>
                  <a:gd name="T4" fmla="*/ 151 w 151"/>
                  <a:gd name="T5" fmla="*/ 505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1" h="505">
                    <a:moveTo>
                      <a:pt x="0" y="0"/>
                    </a:moveTo>
                    <a:lnTo>
                      <a:pt x="0" y="505"/>
                    </a:lnTo>
                    <a:lnTo>
                      <a:pt x="151" y="505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52" name="Freeform 274"/>
              <p:cNvSpPr>
                <a:spLocks/>
              </p:cNvSpPr>
              <p:nvPr/>
            </p:nvSpPr>
            <p:spPr bwMode="auto">
              <a:xfrm>
                <a:off x="7153275" y="2381250"/>
                <a:ext cx="138113" cy="711200"/>
              </a:xfrm>
              <a:custGeom>
                <a:avLst/>
                <a:gdLst>
                  <a:gd name="T0" fmla="*/ 0 w 87"/>
                  <a:gd name="T1" fmla="*/ 0 h 448"/>
                  <a:gd name="T2" fmla="*/ 0 w 87"/>
                  <a:gd name="T3" fmla="*/ 448 h 448"/>
                  <a:gd name="T4" fmla="*/ 87 w 87"/>
                  <a:gd name="T5" fmla="*/ 448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7" h="448">
                    <a:moveTo>
                      <a:pt x="0" y="0"/>
                    </a:moveTo>
                    <a:lnTo>
                      <a:pt x="0" y="448"/>
                    </a:lnTo>
                    <a:lnTo>
                      <a:pt x="87" y="448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53" name="Freeform 275"/>
              <p:cNvSpPr>
                <a:spLocks/>
              </p:cNvSpPr>
              <p:nvPr/>
            </p:nvSpPr>
            <p:spPr bwMode="auto">
              <a:xfrm>
                <a:off x="7053263" y="1906588"/>
                <a:ext cx="100013" cy="473075"/>
              </a:xfrm>
              <a:custGeom>
                <a:avLst/>
                <a:gdLst>
                  <a:gd name="T0" fmla="*/ 0 w 63"/>
                  <a:gd name="T1" fmla="*/ 0 h 298"/>
                  <a:gd name="T2" fmla="*/ 0 w 63"/>
                  <a:gd name="T3" fmla="*/ 298 h 298"/>
                  <a:gd name="T4" fmla="*/ 63 w 63"/>
                  <a:gd name="T5" fmla="*/ 298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298">
                    <a:moveTo>
                      <a:pt x="0" y="0"/>
                    </a:moveTo>
                    <a:lnTo>
                      <a:pt x="0" y="298"/>
                    </a:lnTo>
                    <a:lnTo>
                      <a:pt x="63" y="298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54" name="Freeform 276"/>
              <p:cNvSpPr>
                <a:spLocks/>
              </p:cNvSpPr>
              <p:nvPr/>
            </p:nvSpPr>
            <p:spPr bwMode="auto">
              <a:xfrm>
                <a:off x="6978650" y="1604963"/>
                <a:ext cx="74613" cy="298450"/>
              </a:xfrm>
              <a:custGeom>
                <a:avLst/>
                <a:gdLst>
                  <a:gd name="T0" fmla="*/ 0 w 47"/>
                  <a:gd name="T1" fmla="*/ 0 h 188"/>
                  <a:gd name="T2" fmla="*/ 0 w 47"/>
                  <a:gd name="T3" fmla="*/ 188 h 188"/>
                  <a:gd name="T4" fmla="*/ 47 w 47"/>
                  <a:gd name="T5" fmla="*/ 188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188">
                    <a:moveTo>
                      <a:pt x="0" y="0"/>
                    </a:moveTo>
                    <a:lnTo>
                      <a:pt x="0" y="188"/>
                    </a:lnTo>
                    <a:lnTo>
                      <a:pt x="47" y="188"/>
                    </a:lnTo>
                  </a:path>
                </a:pathLst>
              </a:custGeom>
              <a:noFill/>
              <a:ln w="7938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55" name="Rectangle 277"/>
              <p:cNvSpPr>
                <a:spLocks noChangeArrowheads="1"/>
              </p:cNvSpPr>
              <p:nvPr/>
            </p:nvSpPr>
            <p:spPr bwMode="auto">
              <a:xfrm>
                <a:off x="8516938" y="2817813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96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56" name="Rectangle 278"/>
              <p:cNvSpPr>
                <a:spLocks noChangeArrowheads="1"/>
              </p:cNvSpPr>
              <p:nvPr/>
            </p:nvSpPr>
            <p:spPr bwMode="auto">
              <a:xfrm>
                <a:off x="8295095" y="2389668"/>
                <a:ext cx="17312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100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57" name="Rectangle 279"/>
              <p:cNvSpPr>
                <a:spLocks noChangeArrowheads="1"/>
              </p:cNvSpPr>
              <p:nvPr/>
            </p:nvSpPr>
            <p:spPr bwMode="auto">
              <a:xfrm>
                <a:off x="7880350" y="2338388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86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58" name="Rectangle 280"/>
              <p:cNvSpPr>
                <a:spLocks noChangeArrowheads="1"/>
              </p:cNvSpPr>
              <p:nvPr/>
            </p:nvSpPr>
            <p:spPr bwMode="auto">
              <a:xfrm>
                <a:off x="7930116" y="1928968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37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59" name="Rectangle 281"/>
              <p:cNvSpPr>
                <a:spLocks noChangeArrowheads="1"/>
              </p:cNvSpPr>
              <p:nvPr/>
            </p:nvSpPr>
            <p:spPr bwMode="auto">
              <a:xfrm>
                <a:off x="7872413" y="2128685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99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60" name="Rectangle 282"/>
              <p:cNvSpPr>
                <a:spLocks noChangeArrowheads="1"/>
              </p:cNvSpPr>
              <p:nvPr/>
            </p:nvSpPr>
            <p:spPr bwMode="auto">
              <a:xfrm>
                <a:off x="7627938" y="2088573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19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61" name="Rectangle 283"/>
              <p:cNvSpPr>
                <a:spLocks noChangeArrowheads="1"/>
              </p:cNvSpPr>
              <p:nvPr/>
            </p:nvSpPr>
            <p:spPr bwMode="auto">
              <a:xfrm>
                <a:off x="7706759" y="2838492"/>
                <a:ext cx="17312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100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62" name="Rectangle 284"/>
              <p:cNvSpPr>
                <a:spLocks noChangeArrowheads="1"/>
              </p:cNvSpPr>
              <p:nvPr/>
            </p:nvSpPr>
            <p:spPr bwMode="auto">
              <a:xfrm>
                <a:off x="7481888" y="1904445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62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63" name="Rectangle 285"/>
              <p:cNvSpPr>
                <a:spLocks noChangeArrowheads="1"/>
              </p:cNvSpPr>
              <p:nvPr/>
            </p:nvSpPr>
            <p:spPr bwMode="auto">
              <a:xfrm>
                <a:off x="7354888" y="1521084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97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64" name="Rectangle 286"/>
              <p:cNvSpPr>
                <a:spLocks noChangeArrowheads="1"/>
              </p:cNvSpPr>
              <p:nvPr/>
            </p:nvSpPr>
            <p:spPr bwMode="auto">
              <a:xfrm>
                <a:off x="7185025" y="1443760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32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65" name="Rectangle 287"/>
              <p:cNvSpPr>
                <a:spLocks noChangeArrowheads="1"/>
              </p:cNvSpPr>
              <p:nvPr/>
            </p:nvSpPr>
            <p:spPr bwMode="auto">
              <a:xfrm>
                <a:off x="7126288" y="1552980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73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66" name="Rectangle 288"/>
              <p:cNvSpPr>
                <a:spLocks noChangeArrowheads="1"/>
              </p:cNvSpPr>
              <p:nvPr/>
            </p:nvSpPr>
            <p:spPr bwMode="auto">
              <a:xfrm>
                <a:off x="7104063" y="1168417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99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67" name="Rectangle 289"/>
              <p:cNvSpPr>
                <a:spLocks noChangeArrowheads="1"/>
              </p:cNvSpPr>
              <p:nvPr/>
            </p:nvSpPr>
            <p:spPr bwMode="auto">
              <a:xfrm>
                <a:off x="7024688" y="2397679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36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68" name="Rectangle 290"/>
              <p:cNvSpPr>
                <a:spLocks noChangeArrowheads="1"/>
              </p:cNvSpPr>
              <p:nvPr/>
            </p:nvSpPr>
            <p:spPr bwMode="auto">
              <a:xfrm>
                <a:off x="7907265" y="3929244"/>
                <a:ext cx="17312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100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69" name="Rectangle 291"/>
              <p:cNvSpPr>
                <a:spLocks noChangeArrowheads="1"/>
              </p:cNvSpPr>
              <p:nvPr/>
            </p:nvSpPr>
            <p:spPr bwMode="auto">
              <a:xfrm>
                <a:off x="8233809" y="3763964"/>
                <a:ext cx="17312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100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70" name="Rectangle 292"/>
              <p:cNvSpPr>
                <a:spLocks noChangeArrowheads="1"/>
              </p:cNvSpPr>
              <p:nvPr/>
            </p:nvSpPr>
            <p:spPr bwMode="auto">
              <a:xfrm>
                <a:off x="8640136" y="3472673"/>
                <a:ext cx="17312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100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71" name="Rectangle 293"/>
              <p:cNvSpPr>
                <a:spLocks noChangeArrowheads="1"/>
              </p:cNvSpPr>
              <p:nvPr/>
            </p:nvSpPr>
            <p:spPr bwMode="auto">
              <a:xfrm>
                <a:off x="8588375" y="3640853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99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72" name="Rectangle 294"/>
              <p:cNvSpPr>
                <a:spLocks noChangeArrowheads="1"/>
              </p:cNvSpPr>
              <p:nvPr/>
            </p:nvSpPr>
            <p:spPr bwMode="auto">
              <a:xfrm>
                <a:off x="8245475" y="3574520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92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73" name="Rectangle 295"/>
              <p:cNvSpPr>
                <a:spLocks noChangeArrowheads="1"/>
              </p:cNvSpPr>
              <p:nvPr/>
            </p:nvSpPr>
            <p:spPr bwMode="auto">
              <a:xfrm>
                <a:off x="7981950" y="3600450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26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74" name="Rectangle 296"/>
              <p:cNvSpPr>
                <a:spLocks noChangeArrowheads="1"/>
              </p:cNvSpPr>
              <p:nvPr/>
            </p:nvSpPr>
            <p:spPr bwMode="auto">
              <a:xfrm>
                <a:off x="7847013" y="3337232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28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75" name="Rectangle 297"/>
              <p:cNvSpPr>
                <a:spLocks noChangeArrowheads="1"/>
              </p:cNvSpPr>
              <p:nvPr/>
            </p:nvSpPr>
            <p:spPr bwMode="auto">
              <a:xfrm>
                <a:off x="7733266" y="3542624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33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76" name="Rectangle 298"/>
              <p:cNvSpPr>
                <a:spLocks noChangeArrowheads="1"/>
              </p:cNvSpPr>
              <p:nvPr/>
            </p:nvSpPr>
            <p:spPr bwMode="auto">
              <a:xfrm>
                <a:off x="7607300" y="3879850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23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77" name="Rectangle 299"/>
              <p:cNvSpPr>
                <a:spLocks noChangeArrowheads="1"/>
              </p:cNvSpPr>
              <p:nvPr/>
            </p:nvSpPr>
            <p:spPr bwMode="auto">
              <a:xfrm>
                <a:off x="7834313" y="3147429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98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78" name="Rectangle 300"/>
              <p:cNvSpPr>
                <a:spLocks noChangeArrowheads="1"/>
              </p:cNvSpPr>
              <p:nvPr/>
            </p:nvSpPr>
            <p:spPr bwMode="auto">
              <a:xfrm>
                <a:off x="7612063" y="3065148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26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79" name="Rectangle 301"/>
              <p:cNvSpPr>
                <a:spLocks noChangeArrowheads="1"/>
              </p:cNvSpPr>
              <p:nvPr/>
            </p:nvSpPr>
            <p:spPr bwMode="auto">
              <a:xfrm>
                <a:off x="7513638" y="3403924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36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80" name="Rectangle 302"/>
              <p:cNvSpPr>
                <a:spLocks noChangeArrowheads="1"/>
              </p:cNvSpPr>
              <p:nvPr/>
            </p:nvSpPr>
            <p:spPr bwMode="auto">
              <a:xfrm>
                <a:off x="7752316" y="4409041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35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81" name="Rectangle 303"/>
              <p:cNvSpPr>
                <a:spLocks noChangeArrowheads="1"/>
              </p:cNvSpPr>
              <p:nvPr/>
            </p:nvSpPr>
            <p:spPr bwMode="auto">
              <a:xfrm>
                <a:off x="7696754" y="4201328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79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82" name="Rectangle 304"/>
              <p:cNvSpPr>
                <a:spLocks noChangeArrowheads="1"/>
              </p:cNvSpPr>
              <p:nvPr/>
            </p:nvSpPr>
            <p:spPr bwMode="auto">
              <a:xfrm>
                <a:off x="7554359" y="4274104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87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83" name="Rectangle 305"/>
              <p:cNvSpPr>
                <a:spLocks noChangeArrowheads="1"/>
              </p:cNvSpPr>
              <p:nvPr/>
            </p:nvSpPr>
            <p:spPr bwMode="auto">
              <a:xfrm>
                <a:off x="7351348" y="3912154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77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84" name="Rectangle 306"/>
              <p:cNvSpPr>
                <a:spLocks noChangeArrowheads="1"/>
              </p:cNvSpPr>
              <p:nvPr/>
            </p:nvSpPr>
            <p:spPr bwMode="auto">
              <a:xfrm>
                <a:off x="7162800" y="3108879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63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85" name="Rectangle 307"/>
              <p:cNvSpPr>
                <a:spLocks noChangeArrowheads="1"/>
              </p:cNvSpPr>
              <p:nvPr/>
            </p:nvSpPr>
            <p:spPr bwMode="auto">
              <a:xfrm>
                <a:off x="7245424" y="2149949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54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86" name="Rectangle 308"/>
              <p:cNvSpPr>
                <a:spLocks noChangeArrowheads="1"/>
              </p:cNvSpPr>
              <p:nvPr/>
            </p:nvSpPr>
            <p:spPr bwMode="auto">
              <a:xfrm>
                <a:off x="7413625" y="2701925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22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87" name="Rectangle 309"/>
              <p:cNvSpPr>
                <a:spLocks noChangeArrowheads="1"/>
              </p:cNvSpPr>
              <p:nvPr/>
            </p:nvSpPr>
            <p:spPr bwMode="auto">
              <a:xfrm>
                <a:off x="7530066" y="2273060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27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88" name="Rectangle 310"/>
              <p:cNvSpPr>
                <a:spLocks noChangeArrowheads="1"/>
              </p:cNvSpPr>
              <p:nvPr/>
            </p:nvSpPr>
            <p:spPr bwMode="auto">
              <a:xfrm>
                <a:off x="7681913" y="2603500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40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89" name="Rectangle 311"/>
              <p:cNvSpPr>
                <a:spLocks noChangeArrowheads="1"/>
              </p:cNvSpPr>
              <p:nvPr/>
            </p:nvSpPr>
            <p:spPr bwMode="auto">
              <a:xfrm>
                <a:off x="8075613" y="2682875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99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690" name="Line 312"/>
              <p:cNvSpPr>
                <a:spLocks noChangeShapeType="1"/>
              </p:cNvSpPr>
              <p:nvPr/>
            </p:nvSpPr>
            <p:spPr bwMode="auto">
              <a:xfrm>
                <a:off x="7101408" y="4370264"/>
                <a:ext cx="163513" cy="0"/>
              </a:xfrm>
              <a:prstGeom prst="line">
                <a:avLst/>
              </a:prstGeom>
              <a:noFill/>
              <a:ln w="7938" cap="sq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91" name="Line 313"/>
              <p:cNvSpPr>
                <a:spLocks noChangeShapeType="1"/>
              </p:cNvSpPr>
              <p:nvPr/>
            </p:nvSpPr>
            <p:spPr bwMode="auto">
              <a:xfrm>
                <a:off x="7101408" y="4355976"/>
                <a:ext cx="0" cy="28575"/>
              </a:xfrm>
              <a:prstGeom prst="line">
                <a:avLst/>
              </a:prstGeom>
              <a:noFill/>
              <a:ln w="7938" cap="sq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92" name="Line 314"/>
              <p:cNvSpPr>
                <a:spLocks noChangeShapeType="1"/>
              </p:cNvSpPr>
              <p:nvPr/>
            </p:nvSpPr>
            <p:spPr bwMode="auto">
              <a:xfrm>
                <a:off x="7264920" y="4355976"/>
                <a:ext cx="0" cy="28575"/>
              </a:xfrm>
              <a:prstGeom prst="line">
                <a:avLst/>
              </a:prstGeom>
              <a:noFill/>
              <a:ln w="7938" cap="sq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93" name="Rectangle 315"/>
              <p:cNvSpPr>
                <a:spLocks noChangeArrowheads="1"/>
              </p:cNvSpPr>
              <p:nvPr/>
            </p:nvSpPr>
            <p:spPr bwMode="auto">
              <a:xfrm>
                <a:off x="7102995" y="4384551"/>
                <a:ext cx="201978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0.01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835" name="Groupe 1834"/>
            <p:cNvGrpSpPr/>
            <p:nvPr/>
          </p:nvGrpSpPr>
          <p:grpSpPr>
            <a:xfrm>
              <a:off x="506544" y="4884079"/>
              <a:ext cx="3050519" cy="3213780"/>
              <a:chOff x="-2517775" y="4814604"/>
              <a:chExt cx="3050519" cy="3213780"/>
            </a:xfrm>
          </p:grpSpPr>
          <p:sp>
            <p:nvSpPr>
              <p:cNvPr id="407" name="Rectangle à coins arrondis 406"/>
              <p:cNvSpPr/>
              <p:nvPr/>
            </p:nvSpPr>
            <p:spPr>
              <a:xfrm>
                <a:off x="-2012254" y="6463103"/>
                <a:ext cx="2264800" cy="1545344"/>
              </a:xfrm>
              <a:prstGeom prst="roundRect">
                <a:avLst>
                  <a:gd name="adj" fmla="val 4548"/>
                </a:avLst>
              </a:prstGeom>
              <a:noFill/>
              <a:ln w="12700">
                <a:solidFill>
                  <a:srgbClr val="00B05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800"/>
              </a:p>
            </p:txBody>
          </p:sp>
          <p:sp>
            <p:nvSpPr>
              <p:cNvPr id="409" name="ZoneTexte 101"/>
              <p:cNvSpPr txBox="1">
                <a:spLocks noChangeArrowheads="1"/>
              </p:cNvSpPr>
              <p:nvPr/>
            </p:nvSpPr>
            <p:spPr bwMode="auto">
              <a:xfrm>
                <a:off x="-128691" y="5758000"/>
                <a:ext cx="245340" cy="239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 b="1" dirty="0">
                    <a:solidFill>
                      <a:srgbClr val="FF0000"/>
                    </a:solidFill>
                    <a:latin typeface="Arial" pitchFamily="34" charset="0"/>
                  </a:rPr>
                  <a:t>A</a:t>
                </a:r>
              </a:p>
            </p:txBody>
          </p:sp>
          <p:sp>
            <p:nvSpPr>
              <p:cNvPr id="410" name="ZoneTexte 102"/>
              <p:cNvSpPr txBox="1">
                <a:spLocks noChangeArrowheads="1"/>
              </p:cNvSpPr>
              <p:nvPr/>
            </p:nvSpPr>
            <p:spPr bwMode="auto">
              <a:xfrm>
                <a:off x="252546" y="7047273"/>
                <a:ext cx="280198" cy="239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fr-FR" altLang="fr-FR" sz="1200" b="1" dirty="0">
                    <a:solidFill>
                      <a:srgbClr val="00B050"/>
                    </a:solidFill>
                    <a:latin typeface="Arial" pitchFamily="34" charset="0"/>
                  </a:rPr>
                  <a:t>B</a:t>
                </a:r>
              </a:p>
            </p:txBody>
          </p:sp>
          <p:sp>
            <p:nvSpPr>
              <p:cNvPr id="408" name="Rectangle à coins arrondis 407"/>
              <p:cNvSpPr/>
              <p:nvPr/>
            </p:nvSpPr>
            <p:spPr>
              <a:xfrm>
                <a:off x="-2076188" y="5292595"/>
                <a:ext cx="1939298" cy="1089120"/>
              </a:xfrm>
              <a:prstGeom prst="roundRect">
                <a:avLst>
                  <a:gd name="adj" fmla="val 5340"/>
                </a:avLst>
              </a:prstGeom>
              <a:noFill/>
              <a:ln w="127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 sz="800" b="1"/>
              </a:p>
            </p:txBody>
          </p:sp>
          <p:sp>
            <p:nvSpPr>
              <p:cNvPr id="1697" name="Rectangle 319"/>
              <p:cNvSpPr>
                <a:spLocks noChangeArrowheads="1"/>
              </p:cNvSpPr>
              <p:nvPr/>
            </p:nvSpPr>
            <p:spPr bwMode="auto">
              <a:xfrm>
                <a:off x="-1562100" y="4827591"/>
                <a:ext cx="636393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A. americana</a:t>
                </a:r>
              </a:p>
            </p:txBody>
          </p:sp>
          <p:sp>
            <p:nvSpPr>
              <p:cNvPr id="1698" name="Freeform 320"/>
              <p:cNvSpPr>
                <a:spLocks/>
              </p:cNvSpPr>
              <p:nvPr/>
            </p:nvSpPr>
            <p:spPr bwMode="auto">
              <a:xfrm>
                <a:off x="-2097088" y="4903788"/>
                <a:ext cx="530225" cy="42863"/>
              </a:xfrm>
              <a:custGeom>
                <a:avLst/>
                <a:gdLst>
                  <a:gd name="T0" fmla="*/ 0 w 334"/>
                  <a:gd name="T1" fmla="*/ 27 h 27"/>
                  <a:gd name="T2" fmla="*/ 0 w 334"/>
                  <a:gd name="T3" fmla="*/ 0 h 27"/>
                  <a:gd name="T4" fmla="*/ 334 w 334"/>
                  <a:gd name="T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4" h="27">
                    <a:moveTo>
                      <a:pt x="0" y="27"/>
                    </a:moveTo>
                    <a:lnTo>
                      <a:pt x="0" y="0"/>
                    </a:lnTo>
                    <a:lnTo>
                      <a:pt x="334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99" name="Rectangle 321"/>
              <p:cNvSpPr>
                <a:spLocks noChangeArrowheads="1"/>
              </p:cNvSpPr>
              <p:nvPr/>
            </p:nvSpPr>
            <p:spPr bwMode="auto">
              <a:xfrm>
                <a:off x="-1995488" y="4918078"/>
                <a:ext cx="67005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A. fluminensis</a:t>
                </a:r>
              </a:p>
            </p:txBody>
          </p:sp>
          <p:sp>
            <p:nvSpPr>
              <p:cNvPr id="1700" name="Freeform 322"/>
              <p:cNvSpPr>
                <a:spLocks/>
              </p:cNvSpPr>
              <p:nvPr/>
            </p:nvSpPr>
            <p:spPr bwMode="auto">
              <a:xfrm>
                <a:off x="-2097088" y="4949825"/>
                <a:ext cx="98425" cy="42863"/>
              </a:xfrm>
              <a:custGeom>
                <a:avLst/>
                <a:gdLst>
                  <a:gd name="T0" fmla="*/ 0 w 62"/>
                  <a:gd name="T1" fmla="*/ 0 h 27"/>
                  <a:gd name="T2" fmla="*/ 0 w 62"/>
                  <a:gd name="T3" fmla="*/ 27 h 27"/>
                  <a:gd name="T4" fmla="*/ 62 w 62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2" h="27">
                    <a:moveTo>
                      <a:pt x="0" y="0"/>
                    </a:moveTo>
                    <a:lnTo>
                      <a:pt x="0" y="27"/>
                    </a:lnTo>
                    <a:lnTo>
                      <a:pt x="62" y="27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01" name="Freeform 323"/>
              <p:cNvSpPr>
                <a:spLocks/>
              </p:cNvSpPr>
              <p:nvPr/>
            </p:nvSpPr>
            <p:spPr bwMode="auto">
              <a:xfrm>
                <a:off x="-2517775" y="4948238"/>
                <a:ext cx="420688" cy="261938"/>
              </a:xfrm>
              <a:custGeom>
                <a:avLst/>
                <a:gdLst>
                  <a:gd name="T0" fmla="*/ 0 w 265"/>
                  <a:gd name="T1" fmla="*/ 165 h 165"/>
                  <a:gd name="T2" fmla="*/ 0 w 265"/>
                  <a:gd name="T3" fmla="*/ 0 h 165"/>
                  <a:gd name="T4" fmla="*/ 265 w 265"/>
                  <a:gd name="T5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5" h="165">
                    <a:moveTo>
                      <a:pt x="0" y="165"/>
                    </a:moveTo>
                    <a:lnTo>
                      <a:pt x="0" y="0"/>
                    </a:lnTo>
                    <a:lnTo>
                      <a:pt x="265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02" name="Rectangle 324"/>
              <p:cNvSpPr>
                <a:spLocks noChangeArrowheads="1"/>
              </p:cNvSpPr>
              <p:nvPr/>
            </p:nvSpPr>
            <p:spPr bwMode="auto">
              <a:xfrm>
                <a:off x="-2000250" y="5008566"/>
                <a:ext cx="395942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A.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filosa</a:t>
                </a:r>
                <a:endPara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03" name="Freeform 325"/>
              <p:cNvSpPr>
                <a:spLocks/>
              </p:cNvSpPr>
              <p:nvPr/>
            </p:nvSpPr>
            <p:spPr bwMode="auto">
              <a:xfrm>
                <a:off x="-2243138" y="5083175"/>
                <a:ext cx="238125" cy="44450"/>
              </a:xfrm>
              <a:custGeom>
                <a:avLst/>
                <a:gdLst>
                  <a:gd name="T0" fmla="*/ 0 w 150"/>
                  <a:gd name="T1" fmla="*/ 28 h 28"/>
                  <a:gd name="T2" fmla="*/ 0 w 150"/>
                  <a:gd name="T3" fmla="*/ 0 h 28"/>
                  <a:gd name="T4" fmla="*/ 150 w 150"/>
                  <a:gd name="T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28">
                    <a:moveTo>
                      <a:pt x="0" y="28"/>
                    </a:moveTo>
                    <a:lnTo>
                      <a:pt x="0" y="0"/>
                    </a:lnTo>
                    <a:lnTo>
                      <a:pt x="150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04" name="Rectangle 326"/>
              <p:cNvSpPr>
                <a:spLocks noChangeArrowheads="1"/>
              </p:cNvSpPr>
              <p:nvPr/>
            </p:nvSpPr>
            <p:spPr bwMode="auto">
              <a:xfrm>
                <a:off x="-1995488" y="5099053"/>
                <a:ext cx="460062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A. evenia</a:t>
                </a:r>
              </a:p>
            </p:txBody>
          </p:sp>
          <p:sp>
            <p:nvSpPr>
              <p:cNvPr id="1705" name="Freeform 327"/>
              <p:cNvSpPr>
                <a:spLocks/>
              </p:cNvSpPr>
              <p:nvPr/>
            </p:nvSpPr>
            <p:spPr bwMode="auto">
              <a:xfrm>
                <a:off x="-2243138" y="5130800"/>
                <a:ext cx="244475" cy="42863"/>
              </a:xfrm>
              <a:custGeom>
                <a:avLst/>
                <a:gdLst>
                  <a:gd name="T0" fmla="*/ 0 w 154"/>
                  <a:gd name="T1" fmla="*/ 0 h 27"/>
                  <a:gd name="T2" fmla="*/ 0 w 154"/>
                  <a:gd name="T3" fmla="*/ 27 h 27"/>
                  <a:gd name="T4" fmla="*/ 154 w 154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4" h="27">
                    <a:moveTo>
                      <a:pt x="0" y="0"/>
                    </a:moveTo>
                    <a:lnTo>
                      <a:pt x="0" y="27"/>
                    </a:lnTo>
                    <a:lnTo>
                      <a:pt x="154" y="27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06" name="Freeform 328"/>
              <p:cNvSpPr>
                <a:spLocks/>
              </p:cNvSpPr>
              <p:nvPr/>
            </p:nvSpPr>
            <p:spPr bwMode="auto">
              <a:xfrm>
                <a:off x="-2317750" y="5129213"/>
                <a:ext cx="74613" cy="346075"/>
              </a:xfrm>
              <a:custGeom>
                <a:avLst/>
                <a:gdLst>
                  <a:gd name="T0" fmla="*/ 0 w 47"/>
                  <a:gd name="T1" fmla="*/ 218 h 218"/>
                  <a:gd name="T2" fmla="*/ 0 w 47"/>
                  <a:gd name="T3" fmla="*/ 0 h 218"/>
                  <a:gd name="T4" fmla="*/ 47 w 47"/>
                  <a:gd name="T5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7" h="218">
                    <a:moveTo>
                      <a:pt x="0" y="218"/>
                    </a:moveTo>
                    <a:lnTo>
                      <a:pt x="0" y="0"/>
                    </a:lnTo>
                    <a:lnTo>
                      <a:pt x="47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07" name="Rectangle 329"/>
              <p:cNvSpPr>
                <a:spLocks noChangeArrowheads="1"/>
              </p:cNvSpPr>
              <p:nvPr/>
            </p:nvSpPr>
            <p:spPr bwMode="auto">
              <a:xfrm>
                <a:off x="-2054225" y="5187953"/>
                <a:ext cx="458459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A.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deamii</a:t>
                </a:r>
                <a:endPara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08" name="Freeform 330"/>
              <p:cNvSpPr>
                <a:spLocks/>
              </p:cNvSpPr>
              <p:nvPr/>
            </p:nvSpPr>
            <p:spPr bwMode="auto">
              <a:xfrm>
                <a:off x="-2239963" y="5264150"/>
                <a:ext cx="182563" cy="558800"/>
              </a:xfrm>
              <a:custGeom>
                <a:avLst/>
                <a:gdLst>
                  <a:gd name="T0" fmla="*/ 0 w 115"/>
                  <a:gd name="T1" fmla="*/ 352 h 352"/>
                  <a:gd name="T2" fmla="*/ 0 w 115"/>
                  <a:gd name="T3" fmla="*/ 0 h 352"/>
                  <a:gd name="T4" fmla="*/ 115 w 115"/>
                  <a:gd name="T5" fmla="*/ 0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5" h="352">
                    <a:moveTo>
                      <a:pt x="0" y="352"/>
                    </a:moveTo>
                    <a:lnTo>
                      <a:pt x="0" y="0"/>
                    </a:lnTo>
                    <a:lnTo>
                      <a:pt x="115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09" name="Rectangle 331"/>
              <p:cNvSpPr>
                <a:spLocks noChangeArrowheads="1"/>
              </p:cNvSpPr>
              <p:nvPr/>
            </p:nvSpPr>
            <p:spPr bwMode="auto">
              <a:xfrm>
                <a:off x="-1606550" y="5278441"/>
                <a:ext cx="694101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cs typeface="Arial" panose="020B0604020202020204" pitchFamily="34" charset="0"/>
                  </a:rPr>
                  <a:t>A. afraspera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cs typeface="Arial" panose="020B0604020202020204" pitchFamily="34" charset="0"/>
                  </a:rPr>
                  <a:t>-A</a:t>
                </a:r>
              </a:p>
            </p:txBody>
          </p:sp>
          <p:sp>
            <p:nvSpPr>
              <p:cNvPr id="1710" name="Freeform 332"/>
              <p:cNvSpPr>
                <a:spLocks/>
              </p:cNvSpPr>
              <p:nvPr/>
            </p:nvSpPr>
            <p:spPr bwMode="auto">
              <a:xfrm>
                <a:off x="-1938338" y="5354638"/>
                <a:ext cx="328613" cy="76200"/>
              </a:xfrm>
              <a:custGeom>
                <a:avLst/>
                <a:gdLst>
                  <a:gd name="T0" fmla="*/ 0 w 207"/>
                  <a:gd name="T1" fmla="*/ 48 h 48"/>
                  <a:gd name="T2" fmla="*/ 0 w 207"/>
                  <a:gd name="T3" fmla="*/ 0 h 48"/>
                  <a:gd name="T4" fmla="*/ 207 w 207"/>
                  <a:gd name="T5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7" h="48">
                    <a:moveTo>
                      <a:pt x="0" y="48"/>
                    </a:moveTo>
                    <a:lnTo>
                      <a:pt x="0" y="0"/>
                    </a:lnTo>
                    <a:lnTo>
                      <a:pt x="207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11" name="Rectangle 333"/>
              <p:cNvSpPr>
                <a:spLocks noChangeArrowheads="1"/>
              </p:cNvSpPr>
              <p:nvPr/>
            </p:nvSpPr>
            <p:spPr bwMode="auto">
              <a:xfrm>
                <a:off x="-1731963" y="5368928"/>
                <a:ext cx="437620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A. patula</a:t>
                </a:r>
              </a:p>
            </p:txBody>
          </p:sp>
          <p:sp>
            <p:nvSpPr>
              <p:cNvPr id="1712" name="Freeform 334"/>
              <p:cNvSpPr>
                <a:spLocks/>
              </p:cNvSpPr>
              <p:nvPr/>
            </p:nvSpPr>
            <p:spPr bwMode="auto">
              <a:xfrm>
                <a:off x="-1860550" y="5445125"/>
                <a:ext cx="125413" cy="65088"/>
              </a:xfrm>
              <a:custGeom>
                <a:avLst/>
                <a:gdLst>
                  <a:gd name="T0" fmla="*/ 0 w 79"/>
                  <a:gd name="T1" fmla="*/ 41 h 41"/>
                  <a:gd name="T2" fmla="*/ 0 w 79"/>
                  <a:gd name="T3" fmla="*/ 0 h 41"/>
                  <a:gd name="T4" fmla="*/ 79 w 79"/>
                  <a:gd name="T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9" h="41">
                    <a:moveTo>
                      <a:pt x="0" y="41"/>
                    </a:moveTo>
                    <a:lnTo>
                      <a:pt x="0" y="0"/>
                    </a:lnTo>
                    <a:lnTo>
                      <a:pt x="79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13" name="Rectangle 335"/>
              <p:cNvSpPr>
                <a:spLocks noChangeArrowheads="1"/>
              </p:cNvSpPr>
              <p:nvPr/>
            </p:nvSpPr>
            <p:spPr bwMode="auto">
              <a:xfrm>
                <a:off x="-1428750" y="5459416"/>
                <a:ext cx="89928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B.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humularioides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14" name="Freeform 336"/>
              <p:cNvSpPr>
                <a:spLocks/>
              </p:cNvSpPr>
              <p:nvPr/>
            </p:nvSpPr>
            <p:spPr bwMode="auto">
              <a:xfrm>
                <a:off x="-1555750" y="5534025"/>
                <a:ext cx="123825" cy="44450"/>
              </a:xfrm>
              <a:custGeom>
                <a:avLst/>
                <a:gdLst>
                  <a:gd name="T0" fmla="*/ 0 w 78"/>
                  <a:gd name="T1" fmla="*/ 28 h 28"/>
                  <a:gd name="T2" fmla="*/ 0 w 78"/>
                  <a:gd name="T3" fmla="*/ 0 h 28"/>
                  <a:gd name="T4" fmla="*/ 78 w 78"/>
                  <a:gd name="T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" h="28">
                    <a:moveTo>
                      <a:pt x="0" y="28"/>
                    </a:moveTo>
                    <a:lnTo>
                      <a:pt x="0" y="0"/>
                    </a:lnTo>
                    <a:lnTo>
                      <a:pt x="78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15" name="Rectangle 337"/>
              <p:cNvSpPr>
                <a:spLocks noChangeArrowheads="1"/>
              </p:cNvSpPr>
              <p:nvPr/>
            </p:nvSpPr>
            <p:spPr bwMode="auto">
              <a:xfrm>
                <a:off x="-1333500" y="5549903"/>
                <a:ext cx="613951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B.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lupulina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16" name="Freeform 338"/>
              <p:cNvSpPr>
                <a:spLocks/>
              </p:cNvSpPr>
              <p:nvPr/>
            </p:nvSpPr>
            <p:spPr bwMode="auto">
              <a:xfrm>
                <a:off x="-1555750" y="5581650"/>
                <a:ext cx="219075" cy="42863"/>
              </a:xfrm>
              <a:custGeom>
                <a:avLst/>
                <a:gdLst>
                  <a:gd name="T0" fmla="*/ 0 w 138"/>
                  <a:gd name="T1" fmla="*/ 0 h 27"/>
                  <a:gd name="T2" fmla="*/ 0 w 138"/>
                  <a:gd name="T3" fmla="*/ 27 h 27"/>
                  <a:gd name="T4" fmla="*/ 138 w 138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8" h="27">
                    <a:moveTo>
                      <a:pt x="0" y="0"/>
                    </a:moveTo>
                    <a:lnTo>
                      <a:pt x="0" y="27"/>
                    </a:lnTo>
                    <a:lnTo>
                      <a:pt x="138" y="27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17" name="Freeform 339"/>
              <p:cNvSpPr>
                <a:spLocks/>
              </p:cNvSpPr>
              <p:nvPr/>
            </p:nvSpPr>
            <p:spPr bwMode="auto">
              <a:xfrm>
                <a:off x="-1860550" y="5513388"/>
                <a:ext cx="304800" cy="66675"/>
              </a:xfrm>
              <a:custGeom>
                <a:avLst/>
                <a:gdLst>
                  <a:gd name="T0" fmla="*/ 0 w 192"/>
                  <a:gd name="T1" fmla="*/ 0 h 42"/>
                  <a:gd name="T2" fmla="*/ 0 w 192"/>
                  <a:gd name="T3" fmla="*/ 42 h 42"/>
                  <a:gd name="T4" fmla="*/ 192 w 192"/>
                  <a:gd name="T5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" h="42">
                    <a:moveTo>
                      <a:pt x="0" y="0"/>
                    </a:moveTo>
                    <a:lnTo>
                      <a:pt x="0" y="42"/>
                    </a:lnTo>
                    <a:lnTo>
                      <a:pt x="192" y="42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18" name="Freeform 340"/>
              <p:cNvSpPr>
                <a:spLocks/>
              </p:cNvSpPr>
              <p:nvPr/>
            </p:nvSpPr>
            <p:spPr bwMode="auto">
              <a:xfrm>
                <a:off x="-1938338" y="5435600"/>
                <a:ext cx="77788" cy="76200"/>
              </a:xfrm>
              <a:custGeom>
                <a:avLst/>
                <a:gdLst>
                  <a:gd name="T0" fmla="*/ 0 w 49"/>
                  <a:gd name="T1" fmla="*/ 0 h 48"/>
                  <a:gd name="T2" fmla="*/ 0 w 49"/>
                  <a:gd name="T3" fmla="*/ 48 h 48"/>
                  <a:gd name="T4" fmla="*/ 49 w 49"/>
                  <a:gd name="T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48">
                    <a:moveTo>
                      <a:pt x="0" y="0"/>
                    </a:moveTo>
                    <a:lnTo>
                      <a:pt x="0" y="48"/>
                    </a:lnTo>
                    <a:lnTo>
                      <a:pt x="49" y="48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19" name="Freeform 341"/>
              <p:cNvSpPr>
                <a:spLocks/>
              </p:cNvSpPr>
              <p:nvPr/>
            </p:nvSpPr>
            <p:spPr bwMode="auto">
              <a:xfrm>
                <a:off x="-1998663" y="5432425"/>
                <a:ext cx="60325" cy="179388"/>
              </a:xfrm>
              <a:custGeom>
                <a:avLst/>
                <a:gdLst>
                  <a:gd name="T0" fmla="*/ 0 w 38"/>
                  <a:gd name="T1" fmla="*/ 113 h 113"/>
                  <a:gd name="T2" fmla="*/ 0 w 38"/>
                  <a:gd name="T3" fmla="*/ 0 h 113"/>
                  <a:gd name="T4" fmla="*/ 38 w 38"/>
                  <a:gd name="T5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" h="113">
                    <a:moveTo>
                      <a:pt x="0" y="113"/>
                    </a:moveTo>
                    <a:lnTo>
                      <a:pt x="0" y="0"/>
                    </a:lnTo>
                    <a:lnTo>
                      <a:pt x="38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20" name="Rectangle 342"/>
              <p:cNvSpPr>
                <a:spLocks noChangeArrowheads="1"/>
              </p:cNvSpPr>
              <p:nvPr/>
            </p:nvSpPr>
            <p:spPr bwMode="auto">
              <a:xfrm>
                <a:off x="-1712913" y="5638803"/>
                <a:ext cx="596317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A. uniflora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21" name="Freeform 343"/>
              <p:cNvSpPr>
                <a:spLocks/>
              </p:cNvSpPr>
              <p:nvPr/>
            </p:nvSpPr>
            <p:spPr bwMode="auto">
              <a:xfrm>
                <a:off x="-1943100" y="5715000"/>
                <a:ext cx="227013" cy="77788"/>
              </a:xfrm>
              <a:custGeom>
                <a:avLst/>
                <a:gdLst>
                  <a:gd name="T0" fmla="*/ 0 w 143"/>
                  <a:gd name="T1" fmla="*/ 49 h 49"/>
                  <a:gd name="T2" fmla="*/ 0 w 143"/>
                  <a:gd name="T3" fmla="*/ 0 h 49"/>
                  <a:gd name="T4" fmla="*/ 143 w 143"/>
                  <a:gd name="T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3" h="49">
                    <a:moveTo>
                      <a:pt x="0" y="49"/>
                    </a:moveTo>
                    <a:lnTo>
                      <a:pt x="0" y="0"/>
                    </a:lnTo>
                    <a:lnTo>
                      <a:pt x="143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22" name="Rectangle 344"/>
              <p:cNvSpPr>
                <a:spLocks noChangeArrowheads="1"/>
              </p:cNvSpPr>
              <p:nvPr/>
            </p:nvSpPr>
            <p:spPr bwMode="auto">
              <a:xfrm>
                <a:off x="-1552575" y="5729291"/>
                <a:ext cx="61074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C.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stellaris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23" name="Freeform 345"/>
              <p:cNvSpPr>
                <a:spLocks/>
              </p:cNvSpPr>
              <p:nvPr/>
            </p:nvSpPr>
            <p:spPr bwMode="auto">
              <a:xfrm>
                <a:off x="-1835150" y="5805488"/>
                <a:ext cx="279400" cy="65088"/>
              </a:xfrm>
              <a:custGeom>
                <a:avLst/>
                <a:gdLst>
                  <a:gd name="T0" fmla="*/ 0 w 176"/>
                  <a:gd name="T1" fmla="*/ 41 h 41"/>
                  <a:gd name="T2" fmla="*/ 0 w 176"/>
                  <a:gd name="T3" fmla="*/ 0 h 41"/>
                  <a:gd name="T4" fmla="*/ 176 w 176"/>
                  <a:gd name="T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6" h="41">
                    <a:moveTo>
                      <a:pt x="0" y="41"/>
                    </a:moveTo>
                    <a:lnTo>
                      <a:pt x="0" y="0"/>
                    </a:lnTo>
                    <a:lnTo>
                      <a:pt x="176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24" name="Rectangle 346"/>
              <p:cNvSpPr>
                <a:spLocks noChangeArrowheads="1"/>
              </p:cNvSpPr>
              <p:nvPr/>
            </p:nvSpPr>
            <p:spPr bwMode="auto">
              <a:xfrm>
                <a:off x="-1350963" y="5819778"/>
                <a:ext cx="73898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S.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abyssinica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25" name="Freeform 347"/>
              <p:cNvSpPr>
                <a:spLocks/>
              </p:cNvSpPr>
              <p:nvPr/>
            </p:nvSpPr>
            <p:spPr bwMode="auto">
              <a:xfrm>
                <a:off x="-1714500" y="5895975"/>
                <a:ext cx="360363" cy="42863"/>
              </a:xfrm>
              <a:custGeom>
                <a:avLst/>
                <a:gdLst>
                  <a:gd name="T0" fmla="*/ 0 w 227"/>
                  <a:gd name="T1" fmla="*/ 27 h 27"/>
                  <a:gd name="T2" fmla="*/ 0 w 227"/>
                  <a:gd name="T3" fmla="*/ 0 h 27"/>
                  <a:gd name="T4" fmla="*/ 227 w 227"/>
                  <a:gd name="T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7" h="27">
                    <a:moveTo>
                      <a:pt x="0" y="27"/>
                    </a:moveTo>
                    <a:lnTo>
                      <a:pt x="0" y="0"/>
                    </a:lnTo>
                    <a:lnTo>
                      <a:pt x="227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26" name="Rectangle 348"/>
              <p:cNvSpPr>
                <a:spLocks noChangeArrowheads="1"/>
              </p:cNvSpPr>
              <p:nvPr/>
            </p:nvSpPr>
            <p:spPr bwMode="auto">
              <a:xfrm>
                <a:off x="-1323975" y="5910266"/>
                <a:ext cx="65883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S. sensitiva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27" name="Freeform 349"/>
              <p:cNvSpPr>
                <a:spLocks/>
              </p:cNvSpPr>
              <p:nvPr/>
            </p:nvSpPr>
            <p:spPr bwMode="auto">
              <a:xfrm>
                <a:off x="-1714500" y="5942013"/>
                <a:ext cx="387350" cy="42863"/>
              </a:xfrm>
              <a:custGeom>
                <a:avLst/>
                <a:gdLst>
                  <a:gd name="T0" fmla="*/ 0 w 244"/>
                  <a:gd name="T1" fmla="*/ 0 h 27"/>
                  <a:gd name="T2" fmla="*/ 0 w 244"/>
                  <a:gd name="T3" fmla="*/ 27 h 27"/>
                  <a:gd name="T4" fmla="*/ 244 w 244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4" h="27">
                    <a:moveTo>
                      <a:pt x="0" y="0"/>
                    </a:moveTo>
                    <a:lnTo>
                      <a:pt x="0" y="27"/>
                    </a:lnTo>
                    <a:lnTo>
                      <a:pt x="244" y="27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28" name="Freeform 350"/>
              <p:cNvSpPr>
                <a:spLocks/>
              </p:cNvSpPr>
              <p:nvPr/>
            </p:nvSpPr>
            <p:spPr bwMode="auto">
              <a:xfrm>
                <a:off x="-1835150" y="5875338"/>
                <a:ext cx="120650" cy="65088"/>
              </a:xfrm>
              <a:custGeom>
                <a:avLst/>
                <a:gdLst>
                  <a:gd name="T0" fmla="*/ 0 w 76"/>
                  <a:gd name="T1" fmla="*/ 0 h 41"/>
                  <a:gd name="T2" fmla="*/ 0 w 76"/>
                  <a:gd name="T3" fmla="*/ 41 h 41"/>
                  <a:gd name="T4" fmla="*/ 76 w 76"/>
                  <a:gd name="T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" h="41">
                    <a:moveTo>
                      <a:pt x="0" y="0"/>
                    </a:moveTo>
                    <a:lnTo>
                      <a:pt x="0" y="41"/>
                    </a:lnTo>
                    <a:lnTo>
                      <a:pt x="76" y="41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29" name="Freeform 351"/>
              <p:cNvSpPr>
                <a:spLocks/>
              </p:cNvSpPr>
              <p:nvPr/>
            </p:nvSpPr>
            <p:spPr bwMode="auto">
              <a:xfrm>
                <a:off x="-1943100" y="5795963"/>
                <a:ext cx="107950" cy="76200"/>
              </a:xfrm>
              <a:custGeom>
                <a:avLst/>
                <a:gdLst>
                  <a:gd name="T0" fmla="*/ 0 w 68"/>
                  <a:gd name="T1" fmla="*/ 0 h 48"/>
                  <a:gd name="T2" fmla="*/ 0 w 68"/>
                  <a:gd name="T3" fmla="*/ 48 h 48"/>
                  <a:gd name="T4" fmla="*/ 68 w 68"/>
                  <a:gd name="T5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48">
                    <a:moveTo>
                      <a:pt x="0" y="0"/>
                    </a:moveTo>
                    <a:lnTo>
                      <a:pt x="0" y="48"/>
                    </a:lnTo>
                    <a:lnTo>
                      <a:pt x="68" y="48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30" name="Freeform 352"/>
              <p:cNvSpPr>
                <a:spLocks/>
              </p:cNvSpPr>
              <p:nvPr/>
            </p:nvSpPr>
            <p:spPr bwMode="auto">
              <a:xfrm>
                <a:off x="-1998663" y="5614988"/>
                <a:ext cx="55563" cy="179388"/>
              </a:xfrm>
              <a:custGeom>
                <a:avLst/>
                <a:gdLst>
                  <a:gd name="T0" fmla="*/ 0 w 35"/>
                  <a:gd name="T1" fmla="*/ 0 h 113"/>
                  <a:gd name="T2" fmla="*/ 0 w 35"/>
                  <a:gd name="T3" fmla="*/ 113 h 113"/>
                  <a:gd name="T4" fmla="*/ 35 w 35"/>
                  <a:gd name="T5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5" h="113">
                    <a:moveTo>
                      <a:pt x="0" y="0"/>
                    </a:moveTo>
                    <a:lnTo>
                      <a:pt x="0" y="113"/>
                    </a:lnTo>
                    <a:lnTo>
                      <a:pt x="35" y="113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31" name="Freeform 353"/>
              <p:cNvSpPr>
                <a:spLocks/>
              </p:cNvSpPr>
              <p:nvPr/>
            </p:nvSpPr>
            <p:spPr bwMode="auto">
              <a:xfrm>
                <a:off x="-2051050" y="5613400"/>
                <a:ext cx="52388" cy="296863"/>
              </a:xfrm>
              <a:custGeom>
                <a:avLst/>
                <a:gdLst>
                  <a:gd name="T0" fmla="*/ 0 w 33"/>
                  <a:gd name="T1" fmla="*/ 187 h 187"/>
                  <a:gd name="T2" fmla="*/ 0 w 33"/>
                  <a:gd name="T3" fmla="*/ 0 h 187"/>
                  <a:gd name="T4" fmla="*/ 33 w 33"/>
                  <a:gd name="T5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187">
                    <a:moveTo>
                      <a:pt x="0" y="187"/>
                    </a:moveTo>
                    <a:lnTo>
                      <a:pt x="0" y="0"/>
                    </a:lnTo>
                    <a:lnTo>
                      <a:pt x="33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32" name="Rectangle 354"/>
              <p:cNvSpPr>
                <a:spLocks noChangeArrowheads="1"/>
              </p:cNvSpPr>
              <p:nvPr/>
            </p:nvSpPr>
            <p:spPr bwMode="auto">
              <a:xfrm>
                <a:off x="-1225550" y="6000753"/>
                <a:ext cx="601127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G. cristata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33" name="Freeform 355"/>
              <p:cNvSpPr>
                <a:spLocks/>
              </p:cNvSpPr>
              <p:nvPr/>
            </p:nvSpPr>
            <p:spPr bwMode="auto">
              <a:xfrm>
                <a:off x="-1254125" y="6075363"/>
                <a:ext cx="25400" cy="42863"/>
              </a:xfrm>
              <a:custGeom>
                <a:avLst/>
                <a:gdLst>
                  <a:gd name="T0" fmla="*/ 0 w 16"/>
                  <a:gd name="T1" fmla="*/ 27 h 27"/>
                  <a:gd name="T2" fmla="*/ 0 w 16"/>
                  <a:gd name="T3" fmla="*/ 0 h 27"/>
                  <a:gd name="T4" fmla="*/ 16 w 16"/>
                  <a:gd name="T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27">
                    <a:moveTo>
                      <a:pt x="0" y="27"/>
                    </a:moveTo>
                    <a:lnTo>
                      <a:pt x="0" y="0"/>
                    </a:lnTo>
                    <a:lnTo>
                      <a:pt x="16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34" name="Rectangle 356"/>
              <p:cNvSpPr>
                <a:spLocks noChangeArrowheads="1"/>
              </p:cNvSpPr>
              <p:nvPr/>
            </p:nvSpPr>
            <p:spPr bwMode="auto">
              <a:xfrm>
                <a:off x="-1212850" y="6089653"/>
                <a:ext cx="57387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G.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tenella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35" name="Freeform 357"/>
              <p:cNvSpPr>
                <a:spLocks/>
              </p:cNvSpPr>
              <p:nvPr/>
            </p:nvSpPr>
            <p:spPr bwMode="auto">
              <a:xfrm>
                <a:off x="-1254125" y="6122988"/>
                <a:ext cx="38100" cy="42863"/>
              </a:xfrm>
              <a:custGeom>
                <a:avLst/>
                <a:gdLst>
                  <a:gd name="T0" fmla="*/ 0 w 24"/>
                  <a:gd name="T1" fmla="*/ 0 h 27"/>
                  <a:gd name="T2" fmla="*/ 0 w 24"/>
                  <a:gd name="T3" fmla="*/ 27 h 27"/>
                  <a:gd name="T4" fmla="*/ 24 w 24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7">
                    <a:moveTo>
                      <a:pt x="0" y="0"/>
                    </a:moveTo>
                    <a:lnTo>
                      <a:pt x="0" y="27"/>
                    </a:lnTo>
                    <a:lnTo>
                      <a:pt x="24" y="27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36" name="Freeform 358"/>
              <p:cNvSpPr>
                <a:spLocks/>
              </p:cNvSpPr>
              <p:nvPr/>
            </p:nvSpPr>
            <p:spPr bwMode="auto">
              <a:xfrm>
                <a:off x="-1868488" y="6121400"/>
                <a:ext cx="614363" cy="87313"/>
              </a:xfrm>
              <a:custGeom>
                <a:avLst/>
                <a:gdLst>
                  <a:gd name="T0" fmla="*/ 0 w 387"/>
                  <a:gd name="T1" fmla="*/ 55 h 55"/>
                  <a:gd name="T2" fmla="*/ 0 w 387"/>
                  <a:gd name="T3" fmla="*/ 0 h 55"/>
                  <a:gd name="T4" fmla="*/ 387 w 387"/>
                  <a:gd name="T5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7" h="55">
                    <a:moveTo>
                      <a:pt x="0" y="55"/>
                    </a:moveTo>
                    <a:lnTo>
                      <a:pt x="0" y="0"/>
                    </a:lnTo>
                    <a:lnTo>
                      <a:pt x="387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37" name="Rectangle 359"/>
              <p:cNvSpPr>
                <a:spLocks noChangeArrowheads="1"/>
              </p:cNvSpPr>
              <p:nvPr/>
            </p:nvSpPr>
            <p:spPr bwMode="auto">
              <a:xfrm>
                <a:off x="-982663" y="6180141"/>
                <a:ext cx="777457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H.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descampsii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38" name="Freeform 360"/>
              <p:cNvSpPr>
                <a:spLocks/>
              </p:cNvSpPr>
              <p:nvPr/>
            </p:nvSpPr>
            <p:spPr bwMode="auto">
              <a:xfrm>
                <a:off x="-1038225" y="6256338"/>
                <a:ext cx="52388" cy="42863"/>
              </a:xfrm>
              <a:custGeom>
                <a:avLst/>
                <a:gdLst>
                  <a:gd name="T0" fmla="*/ 0 w 33"/>
                  <a:gd name="T1" fmla="*/ 27 h 27"/>
                  <a:gd name="T2" fmla="*/ 0 w 33"/>
                  <a:gd name="T3" fmla="*/ 0 h 27"/>
                  <a:gd name="T4" fmla="*/ 33 w 33"/>
                  <a:gd name="T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27">
                    <a:moveTo>
                      <a:pt x="0" y="27"/>
                    </a:moveTo>
                    <a:lnTo>
                      <a:pt x="0" y="0"/>
                    </a:lnTo>
                    <a:lnTo>
                      <a:pt x="33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39" name="Rectangle 361"/>
              <p:cNvSpPr>
                <a:spLocks noChangeArrowheads="1"/>
              </p:cNvSpPr>
              <p:nvPr/>
            </p:nvSpPr>
            <p:spPr bwMode="auto">
              <a:xfrm>
                <a:off x="-936625" y="6270628"/>
                <a:ext cx="748603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H.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kapiriensis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-A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40" name="Freeform 362"/>
              <p:cNvSpPr>
                <a:spLocks/>
              </p:cNvSpPr>
              <p:nvPr/>
            </p:nvSpPr>
            <p:spPr bwMode="auto">
              <a:xfrm>
                <a:off x="-1038225" y="6302375"/>
                <a:ext cx="98425" cy="44450"/>
              </a:xfrm>
              <a:custGeom>
                <a:avLst/>
                <a:gdLst>
                  <a:gd name="T0" fmla="*/ 0 w 62"/>
                  <a:gd name="T1" fmla="*/ 0 h 28"/>
                  <a:gd name="T2" fmla="*/ 0 w 62"/>
                  <a:gd name="T3" fmla="*/ 28 h 28"/>
                  <a:gd name="T4" fmla="*/ 62 w 62"/>
                  <a:gd name="T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2" h="28">
                    <a:moveTo>
                      <a:pt x="0" y="0"/>
                    </a:moveTo>
                    <a:lnTo>
                      <a:pt x="0" y="28"/>
                    </a:lnTo>
                    <a:lnTo>
                      <a:pt x="62" y="28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1" name="Freeform 363"/>
              <p:cNvSpPr>
                <a:spLocks/>
              </p:cNvSpPr>
              <p:nvPr/>
            </p:nvSpPr>
            <p:spPr bwMode="auto">
              <a:xfrm>
                <a:off x="-1868488" y="6213475"/>
                <a:ext cx="830263" cy="87313"/>
              </a:xfrm>
              <a:custGeom>
                <a:avLst/>
                <a:gdLst>
                  <a:gd name="T0" fmla="*/ 0 w 523"/>
                  <a:gd name="T1" fmla="*/ 0 h 55"/>
                  <a:gd name="T2" fmla="*/ 0 w 523"/>
                  <a:gd name="T3" fmla="*/ 55 h 55"/>
                  <a:gd name="T4" fmla="*/ 523 w 523"/>
                  <a:gd name="T5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3" h="55">
                    <a:moveTo>
                      <a:pt x="0" y="0"/>
                    </a:moveTo>
                    <a:lnTo>
                      <a:pt x="0" y="55"/>
                    </a:lnTo>
                    <a:lnTo>
                      <a:pt x="523" y="55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2" name="Freeform 364"/>
              <p:cNvSpPr>
                <a:spLocks/>
              </p:cNvSpPr>
              <p:nvPr/>
            </p:nvSpPr>
            <p:spPr bwMode="auto">
              <a:xfrm>
                <a:off x="-2051050" y="5913438"/>
                <a:ext cx="182563" cy="296863"/>
              </a:xfrm>
              <a:custGeom>
                <a:avLst/>
                <a:gdLst>
                  <a:gd name="T0" fmla="*/ 0 w 115"/>
                  <a:gd name="T1" fmla="*/ 0 h 187"/>
                  <a:gd name="T2" fmla="*/ 0 w 115"/>
                  <a:gd name="T3" fmla="*/ 187 h 187"/>
                  <a:gd name="T4" fmla="*/ 115 w 115"/>
                  <a:gd name="T5" fmla="*/ 187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5" h="187">
                    <a:moveTo>
                      <a:pt x="0" y="0"/>
                    </a:moveTo>
                    <a:lnTo>
                      <a:pt x="0" y="187"/>
                    </a:lnTo>
                    <a:lnTo>
                      <a:pt x="115" y="187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3" name="Freeform 365"/>
              <p:cNvSpPr>
                <a:spLocks/>
              </p:cNvSpPr>
              <p:nvPr/>
            </p:nvSpPr>
            <p:spPr bwMode="auto">
              <a:xfrm>
                <a:off x="-2112963" y="5911850"/>
                <a:ext cx="61913" cy="473075"/>
              </a:xfrm>
              <a:custGeom>
                <a:avLst/>
                <a:gdLst>
                  <a:gd name="T0" fmla="*/ 0 w 39"/>
                  <a:gd name="T1" fmla="*/ 298 h 298"/>
                  <a:gd name="T2" fmla="*/ 0 w 39"/>
                  <a:gd name="T3" fmla="*/ 0 h 298"/>
                  <a:gd name="T4" fmla="*/ 39 w 39"/>
                  <a:gd name="T5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" h="298">
                    <a:moveTo>
                      <a:pt x="0" y="298"/>
                    </a:moveTo>
                    <a:lnTo>
                      <a:pt x="0" y="0"/>
                    </a:lnTo>
                    <a:lnTo>
                      <a:pt x="39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4" name="Rectangle 366"/>
              <p:cNvSpPr>
                <a:spLocks noChangeArrowheads="1"/>
              </p:cNvSpPr>
              <p:nvPr/>
            </p:nvSpPr>
            <p:spPr bwMode="auto">
              <a:xfrm>
                <a:off x="-1663700" y="6361116"/>
                <a:ext cx="81432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A. montevidensis</a:t>
                </a:r>
              </a:p>
            </p:txBody>
          </p:sp>
          <p:sp>
            <p:nvSpPr>
              <p:cNvPr id="1745" name="Freeform 367"/>
              <p:cNvSpPr>
                <a:spLocks/>
              </p:cNvSpPr>
              <p:nvPr/>
            </p:nvSpPr>
            <p:spPr bwMode="auto">
              <a:xfrm>
                <a:off x="-2044700" y="6437313"/>
                <a:ext cx="377825" cy="422275"/>
              </a:xfrm>
              <a:custGeom>
                <a:avLst/>
                <a:gdLst>
                  <a:gd name="T0" fmla="*/ 0 w 238"/>
                  <a:gd name="T1" fmla="*/ 266 h 266"/>
                  <a:gd name="T2" fmla="*/ 0 w 238"/>
                  <a:gd name="T3" fmla="*/ 0 h 266"/>
                  <a:gd name="T4" fmla="*/ 238 w 238"/>
                  <a:gd name="T5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8" h="266">
                    <a:moveTo>
                      <a:pt x="0" y="266"/>
                    </a:moveTo>
                    <a:lnTo>
                      <a:pt x="0" y="0"/>
                    </a:lnTo>
                    <a:lnTo>
                      <a:pt x="238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6" name="Rectangle 368"/>
              <p:cNvSpPr>
                <a:spLocks noChangeArrowheads="1"/>
              </p:cNvSpPr>
              <p:nvPr/>
            </p:nvSpPr>
            <p:spPr bwMode="auto">
              <a:xfrm>
                <a:off x="-1354138" y="6451603"/>
                <a:ext cx="751809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cs typeface="Arial" panose="020B0604020202020204" pitchFamily="34" charset="0"/>
                  </a:rPr>
                  <a:t>A. afraspera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cs typeface="Arial" panose="020B0604020202020204" pitchFamily="34" charset="0"/>
                  </a:rPr>
                  <a:t>-B1</a:t>
                </a:r>
              </a:p>
            </p:txBody>
          </p:sp>
          <p:sp>
            <p:nvSpPr>
              <p:cNvPr id="1747" name="Freeform 369"/>
              <p:cNvSpPr>
                <a:spLocks/>
              </p:cNvSpPr>
              <p:nvPr/>
            </p:nvSpPr>
            <p:spPr bwMode="auto">
              <a:xfrm>
                <a:off x="-1725613" y="6526213"/>
                <a:ext cx="368300" cy="44450"/>
              </a:xfrm>
              <a:custGeom>
                <a:avLst/>
                <a:gdLst>
                  <a:gd name="T0" fmla="*/ 0 w 232"/>
                  <a:gd name="T1" fmla="*/ 28 h 28"/>
                  <a:gd name="T2" fmla="*/ 0 w 232"/>
                  <a:gd name="T3" fmla="*/ 0 h 28"/>
                  <a:gd name="T4" fmla="*/ 232 w 232"/>
                  <a:gd name="T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2" h="28">
                    <a:moveTo>
                      <a:pt x="0" y="28"/>
                    </a:moveTo>
                    <a:lnTo>
                      <a:pt x="0" y="0"/>
                    </a:lnTo>
                    <a:lnTo>
                      <a:pt x="232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8" name="Rectangle 370"/>
              <p:cNvSpPr>
                <a:spLocks noChangeArrowheads="1"/>
              </p:cNvSpPr>
              <p:nvPr/>
            </p:nvSpPr>
            <p:spPr bwMode="auto">
              <a:xfrm>
                <a:off x="-1600200" y="6542091"/>
                <a:ext cx="751809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B050"/>
                    </a:solidFill>
                    <a:effectLst/>
                    <a:cs typeface="Arial" panose="020B0604020202020204" pitchFamily="34" charset="0"/>
                  </a:rPr>
                  <a:t> A. afraspera-B2</a:t>
                </a:r>
              </a:p>
            </p:txBody>
          </p:sp>
          <p:sp>
            <p:nvSpPr>
              <p:cNvPr id="1749" name="Freeform 371"/>
              <p:cNvSpPr>
                <a:spLocks/>
              </p:cNvSpPr>
              <p:nvPr/>
            </p:nvSpPr>
            <p:spPr bwMode="auto">
              <a:xfrm>
                <a:off x="-1725613" y="6573838"/>
                <a:ext cx="120650" cy="42863"/>
              </a:xfrm>
              <a:custGeom>
                <a:avLst/>
                <a:gdLst>
                  <a:gd name="T0" fmla="*/ 0 w 76"/>
                  <a:gd name="T1" fmla="*/ 0 h 27"/>
                  <a:gd name="T2" fmla="*/ 0 w 76"/>
                  <a:gd name="T3" fmla="*/ 27 h 27"/>
                  <a:gd name="T4" fmla="*/ 76 w 76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" h="27">
                    <a:moveTo>
                      <a:pt x="0" y="0"/>
                    </a:moveTo>
                    <a:lnTo>
                      <a:pt x="0" y="27"/>
                    </a:lnTo>
                    <a:lnTo>
                      <a:pt x="76" y="27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0" name="Freeform 372"/>
              <p:cNvSpPr>
                <a:spLocks/>
              </p:cNvSpPr>
              <p:nvPr/>
            </p:nvSpPr>
            <p:spPr bwMode="auto">
              <a:xfrm>
                <a:off x="-1871663" y="6572250"/>
                <a:ext cx="146050" cy="133350"/>
              </a:xfrm>
              <a:custGeom>
                <a:avLst/>
                <a:gdLst>
                  <a:gd name="T0" fmla="*/ 0 w 92"/>
                  <a:gd name="T1" fmla="*/ 84 h 84"/>
                  <a:gd name="T2" fmla="*/ 0 w 92"/>
                  <a:gd name="T3" fmla="*/ 0 h 84"/>
                  <a:gd name="T4" fmla="*/ 92 w 92"/>
                  <a:gd name="T5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2" h="84">
                    <a:moveTo>
                      <a:pt x="0" y="84"/>
                    </a:moveTo>
                    <a:lnTo>
                      <a:pt x="0" y="0"/>
                    </a:lnTo>
                    <a:lnTo>
                      <a:pt x="92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" name="Rectangle 373"/>
              <p:cNvSpPr>
                <a:spLocks noChangeArrowheads="1"/>
              </p:cNvSpPr>
              <p:nvPr/>
            </p:nvSpPr>
            <p:spPr bwMode="auto">
              <a:xfrm>
                <a:off x="-1582738" y="6630991"/>
                <a:ext cx="89928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B.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humularioides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52" name="Freeform 374"/>
              <p:cNvSpPr>
                <a:spLocks/>
              </p:cNvSpPr>
              <p:nvPr/>
            </p:nvSpPr>
            <p:spPr bwMode="auto">
              <a:xfrm>
                <a:off x="-1685925" y="6707188"/>
                <a:ext cx="100013" cy="42863"/>
              </a:xfrm>
              <a:custGeom>
                <a:avLst/>
                <a:gdLst>
                  <a:gd name="T0" fmla="*/ 0 w 63"/>
                  <a:gd name="T1" fmla="*/ 27 h 27"/>
                  <a:gd name="T2" fmla="*/ 0 w 63"/>
                  <a:gd name="T3" fmla="*/ 0 h 27"/>
                  <a:gd name="T4" fmla="*/ 63 w 63"/>
                  <a:gd name="T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3" h="27">
                    <a:moveTo>
                      <a:pt x="0" y="27"/>
                    </a:moveTo>
                    <a:lnTo>
                      <a:pt x="0" y="0"/>
                    </a:lnTo>
                    <a:lnTo>
                      <a:pt x="63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3" name="Rectangle 375"/>
              <p:cNvSpPr>
                <a:spLocks noChangeArrowheads="1"/>
              </p:cNvSpPr>
              <p:nvPr/>
            </p:nvSpPr>
            <p:spPr bwMode="auto">
              <a:xfrm>
                <a:off x="-1487488" y="6721478"/>
                <a:ext cx="613951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B.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lupulina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54" name="Freeform 376"/>
              <p:cNvSpPr>
                <a:spLocks/>
              </p:cNvSpPr>
              <p:nvPr/>
            </p:nvSpPr>
            <p:spPr bwMode="auto">
              <a:xfrm>
                <a:off x="-1685925" y="6754813"/>
                <a:ext cx="195263" cy="42863"/>
              </a:xfrm>
              <a:custGeom>
                <a:avLst/>
                <a:gdLst>
                  <a:gd name="T0" fmla="*/ 0 w 123"/>
                  <a:gd name="T1" fmla="*/ 0 h 27"/>
                  <a:gd name="T2" fmla="*/ 0 w 123"/>
                  <a:gd name="T3" fmla="*/ 27 h 27"/>
                  <a:gd name="T4" fmla="*/ 123 w 123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3" h="27">
                    <a:moveTo>
                      <a:pt x="0" y="0"/>
                    </a:moveTo>
                    <a:lnTo>
                      <a:pt x="0" y="27"/>
                    </a:lnTo>
                    <a:lnTo>
                      <a:pt x="123" y="27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5" name="Freeform 377"/>
              <p:cNvSpPr>
                <a:spLocks/>
              </p:cNvSpPr>
              <p:nvPr/>
            </p:nvSpPr>
            <p:spPr bwMode="auto">
              <a:xfrm>
                <a:off x="-1773238" y="6751638"/>
                <a:ext cx="87313" cy="88900"/>
              </a:xfrm>
              <a:custGeom>
                <a:avLst/>
                <a:gdLst>
                  <a:gd name="T0" fmla="*/ 0 w 55"/>
                  <a:gd name="T1" fmla="*/ 56 h 56"/>
                  <a:gd name="T2" fmla="*/ 0 w 55"/>
                  <a:gd name="T3" fmla="*/ 0 h 56"/>
                  <a:gd name="T4" fmla="*/ 55 w 55"/>
                  <a:gd name="T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56">
                    <a:moveTo>
                      <a:pt x="0" y="56"/>
                    </a:moveTo>
                    <a:lnTo>
                      <a:pt x="0" y="0"/>
                    </a:lnTo>
                    <a:lnTo>
                      <a:pt x="55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6" name="Rectangle 378"/>
              <p:cNvSpPr>
                <a:spLocks noChangeArrowheads="1"/>
              </p:cNvSpPr>
              <p:nvPr/>
            </p:nvSpPr>
            <p:spPr bwMode="auto">
              <a:xfrm>
                <a:off x="-947738" y="6811966"/>
                <a:ext cx="48250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K.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lutea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57" name="Freeform 379"/>
              <p:cNvSpPr>
                <a:spLocks/>
              </p:cNvSpPr>
              <p:nvPr/>
            </p:nvSpPr>
            <p:spPr bwMode="auto">
              <a:xfrm>
                <a:off x="-1254125" y="6888163"/>
                <a:ext cx="303213" cy="42863"/>
              </a:xfrm>
              <a:custGeom>
                <a:avLst/>
                <a:gdLst>
                  <a:gd name="T0" fmla="*/ 0 w 191"/>
                  <a:gd name="T1" fmla="*/ 27 h 27"/>
                  <a:gd name="T2" fmla="*/ 0 w 191"/>
                  <a:gd name="T3" fmla="*/ 0 h 27"/>
                  <a:gd name="T4" fmla="*/ 191 w 191"/>
                  <a:gd name="T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1" h="27">
                    <a:moveTo>
                      <a:pt x="0" y="27"/>
                    </a:moveTo>
                    <a:lnTo>
                      <a:pt x="0" y="0"/>
                    </a:lnTo>
                    <a:lnTo>
                      <a:pt x="191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8" name="Rectangle 380"/>
              <p:cNvSpPr>
                <a:spLocks noChangeArrowheads="1"/>
              </p:cNvSpPr>
              <p:nvPr/>
            </p:nvSpPr>
            <p:spPr bwMode="auto">
              <a:xfrm>
                <a:off x="-1165225" y="6902453"/>
                <a:ext cx="618759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K.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strigosa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59" name="Freeform 381"/>
              <p:cNvSpPr>
                <a:spLocks/>
              </p:cNvSpPr>
              <p:nvPr/>
            </p:nvSpPr>
            <p:spPr bwMode="auto">
              <a:xfrm>
                <a:off x="-1254125" y="6934200"/>
                <a:ext cx="85725" cy="42863"/>
              </a:xfrm>
              <a:custGeom>
                <a:avLst/>
                <a:gdLst>
                  <a:gd name="T0" fmla="*/ 0 w 54"/>
                  <a:gd name="T1" fmla="*/ 0 h 27"/>
                  <a:gd name="T2" fmla="*/ 0 w 54"/>
                  <a:gd name="T3" fmla="*/ 27 h 27"/>
                  <a:gd name="T4" fmla="*/ 54 w 54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" h="27">
                    <a:moveTo>
                      <a:pt x="0" y="0"/>
                    </a:moveTo>
                    <a:lnTo>
                      <a:pt x="0" y="27"/>
                    </a:lnTo>
                    <a:lnTo>
                      <a:pt x="54" y="27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60" name="Freeform 382"/>
              <p:cNvSpPr>
                <a:spLocks/>
              </p:cNvSpPr>
              <p:nvPr/>
            </p:nvSpPr>
            <p:spPr bwMode="auto">
              <a:xfrm>
                <a:off x="-1773238" y="6843713"/>
                <a:ext cx="519113" cy="88900"/>
              </a:xfrm>
              <a:custGeom>
                <a:avLst/>
                <a:gdLst>
                  <a:gd name="T0" fmla="*/ 0 w 327"/>
                  <a:gd name="T1" fmla="*/ 0 h 56"/>
                  <a:gd name="T2" fmla="*/ 0 w 327"/>
                  <a:gd name="T3" fmla="*/ 56 h 56"/>
                  <a:gd name="T4" fmla="*/ 327 w 327"/>
                  <a:gd name="T5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7" h="56">
                    <a:moveTo>
                      <a:pt x="0" y="0"/>
                    </a:moveTo>
                    <a:lnTo>
                      <a:pt x="0" y="56"/>
                    </a:lnTo>
                    <a:lnTo>
                      <a:pt x="327" y="56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61" name="Freeform 383"/>
              <p:cNvSpPr>
                <a:spLocks/>
              </p:cNvSpPr>
              <p:nvPr/>
            </p:nvSpPr>
            <p:spPr bwMode="auto">
              <a:xfrm>
                <a:off x="-1871663" y="6708775"/>
                <a:ext cx="98425" cy="133350"/>
              </a:xfrm>
              <a:custGeom>
                <a:avLst/>
                <a:gdLst>
                  <a:gd name="T0" fmla="*/ 0 w 62"/>
                  <a:gd name="T1" fmla="*/ 0 h 84"/>
                  <a:gd name="T2" fmla="*/ 0 w 62"/>
                  <a:gd name="T3" fmla="*/ 84 h 84"/>
                  <a:gd name="T4" fmla="*/ 62 w 62"/>
                  <a:gd name="T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2" h="84">
                    <a:moveTo>
                      <a:pt x="0" y="0"/>
                    </a:moveTo>
                    <a:lnTo>
                      <a:pt x="0" y="84"/>
                    </a:lnTo>
                    <a:lnTo>
                      <a:pt x="62" y="84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62" name="Freeform 384"/>
              <p:cNvSpPr>
                <a:spLocks/>
              </p:cNvSpPr>
              <p:nvPr/>
            </p:nvSpPr>
            <p:spPr bwMode="auto">
              <a:xfrm>
                <a:off x="-1917700" y="6707188"/>
                <a:ext cx="46038" cy="217488"/>
              </a:xfrm>
              <a:custGeom>
                <a:avLst/>
                <a:gdLst>
                  <a:gd name="T0" fmla="*/ 0 w 29"/>
                  <a:gd name="T1" fmla="*/ 137 h 137"/>
                  <a:gd name="T2" fmla="*/ 0 w 29"/>
                  <a:gd name="T3" fmla="*/ 0 h 137"/>
                  <a:gd name="T4" fmla="*/ 29 w 29"/>
                  <a:gd name="T5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137">
                    <a:moveTo>
                      <a:pt x="0" y="137"/>
                    </a:moveTo>
                    <a:lnTo>
                      <a:pt x="0" y="0"/>
                    </a:lnTo>
                    <a:lnTo>
                      <a:pt x="29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63" name="Rectangle 385"/>
              <p:cNvSpPr>
                <a:spLocks noChangeArrowheads="1"/>
              </p:cNvSpPr>
              <p:nvPr/>
            </p:nvSpPr>
            <p:spPr bwMode="auto">
              <a:xfrm>
                <a:off x="-1343025" y="6992941"/>
                <a:ext cx="596317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A. uniflora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64" name="Freeform 386"/>
              <p:cNvSpPr>
                <a:spLocks/>
              </p:cNvSpPr>
              <p:nvPr/>
            </p:nvSpPr>
            <p:spPr bwMode="auto">
              <a:xfrm>
                <a:off x="-1825625" y="7067550"/>
                <a:ext cx="479425" cy="77788"/>
              </a:xfrm>
              <a:custGeom>
                <a:avLst/>
                <a:gdLst>
                  <a:gd name="T0" fmla="*/ 0 w 302"/>
                  <a:gd name="T1" fmla="*/ 49 h 49"/>
                  <a:gd name="T2" fmla="*/ 0 w 302"/>
                  <a:gd name="T3" fmla="*/ 0 h 49"/>
                  <a:gd name="T4" fmla="*/ 302 w 302"/>
                  <a:gd name="T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2" h="49">
                    <a:moveTo>
                      <a:pt x="0" y="49"/>
                    </a:moveTo>
                    <a:lnTo>
                      <a:pt x="0" y="0"/>
                    </a:lnTo>
                    <a:lnTo>
                      <a:pt x="302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65" name="Rectangle 387"/>
              <p:cNvSpPr>
                <a:spLocks noChangeArrowheads="1"/>
              </p:cNvSpPr>
              <p:nvPr/>
            </p:nvSpPr>
            <p:spPr bwMode="auto">
              <a:xfrm>
                <a:off x="-1077913" y="7081841"/>
                <a:ext cx="61074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C.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stellaris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66" name="Freeform 388"/>
              <p:cNvSpPr>
                <a:spLocks/>
              </p:cNvSpPr>
              <p:nvPr/>
            </p:nvSpPr>
            <p:spPr bwMode="auto">
              <a:xfrm>
                <a:off x="-1552575" y="7158038"/>
                <a:ext cx="471488" cy="65088"/>
              </a:xfrm>
              <a:custGeom>
                <a:avLst/>
                <a:gdLst>
                  <a:gd name="T0" fmla="*/ 0 w 297"/>
                  <a:gd name="T1" fmla="*/ 41 h 41"/>
                  <a:gd name="T2" fmla="*/ 0 w 297"/>
                  <a:gd name="T3" fmla="*/ 0 h 41"/>
                  <a:gd name="T4" fmla="*/ 297 w 297"/>
                  <a:gd name="T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7" h="41">
                    <a:moveTo>
                      <a:pt x="0" y="41"/>
                    </a:moveTo>
                    <a:lnTo>
                      <a:pt x="0" y="0"/>
                    </a:lnTo>
                    <a:lnTo>
                      <a:pt x="297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67" name="Rectangle 389"/>
              <p:cNvSpPr>
                <a:spLocks noChangeArrowheads="1"/>
              </p:cNvSpPr>
              <p:nvPr/>
            </p:nvSpPr>
            <p:spPr bwMode="auto">
              <a:xfrm>
                <a:off x="-1063625" y="7172328"/>
                <a:ext cx="73898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S.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abyssinica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68" name="Freeform 390"/>
              <p:cNvSpPr>
                <a:spLocks/>
              </p:cNvSpPr>
              <p:nvPr/>
            </p:nvSpPr>
            <p:spPr bwMode="auto">
              <a:xfrm>
                <a:off x="-1250950" y="7248525"/>
                <a:ext cx="184150" cy="42863"/>
              </a:xfrm>
              <a:custGeom>
                <a:avLst/>
                <a:gdLst>
                  <a:gd name="T0" fmla="*/ 0 w 116"/>
                  <a:gd name="T1" fmla="*/ 27 h 27"/>
                  <a:gd name="T2" fmla="*/ 0 w 116"/>
                  <a:gd name="T3" fmla="*/ 0 h 27"/>
                  <a:gd name="T4" fmla="*/ 116 w 116"/>
                  <a:gd name="T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6" h="27">
                    <a:moveTo>
                      <a:pt x="0" y="27"/>
                    </a:moveTo>
                    <a:lnTo>
                      <a:pt x="0" y="0"/>
                    </a:lnTo>
                    <a:lnTo>
                      <a:pt x="116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69" name="Rectangle 391"/>
              <p:cNvSpPr>
                <a:spLocks noChangeArrowheads="1"/>
              </p:cNvSpPr>
              <p:nvPr/>
            </p:nvSpPr>
            <p:spPr bwMode="auto">
              <a:xfrm>
                <a:off x="-1160463" y="7262816"/>
                <a:ext cx="65883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S. sensitiva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70" name="Freeform 392"/>
              <p:cNvSpPr>
                <a:spLocks/>
              </p:cNvSpPr>
              <p:nvPr/>
            </p:nvSpPr>
            <p:spPr bwMode="auto">
              <a:xfrm>
                <a:off x="-1250950" y="7294563"/>
                <a:ext cx="85725" cy="44450"/>
              </a:xfrm>
              <a:custGeom>
                <a:avLst/>
                <a:gdLst>
                  <a:gd name="T0" fmla="*/ 0 w 54"/>
                  <a:gd name="T1" fmla="*/ 0 h 28"/>
                  <a:gd name="T2" fmla="*/ 0 w 54"/>
                  <a:gd name="T3" fmla="*/ 28 h 28"/>
                  <a:gd name="T4" fmla="*/ 54 w 54"/>
                  <a:gd name="T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4" h="28">
                    <a:moveTo>
                      <a:pt x="0" y="0"/>
                    </a:moveTo>
                    <a:lnTo>
                      <a:pt x="0" y="28"/>
                    </a:lnTo>
                    <a:lnTo>
                      <a:pt x="54" y="28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71" name="Freeform 393"/>
              <p:cNvSpPr>
                <a:spLocks/>
              </p:cNvSpPr>
              <p:nvPr/>
            </p:nvSpPr>
            <p:spPr bwMode="auto">
              <a:xfrm>
                <a:off x="-1552575" y="7227888"/>
                <a:ext cx="301625" cy="65088"/>
              </a:xfrm>
              <a:custGeom>
                <a:avLst/>
                <a:gdLst>
                  <a:gd name="T0" fmla="*/ 0 w 190"/>
                  <a:gd name="T1" fmla="*/ 0 h 41"/>
                  <a:gd name="T2" fmla="*/ 0 w 190"/>
                  <a:gd name="T3" fmla="*/ 41 h 41"/>
                  <a:gd name="T4" fmla="*/ 190 w 190"/>
                  <a:gd name="T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0" h="41">
                    <a:moveTo>
                      <a:pt x="0" y="0"/>
                    </a:moveTo>
                    <a:lnTo>
                      <a:pt x="0" y="41"/>
                    </a:lnTo>
                    <a:lnTo>
                      <a:pt x="190" y="41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72" name="Freeform 394"/>
              <p:cNvSpPr>
                <a:spLocks/>
              </p:cNvSpPr>
              <p:nvPr/>
            </p:nvSpPr>
            <p:spPr bwMode="auto">
              <a:xfrm>
                <a:off x="-1825625" y="7148513"/>
                <a:ext cx="273050" cy="77788"/>
              </a:xfrm>
              <a:custGeom>
                <a:avLst/>
                <a:gdLst>
                  <a:gd name="T0" fmla="*/ 0 w 172"/>
                  <a:gd name="T1" fmla="*/ 0 h 49"/>
                  <a:gd name="T2" fmla="*/ 0 w 172"/>
                  <a:gd name="T3" fmla="*/ 49 h 49"/>
                  <a:gd name="T4" fmla="*/ 172 w 172"/>
                  <a:gd name="T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2" h="49">
                    <a:moveTo>
                      <a:pt x="0" y="0"/>
                    </a:moveTo>
                    <a:lnTo>
                      <a:pt x="0" y="49"/>
                    </a:lnTo>
                    <a:lnTo>
                      <a:pt x="172" y="49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73" name="Freeform 395"/>
              <p:cNvSpPr>
                <a:spLocks/>
              </p:cNvSpPr>
              <p:nvPr/>
            </p:nvSpPr>
            <p:spPr bwMode="auto">
              <a:xfrm>
                <a:off x="-1917700" y="6929438"/>
                <a:ext cx="92075" cy="217488"/>
              </a:xfrm>
              <a:custGeom>
                <a:avLst/>
                <a:gdLst>
                  <a:gd name="T0" fmla="*/ 0 w 58"/>
                  <a:gd name="T1" fmla="*/ 0 h 137"/>
                  <a:gd name="T2" fmla="*/ 0 w 58"/>
                  <a:gd name="T3" fmla="*/ 137 h 137"/>
                  <a:gd name="T4" fmla="*/ 58 w 58"/>
                  <a:gd name="T5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8" h="137">
                    <a:moveTo>
                      <a:pt x="0" y="0"/>
                    </a:moveTo>
                    <a:lnTo>
                      <a:pt x="0" y="137"/>
                    </a:lnTo>
                    <a:lnTo>
                      <a:pt x="58" y="137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74" name="Freeform 396"/>
              <p:cNvSpPr>
                <a:spLocks/>
              </p:cNvSpPr>
              <p:nvPr/>
            </p:nvSpPr>
            <p:spPr bwMode="auto">
              <a:xfrm>
                <a:off x="-1955800" y="6926263"/>
                <a:ext cx="38100" cy="360363"/>
              </a:xfrm>
              <a:custGeom>
                <a:avLst/>
                <a:gdLst>
                  <a:gd name="T0" fmla="*/ 0 w 24"/>
                  <a:gd name="T1" fmla="*/ 227 h 227"/>
                  <a:gd name="T2" fmla="*/ 0 w 24"/>
                  <a:gd name="T3" fmla="*/ 0 h 227"/>
                  <a:gd name="T4" fmla="*/ 24 w 24"/>
                  <a:gd name="T5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" h="227">
                    <a:moveTo>
                      <a:pt x="0" y="227"/>
                    </a:moveTo>
                    <a:lnTo>
                      <a:pt x="0" y="0"/>
                    </a:lnTo>
                    <a:lnTo>
                      <a:pt x="24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75" name="Rectangle 397"/>
              <p:cNvSpPr>
                <a:spLocks noChangeArrowheads="1"/>
              </p:cNvSpPr>
              <p:nvPr/>
            </p:nvSpPr>
            <p:spPr bwMode="auto">
              <a:xfrm>
                <a:off x="-944563" y="7353303"/>
                <a:ext cx="57387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G.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tenella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76" name="Freeform 398"/>
              <p:cNvSpPr>
                <a:spLocks/>
              </p:cNvSpPr>
              <p:nvPr/>
            </p:nvSpPr>
            <p:spPr bwMode="auto">
              <a:xfrm>
                <a:off x="-968375" y="7429500"/>
                <a:ext cx="20638" cy="42863"/>
              </a:xfrm>
              <a:custGeom>
                <a:avLst/>
                <a:gdLst>
                  <a:gd name="T0" fmla="*/ 0 w 13"/>
                  <a:gd name="T1" fmla="*/ 27 h 27"/>
                  <a:gd name="T2" fmla="*/ 0 w 13"/>
                  <a:gd name="T3" fmla="*/ 0 h 27"/>
                  <a:gd name="T4" fmla="*/ 13 w 13"/>
                  <a:gd name="T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27">
                    <a:moveTo>
                      <a:pt x="0" y="27"/>
                    </a:moveTo>
                    <a:lnTo>
                      <a:pt x="0" y="0"/>
                    </a:lnTo>
                    <a:lnTo>
                      <a:pt x="13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77" name="Rectangle 399"/>
              <p:cNvSpPr>
                <a:spLocks noChangeArrowheads="1"/>
              </p:cNvSpPr>
              <p:nvPr/>
            </p:nvSpPr>
            <p:spPr bwMode="auto">
              <a:xfrm>
                <a:off x="-944563" y="7443791"/>
                <a:ext cx="601127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G. cristata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78" name="Freeform 400"/>
              <p:cNvSpPr>
                <a:spLocks/>
              </p:cNvSpPr>
              <p:nvPr/>
            </p:nvSpPr>
            <p:spPr bwMode="auto">
              <a:xfrm>
                <a:off x="-968375" y="7475538"/>
                <a:ext cx="20638" cy="42863"/>
              </a:xfrm>
              <a:custGeom>
                <a:avLst/>
                <a:gdLst>
                  <a:gd name="T0" fmla="*/ 0 w 13"/>
                  <a:gd name="T1" fmla="*/ 0 h 27"/>
                  <a:gd name="T2" fmla="*/ 0 w 13"/>
                  <a:gd name="T3" fmla="*/ 27 h 27"/>
                  <a:gd name="T4" fmla="*/ 13 w 13"/>
                  <a:gd name="T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27">
                    <a:moveTo>
                      <a:pt x="0" y="0"/>
                    </a:moveTo>
                    <a:lnTo>
                      <a:pt x="0" y="27"/>
                    </a:lnTo>
                    <a:lnTo>
                      <a:pt x="13" y="27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79" name="Freeform 401"/>
              <p:cNvSpPr>
                <a:spLocks/>
              </p:cNvSpPr>
              <p:nvPr/>
            </p:nvSpPr>
            <p:spPr bwMode="auto">
              <a:xfrm>
                <a:off x="-1858963" y="7473950"/>
                <a:ext cx="890588" cy="176213"/>
              </a:xfrm>
              <a:custGeom>
                <a:avLst/>
                <a:gdLst>
                  <a:gd name="T0" fmla="*/ 0 w 561"/>
                  <a:gd name="T1" fmla="*/ 111 h 111"/>
                  <a:gd name="T2" fmla="*/ 0 w 561"/>
                  <a:gd name="T3" fmla="*/ 0 h 111"/>
                  <a:gd name="T4" fmla="*/ 561 w 561"/>
                  <a:gd name="T5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1" h="111">
                    <a:moveTo>
                      <a:pt x="0" y="111"/>
                    </a:moveTo>
                    <a:lnTo>
                      <a:pt x="0" y="0"/>
                    </a:lnTo>
                    <a:lnTo>
                      <a:pt x="561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80" name="Rectangle 402"/>
              <p:cNvSpPr>
                <a:spLocks noChangeArrowheads="1"/>
              </p:cNvSpPr>
              <p:nvPr/>
            </p:nvSpPr>
            <p:spPr bwMode="auto">
              <a:xfrm>
                <a:off x="-790575" y="7534278"/>
                <a:ext cx="476092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bella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81" name="Freeform 403"/>
              <p:cNvSpPr>
                <a:spLocks/>
              </p:cNvSpPr>
              <p:nvPr/>
            </p:nvSpPr>
            <p:spPr bwMode="auto">
              <a:xfrm>
                <a:off x="-1090613" y="7608888"/>
                <a:ext cx="296863" cy="77788"/>
              </a:xfrm>
              <a:custGeom>
                <a:avLst/>
                <a:gdLst>
                  <a:gd name="T0" fmla="*/ 0 w 187"/>
                  <a:gd name="T1" fmla="*/ 49 h 49"/>
                  <a:gd name="T2" fmla="*/ 0 w 187"/>
                  <a:gd name="T3" fmla="*/ 0 h 49"/>
                  <a:gd name="T4" fmla="*/ 187 w 187"/>
                  <a:gd name="T5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7" h="49">
                    <a:moveTo>
                      <a:pt x="0" y="49"/>
                    </a:moveTo>
                    <a:lnTo>
                      <a:pt x="0" y="0"/>
                    </a:lnTo>
                    <a:lnTo>
                      <a:pt x="187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82" name="Rectangle 404"/>
              <p:cNvSpPr>
                <a:spLocks noChangeArrowheads="1"/>
              </p:cNvSpPr>
              <p:nvPr/>
            </p:nvSpPr>
            <p:spPr bwMode="auto">
              <a:xfrm>
                <a:off x="-693738" y="7623178"/>
                <a:ext cx="738985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abyssinica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83" name="Freeform 405"/>
              <p:cNvSpPr>
                <a:spLocks/>
              </p:cNvSpPr>
              <p:nvPr/>
            </p:nvSpPr>
            <p:spPr bwMode="auto">
              <a:xfrm>
                <a:off x="-827088" y="7699375"/>
                <a:ext cx="130175" cy="65088"/>
              </a:xfrm>
              <a:custGeom>
                <a:avLst/>
                <a:gdLst>
                  <a:gd name="T0" fmla="*/ 0 w 82"/>
                  <a:gd name="T1" fmla="*/ 41 h 41"/>
                  <a:gd name="T2" fmla="*/ 0 w 82"/>
                  <a:gd name="T3" fmla="*/ 0 h 41"/>
                  <a:gd name="T4" fmla="*/ 82 w 82"/>
                  <a:gd name="T5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2" h="41">
                    <a:moveTo>
                      <a:pt x="0" y="41"/>
                    </a:moveTo>
                    <a:lnTo>
                      <a:pt x="0" y="0"/>
                    </a:lnTo>
                    <a:lnTo>
                      <a:pt x="82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84" name="Rectangle 406"/>
              <p:cNvSpPr>
                <a:spLocks noChangeArrowheads="1"/>
              </p:cNvSpPr>
              <p:nvPr/>
            </p:nvSpPr>
            <p:spPr bwMode="auto">
              <a:xfrm>
                <a:off x="-508000" y="7713666"/>
                <a:ext cx="748603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H.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kapiriensis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85" name="Freeform 407"/>
              <p:cNvSpPr>
                <a:spLocks/>
              </p:cNvSpPr>
              <p:nvPr/>
            </p:nvSpPr>
            <p:spPr bwMode="auto">
              <a:xfrm>
                <a:off x="-552450" y="7789863"/>
                <a:ext cx="41275" cy="42863"/>
              </a:xfrm>
              <a:custGeom>
                <a:avLst/>
                <a:gdLst>
                  <a:gd name="T0" fmla="*/ 0 w 26"/>
                  <a:gd name="T1" fmla="*/ 27 h 27"/>
                  <a:gd name="T2" fmla="*/ 0 w 26"/>
                  <a:gd name="T3" fmla="*/ 0 h 27"/>
                  <a:gd name="T4" fmla="*/ 26 w 26"/>
                  <a:gd name="T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" h="27">
                    <a:moveTo>
                      <a:pt x="0" y="27"/>
                    </a:moveTo>
                    <a:lnTo>
                      <a:pt x="0" y="0"/>
                    </a:lnTo>
                    <a:lnTo>
                      <a:pt x="26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86" name="Rectangle 408"/>
              <p:cNvSpPr>
                <a:spLocks noChangeArrowheads="1"/>
              </p:cNvSpPr>
              <p:nvPr/>
            </p:nvSpPr>
            <p:spPr bwMode="auto">
              <a:xfrm>
                <a:off x="-530225" y="7804153"/>
                <a:ext cx="777457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H. </a:t>
                </a:r>
                <a:r>
                  <a:rPr kumimoji="0" lang="fr-FR" altLang="fr-FR" sz="800" b="0" i="1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descampsii</a:t>
                </a: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-B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787" name="Freeform 409"/>
              <p:cNvSpPr>
                <a:spLocks/>
              </p:cNvSpPr>
              <p:nvPr/>
            </p:nvSpPr>
            <p:spPr bwMode="auto">
              <a:xfrm>
                <a:off x="-552450" y="7835900"/>
                <a:ext cx="19050" cy="44450"/>
              </a:xfrm>
              <a:custGeom>
                <a:avLst/>
                <a:gdLst>
                  <a:gd name="T0" fmla="*/ 0 w 12"/>
                  <a:gd name="T1" fmla="*/ 0 h 28"/>
                  <a:gd name="T2" fmla="*/ 0 w 12"/>
                  <a:gd name="T3" fmla="*/ 28 h 28"/>
                  <a:gd name="T4" fmla="*/ 12 w 12"/>
                  <a:gd name="T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28">
                    <a:moveTo>
                      <a:pt x="0" y="0"/>
                    </a:moveTo>
                    <a:lnTo>
                      <a:pt x="0" y="28"/>
                    </a:lnTo>
                    <a:lnTo>
                      <a:pt x="12" y="28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88" name="Freeform 410"/>
              <p:cNvSpPr>
                <a:spLocks/>
              </p:cNvSpPr>
              <p:nvPr/>
            </p:nvSpPr>
            <p:spPr bwMode="auto">
              <a:xfrm>
                <a:off x="-827088" y="7769225"/>
                <a:ext cx="274638" cy="65088"/>
              </a:xfrm>
              <a:custGeom>
                <a:avLst/>
                <a:gdLst>
                  <a:gd name="T0" fmla="*/ 0 w 173"/>
                  <a:gd name="T1" fmla="*/ 0 h 41"/>
                  <a:gd name="T2" fmla="*/ 0 w 173"/>
                  <a:gd name="T3" fmla="*/ 41 h 41"/>
                  <a:gd name="T4" fmla="*/ 173 w 173"/>
                  <a:gd name="T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3" h="41">
                    <a:moveTo>
                      <a:pt x="0" y="0"/>
                    </a:moveTo>
                    <a:lnTo>
                      <a:pt x="0" y="41"/>
                    </a:lnTo>
                    <a:lnTo>
                      <a:pt x="173" y="41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89" name="Freeform 411"/>
              <p:cNvSpPr>
                <a:spLocks/>
              </p:cNvSpPr>
              <p:nvPr/>
            </p:nvSpPr>
            <p:spPr bwMode="auto">
              <a:xfrm>
                <a:off x="-1090613" y="7689850"/>
                <a:ext cx="263525" cy="77788"/>
              </a:xfrm>
              <a:custGeom>
                <a:avLst/>
                <a:gdLst>
                  <a:gd name="T0" fmla="*/ 0 w 166"/>
                  <a:gd name="T1" fmla="*/ 0 h 49"/>
                  <a:gd name="T2" fmla="*/ 0 w 166"/>
                  <a:gd name="T3" fmla="*/ 49 h 49"/>
                  <a:gd name="T4" fmla="*/ 166 w 166"/>
                  <a:gd name="T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" h="49">
                    <a:moveTo>
                      <a:pt x="0" y="0"/>
                    </a:moveTo>
                    <a:lnTo>
                      <a:pt x="0" y="49"/>
                    </a:lnTo>
                    <a:lnTo>
                      <a:pt x="166" y="49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90" name="Freeform 412"/>
              <p:cNvSpPr>
                <a:spLocks/>
              </p:cNvSpPr>
              <p:nvPr/>
            </p:nvSpPr>
            <p:spPr bwMode="auto">
              <a:xfrm>
                <a:off x="-1712913" y="7688263"/>
                <a:ext cx="622300" cy="138113"/>
              </a:xfrm>
              <a:custGeom>
                <a:avLst/>
                <a:gdLst>
                  <a:gd name="T0" fmla="*/ 0 w 392"/>
                  <a:gd name="T1" fmla="*/ 87 h 87"/>
                  <a:gd name="T2" fmla="*/ 0 w 392"/>
                  <a:gd name="T3" fmla="*/ 0 h 87"/>
                  <a:gd name="T4" fmla="*/ 392 w 392"/>
                  <a:gd name="T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2" h="87">
                    <a:moveTo>
                      <a:pt x="0" y="87"/>
                    </a:moveTo>
                    <a:lnTo>
                      <a:pt x="0" y="0"/>
                    </a:lnTo>
                    <a:lnTo>
                      <a:pt x="392" y="0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91" name="Rectangle 413"/>
              <p:cNvSpPr>
                <a:spLocks noChangeArrowheads="1"/>
              </p:cNvSpPr>
              <p:nvPr/>
            </p:nvSpPr>
            <p:spPr bwMode="auto">
              <a:xfrm>
                <a:off x="-1373188" y="7894641"/>
                <a:ext cx="807913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1" u="none" strike="noStrike" cap="none" normalizeH="0" baseline="0" dirty="0" smtClean="0">
                    <a:ln>
                      <a:noFill/>
                    </a:ln>
                    <a:solidFill>
                      <a:srgbClr val="0070C0"/>
                    </a:solidFill>
                    <a:effectLst/>
                    <a:cs typeface="Arial" panose="020B0604020202020204" pitchFamily="34" charset="0"/>
                  </a:rPr>
                  <a:t> S. semperflorens</a:t>
                </a:r>
              </a:p>
            </p:txBody>
          </p:sp>
          <p:sp>
            <p:nvSpPr>
              <p:cNvPr id="1792" name="Freeform 414"/>
              <p:cNvSpPr>
                <a:spLocks/>
              </p:cNvSpPr>
              <p:nvPr/>
            </p:nvSpPr>
            <p:spPr bwMode="auto">
              <a:xfrm>
                <a:off x="-1712913" y="7831138"/>
                <a:ext cx="336550" cy="138113"/>
              </a:xfrm>
              <a:custGeom>
                <a:avLst/>
                <a:gdLst>
                  <a:gd name="T0" fmla="*/ 0 w 212"/>
                  <a:gd name="T1" fmla="*/ 0 h 87"/>
                  <a:gd name="T2" fmla="*/ 0 w 212"/>
                  <a:gd name="T3" fmla="*/ 87 h 87"/>
                  <a:gd name="T4" fmla="*/ 212 w 212"/>
                  <a:gd name="T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2" h="87">
                    <a:moveTo>
                      <a:pt x="0" y="0"/>
                    </a:moveTo>
                    <a:lnTo>
                      <a:pt x="0" y="87"/>
                    </a:lnTo>
                    <a:lnTo>
                      <a:pt x="212" y="87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93" name="Freeform 415"/>
              <p:cNvSpPr>
                <a:spLocks/>
              </p:cNvSpPr>
              <p:nvPr/>
            </p:nvSpPr>
            <p:spPr bwMode="auto">
              <a:xfrm>
                <a:off x="-1858963" y="7653338"/>
                <a:ext cx="146050" cy="176213"/>
              </a:xfrm>
              <a:custGeom>
                <a:avLst/>
                <a:gdLst>
                  <a:gd name="T0" fmla="*/ 0 w 92"/>
                  <a:gd name="T1" fmla="*/ 0 h 111"/>
                  <a:gd name="T2" fmla="*/ 0 w 92"/>
                  <a:gd name="T3" fmla="*/ 111 h 111"/>
                  <a:gd name="T4" fmla="*/ 92 w 92"/>
                  <a:gd name="T5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2" h="111">
                    <a:moveTo>
                      <a:pt x="0" y="0"/>
                    </a:moveTo>
                    <a:lnTo>
                      <a:pt x="0" y="111"/>
                    </a:lnTo>
                    <a:lnTo>
                      <a:pt x="92" y="111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94" name="Freeform 416"/>
              <p:cNvSpPr>
                <a:spLocks/>
              </p:cNvSpPr>
              <p:nvPr/>
            </p:nvSpPr>
            <p:spPr bwMode="auto">
              <a:xfrm>
                <a:off x="-1955800" y="7291388"/>
                <a:ext cx="96838" cy="360363"/>
              </a:xfrm>
              <a:custGeom>
                <a:avLst/>
                <a:gdLst>
                  <a:gd name="T0" fmla="*/ 0 w 61"/>
                  <a:gd name="T1" fmla="*/ 0 h 227"/>
                  <a:gd name="T2" fmla="*/ 0 w 61"/>
                  <a:gd name="T3" fmla="*/ 227 h 227"/>
                  <a:gd name="T4" fmla="*/ 61 w 61"/>
                  <a:gd name="T5" fmla="*/ 22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227">
                    <a:moveTo>
                      <a:pt x="0" y="0"/>
                    </a:moveTo>
                    <a:lnTo>
                      <a:pt x="0" y="227"/>
                    </a:lnTo>
                    <a:lnTo>
                      <a:pt x="61" y="227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95" name="Freeform 417"/>
              <p:cNvSpPr>
                <a:spLocks/>
              </p:cNvSpPr>
              <p:nvPr/>
            </p:nvSpPr>
            <p:spPr bwMode="auto">
              <a:xfrm>
                <a:off x="-2044700" y="6864350"/>
                <a:ext cx="88900" cy="423863"/>
              </a:xfrm>
              <a:custGeom>
                <a:avLst/>
                <a:gdLst>
                  <a:gd name="T0" fmla="*/ 0 w 56"/>
                  <a:gd name="T1" fmla="*/ 0 h 267"/>
                  <a:gd name="T2" fmla="*/ 0 w 56"/>
                  <a:gd name="T3" fmla="*/ 267 h 267"/>
                  <a:gd name="T4" fmla="*/ 56 w 56"/>
                  <a:gd name="T5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267">
                    <a:moveTo>
                      <a:pt x="0" y="0"/>
                    </a:moveTo>
                    <a:lnTo>
                      <a:pt x="0" y="267"/>
                    </a:lnTo>
                    <a:lnTo>
                      <a:pt x="56" y="267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96" name="Freeform 418"/>
              <p:cNvSpPr>
                <a:spLocks/>
              </p:cNvSpPr>
              <p:nvPr/>
            </p:nvSpPr>
            <p:spPr bwMode="auto">
              <a:xfrm>
                <a:off x="-2112963" y="6388100"/>
                <a:ext cx="68263" cy="474663"/>
              </a:xfrm>
              <a:custGeom>
                <a:avLst/>
                <a:gdLst>
                  <a:gd name="T0" fmla="*/ 0 w 43"/>
                  <a:gd name="T1" fmla="*/ 0 h 299"/>
                  <a:gd name="T2" fmla="*/ 0 w 43"/>
                  <a:gd name="T3" fmla="*/ 299 h 299"/>
                  <a:gd name="T4" fmla="*/ 43 w 43"/>
                  <a:gd name="T5" fmla="*/ 299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" h="299">
                    <a:moveTo>
                      <a:pt x="0" y="0"/>
                    </a:moveTo>
                    <a:lnTo>
                      <a:pt x="0" y="299"/>
                    </a:lnTo>
                    <a:lnTo>
                      <a:pt x="43" y="299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97" name="Freeform 419"/>
              <p:cNvSpPr>
                <a:spLocks/>
              </p:cNvSpPr>
              <p:nvPr/>
            </p:nvSpPr>
            <p:spPr bwMode="auto">
              <a:xfrm>
                <a:off x="-2239963" y="5826125"/>
                <a:ext cx="127000" cy="560388"/>
              </a:xfrm>
              <a:custGeom>
                <a:avLst/>
                <a:gdLst>
                  <a:gd name="T0" fmla="*/ 0 w 80"/>
                  <a:gd name="T1" fmla="*/ 0 h 353"/>
                  <a:gd name="T2" fmla="*/ 0 w 80"/>
                  <a:gd name="T3" fmla="*/ 353 h 353"/>
                  <a:gd name="T4" fmla="*/ 80 w 80"/>
                  <a:gd name="T5" fmla="*/ 353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" h="353">
                    <a:moveTo>
                      <a:pt x="0" y="0"/>
                    </a:moveTo>
                    <a:lnTo>
                      <a:pt x="0" y="353"/>
                    </a:lnTo>
                    <a:lnTo>
                      <a:pt x="80" y="353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98" name="Freeform 420"/>
              <p:cNvSpPr>
                <a:spLocks/>
              </p:cNvSpPr>
              <p:nvPr/>
            </p:nvSpPr>
            <p:spPr bwMode="auto">
              <a:xfrm>
                <a:off x="-2317750" y="5478463"/>
                <a:ext cx="77788" cy="346075"/>
              </a:xfrm>
              <a:custGeom>
                <a:avLst/>
                <a:gdLst>
                  <a:gd name="T0" fmla="*/ 0 w 49"/>
                  <a:gd name="T1" fmla="*/ 0 h 218"/>
                  <a:gd name="T2" fmla="*/ 0 w 49"/>
                  <a:gd name="T3" fmla="*/ 218 h 218"/>
                  <a:gd name="T4" fmla="*/ 49 w 49"/>
                  <a:gd name="T5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9" h="218">
                    <a:moveTo>
                      <a:pt x="0" y="0"/>
                    </a:moveTo>
                    <a:lnTo>
                      <a:pt x="0" y="218"/>
                    </a:lnTo>
                    <a:lnTo>
                      <a:pt x="49" y="218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99" name="Freeform 421"/>
              <p:cNvSpPr>
                <a:spLocks/>
              </p:cNvSpPr>
              <p:nvPr/>
            </p:nvSpPr>
            <p:spPr bwMode="auto">
              <a:xfrm>
                <a:off x="-2517775" y="5214938"/>
                <a:ext cx="200025" cy="261938"/>
              </a:xfrm>
              <a:custGeom>
                <a:avLst/>
                <a:gdLst>
                  <a:gd name="T0" fmla="*/ 0 w 126"/>
                  <a:gd name="T1" fmla="*/ 0 h 165"/>
                  <a:gd name="T2" fmla="*/ 0 w 126"/>
                  <a:gd name="T3" fmla="*/ 165 h 165"/>
                  <a:gd name="T4" fmla="*/ 126 w 126"/>
                  <a:gd name="T5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6" h="165">
                    <a:moveTo>
                      <a:pt x="0" y="0"/>
                    </a:moveTo>
                    <a:lnTo>
                      <a:pt x="0" y="165"/>
                    </a:lnTo>
                    <a:lnTo>
                      <a:pt x="126" y="165"/>
                    </a:lnTo>
                  </a:path>
                </a:pathLst>
              </a:custGeom>
              <a:noFill/>
              <a:ln w="6350" cap="sq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00" name="Rectangle 422"/>
              <p:cNvSpPr>
                <a:spLocks noChangeArrowheads="1"/>
              </p:cNvSpPr>
              <p:nvPr/>
            </p:nvSpPr>
            <p:spPr bwMode="auto">
              <a:xfrm>
                <a:off x="-742062" y="7715829"/>
                <a:ext cx="17312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100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01" name="Rectangle 423"/>
              <p:cNvSpPr>
                <a:spLocks noChangeArrowheads="1"/>
              </p:cNvSpPr>
              <p:nvPr/>
            </p:nvSpPr>
            <p:spPr bwMode="auto">
              <a:xfrm>
                <a:off x="-1163192" y="7473225"/>
                <a:ext cx="17312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100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02" name="Rectangle 424"/>
              <p:cNvSpPr>
                <a:spLocks noChangeArrowheads="1"/>
              </p:cNvSpPr>
              <p:nvPr/>
            </p:nvSpPr>
            <p:spPr bwMode="auto">
              <a:xfrm>
                <a:off x="-1378023" y="7310991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99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03" name="Rectangle 425"/>
              <p:cNvSpPr>
                <a:spLocks noChangeArrowheads="1"/>
              </p:cNvSpPr>
              <p:nvPr/>
            </p:nvSpPr>
            <p:spPr bwMode="auto">
              <a:xfrm>
                <a:off x="-1675920" y="7242729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99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04" name="Rectangle 426"/>
              <p:cNvSpPr>
                <a:spLocks noChangeArrowheads="1"/>
              </p:cNvSpPr>
              <p:nvPr/>
            </p:nvSpPr>
            <p:spPr bwMode="auto">
              <a:xfrm>
                <a:off x="-1943654" y="7159625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30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05" name="Rectangle 427"/>
              <p:cNvSpPr>
                <a:spLocks noChangeArrowheads="1"/>
              </p:cNvSpPr>
              <p:nvPr/>
            </p:nvSpPr>
            <p:spPr bwMode="auto">
              <a:xfrm>
                <a:off x="-1496652" y="6945313"/>
                <a:ext cx="17312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100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06" name="Rectangle 428"/>
              <p:cNvSpPr>
                <a:spLocks noChangeArrowheads="1"/>
              </p:cNvSpPr>
              <p:nvPr/>
            </p:nvSpPr>
            <p:spPr bwMode="auto">
              <a:xfrm>
                <a:off x="-1807682" y="6625077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64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07" name="Rectangle 429"/>
              <p:cNvSpPr>
                <a:spLocks noChangeArrowheads="1"/>
              </p:cNvSpPr>
              <p:nvPr/>
            </p:nvSpPr>
            <p:spPr bwMode="auto">
              <a:xfrm>
                <a:off x="-1896582" y="6854825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56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08" name="Rectangle 430"/>
              <p:cNvSpPr>
                <a:spLocks noChangeArrowheads="1"/>
              </p:cNvSpPr>
              <p:nvPr/>
            </p:nvSpPr>
            <p:spPr bwMode="auto">
              <a:xfrm>
                <a:off x="-1852686" y="6444208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96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09" name="Rectangle 431"/>
              <p:cNvSpPr>
                <a:spLocks noChangeArrowheads="1"/>
              </p:cNvSpPr>
              <p:nvPr/>
            </p:nvSpPr>
            <p:spPr bwMode="auto">
              <a:xfrm>
                <a:off x="-1939372" y="6577592"/>
                <a:ext cx="57708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9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10" name="Rectangle 432"/>
              <p:cNvSpPr>
                <a:spLocks noChangeArrowheads="1"/>
              </p:cNvSpPr>
              <p:nvPr/>
            </p:nvSpPr>
            <p:spPr bwMode="auto">
              <a:xfrm>
                <a:off x="-1990725" y="6788300"/>
                <a:ext cx="57708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5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11" name="Rectangle 433"/>
              <p:cNvSpPr>
                <a:spLocks noChangeArrowheads="1"/>
              </p:cNvSpPr>
              <p:nvPr/>
            </p:nvSpPr>
            <p:spPr bwMode="auto">
              <a:xfrm>
                <a:off x="-2371798" y="4998732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46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12" name="Rectangle 434"/>
              <p:cNvSpPr>
                <a:spLocks noChangeArrowheads="1"/>
              </p:cNvSpPr>
              <p:nvPr/>
            </p:nvSpPr>
            <p:spPr bwMode="auto">
              <a:xfrm>
                <a:off x="-2297158" y="4814604"/>
                <a:ext cx="17312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100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13" name="Rectangle 435"/>
              <p:cNvSpPr>
                <a:spLocks noChangeArrowheads="1"/>
              </p:cNvSpPr>
              <p:nvPr/>
            </p:nvSpPr>
            <p:spPr bwMode="auto">
              <a:xfrm>
                <a:off x="-2364416" y="5841564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45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14" name="Rectangle 436"/>
              <p:cNvSpPr>
                <a:spLocks noChangeArrowheads="1"/>
              </p:cNvSpPr>
              <p:nvPr/>
            </p:nvSpPr>
            <p:spPr bwMode="auto">
              <a:xfrm>
                <a:off x="-1222630" y="6171765"/>
                <a:ext cx="17312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100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15" name="Rectangle 437"/>
              <p:cNvSpPr>
                <a:spLocks noChangeArrowheads="1"/>
              </p:cNvSpPr>
              <p:nvPr/>
            </p:nvSpPr>
            <p:spPr bwMode="auto">
              <a:xfrm>
                <a:off x="-1440592" y="6131653"/>
                <a:ext cx="17312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100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16" name="Rectangle 438"/>
              <p:cNvSpPr>
                <a:spLocks noChangeArrowheads="1"/>
              </p:cNvSpPr>
              <p:nvPr/>
            </p:nvSpPr>
            <p:spPr bwMode="auto">
              <a:xfrm>
                <a:off x="-1991832" y="6223000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33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17" name="Rectangle 439"/>
              <p:cNvSpPr>
                <a:spLocks noChangeArrowheads="1"/>
              </p:cNvSpPr>
              <p:nvPr/>
            </p:nvSpPr>
            <p:spPr bwMode="auto">
              <a:xfrm>
                <a:off x="-1843161" y="5953125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79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18" name="Rectangle 440"/>
              <p:cNvSpPr>
                <a:spLocks noChangeArrowheads="1"/>
              </p:cNvSpPr>
              <p:nvPr/>
            </p:nvSpPr>
            <p:spPr bwMode="auto">
              <a:xfrm>
                <a:off x="-1953179" y="5890179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71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19" name="Rectangle 441"/>
              <p:cNvSpPr>
                <a:spLocks noChangeArrowheads="1"/>
              </p:cNvSpPr>
              <p:nvPr/>
            </p:nvSpPr>
            <p:spPr bwMode="auto">
              <a:xfrm>
                <a:off x="-1943101" y="5747815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19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20" name="Rectangle 442"/>
              <p:cNvSpPr>
                <a:spLocks noChangeArrowheads="1"/>
              </p:cNvSpPr>
              <p:nvPr/>
            </p:nvSpPr>
            <p:spPr bwMode="auto">
              <a:xfrm>
                <a:off x="-1744944" y="5457360"/>
                <a:ext cx="17312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100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21" name="Rectangle 443"/>
              <p:cNvSpPr>
                <a:spLocks noChangeArrowheads="1"/>
              </p:cNvSpPr>
              <p:nvPr/>
            </p:nvSpPr>
            <p:spPr bwMode="auto">
              <a:xfrm>
                <a:off x="-1978579" y="5524500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52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22" name="Rectangle 444"/>
              <p:cNvSpPr>
                <a:spLocks noChangeArrowheads="1"/>
              </p:cNvSpPr>
              <p:nvPr/>
            </p:nvSpPr>
            <p:spPr bwMode="auto">
              <a:xfrm>
                <a:off x="-2065752" y="5302353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20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23" name="Rectangle 445"/>
              <p:cNvSpPr>
                <a:spLocks noChangeArrowheads="1"/>
              </p:cNvSpPr>
              <p:nvPr/>
            </p:nvSpPr>
            <p:spPr bwMode="auto">
              <a:xfrm>
                <a:off x="-2071688" y="5478265"/>
                <a:ext cx="57708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9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24" name="Rectangle 446"/>
              <p:cNvSpPr>
                <a:spLocks noChangeArrowheads="1"/>
              </p:cNvSpPr>
              <p:nvPr/>
            </p:nvSpPr>
            <p:spPr bwMode="auto">
              <a:xfrm>
                <a:off x="-2208888" y="5769556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47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25" name="Rectangle 447"/>
              <p:cNvSpPr>
                <a:spLocks noChangeArrowheads="1"/>
              </p:cNvSpPr>
              <p:nvPr/>
            </p:nvSpPr>
            <p:spPr bwMode="auto">
              <a:xfrm>
                <a:off x="-2236307" y="6399213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73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26" name="Rectangle 448"/>
              <p:cNvSpPr>
                <a:spLocks noChangeArrowheads="1"/>
              </p:cNvSpPr>
              <p:nvPr/>
            </p:nvSpPr>
            <p:spPr bwMode="auto">
              <a:xfrm>
                <a:off x="-2171773" y="6879191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66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27" name="Rectangle 449"/>
              <p:cNvSpPr>
                <a:spLocks noChangeArrowheads="1"/>
              </p:cNvSpPr>
              <p:nvPr/>
            </p:nvSpPr>
            <p:spPr bwMode="auto">
              <a:xfrm>
                <a:off x="-2147512" y="7316861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76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28" name="Rectangle 450"/>
              <p:cNvSpPr>
                <a:spLocks noChangeArrowheads="1"/>
              </p:cNvSpPr>
              <p:nvPr/>
            </p:nvSpPr>
            <p:spPr bwMode="auto">
              <a:xfrm>
                <a:off x="-1987623" y="7668179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13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29" name="Rectangle 451"/>
              <p:cNvSpPr>
                <a:spLocks noChangeArrowheads="1"/>
              </p:cNvSpPr>
              <p:nvPr/>
            </p:nvSpPr>
            <p:spPr bwMode="auto">
              <a:xfrm>
                <a:off x="-1836257" y="7845979"/>
                <a:ext cx="115416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30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30" name="Rectangle 452"/>
              <p:cNvSpPr>
                <a:spLocks noChangeArrowheads="1"/>
              </p:cNvSpPr>
              <p:nvPr/>
            </p:nvSpPr>
            <p:spPr bwMode="auto">
              <a:xfrm>
                <a:off x="-1275312" y="7699881"/>
                <a:ext cx="173124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100</a:t>
                </a:r>
                <a:endPara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sp>
            <p:nvSpPr>
              <p:cNvPr id="1831" name="Line 453"/>
              <p:cNvSpPr>
                <a:spLocks noChangeShapeType="1"/>
              </p:cNvSpPr>
              <p:nvPr/>
            </p:nvSpPr>
            <p:spPr bwMode="auto">
              <a:xfrm>
                <a:off x="-2398283" y="7890985"/>
                <a:ext cx="192088" cy="0"/>
              </a:xfrm>
              <a:prstGeom prst="line">
                <a:avLst/>
              </a:prstGeom>
              <a:noFill/>
              <a:ln w="6350" cap="sq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32" name="Line 454"/>
              <p:cNvSpPr>
                <a:spLocks noChangeShapeType="1"/>
              </p:cNvSpPr>
              <p:nvPr/>
            </p:nvSpPr>
            <p:spPr bwMode="auto">
              <a:xfrm>
                <a:off x="-2398283" y="7876698"/>
                <a:ext cx="0" cy="30163"/>
              </a:xfrm>
              <a:prstGeom prst="line">
                <a:avLst/>
              </a:prstGeom>
              <a:noFill/>
              <a:ln w="6350" cap="sq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33" name="Line 455"/>
              <p:cNvSpPr>
                <a:spLocks noChangeShapeType="1"/>
              </p:cNvSpPr>
              <p:nvPr/>
            </p:nvSpPr>
            <p:spPr bwMode="auto">
              <a:xfrm>
                <a:off x="-2206196" y="7876698"/>
                <a:ext cx="0" cy="30163"/>
              </a:xfrm>
              <a:prstGeom prst="line">
                <a:avLst/>
              </a:prstGeom>
              <a:noFill/>
              <a:ln w="6350" cap="sq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8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34" name="Rectangle 456"/>
              <p:cNvSpPr>
                <a:spLocks noChangeArrowheads="1"/>
              </p:cNvSpPr>
              <p:nvPr/>
            </p:nvSpPr>
            <p:spPr bwMode="auto">
              <a:xfrm>
                <a:off x="-2403648" y="7905273"/>
                <a:ext cx="201978" cy="1231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8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0.02</a:t>
                </a:r>
                <a:endPara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60" name="Rectangle à coins arrondis 559"/>
            <p:cNvSpPr/>
            <p:nvPr/>
          </p:nvSpPr>
          <p:spPr>
            <a:xfrm>
              <a:off x="3884813" y="5360191"/>
              <a:ext cx="2359236" cy="1242526"/>
            </a:xfrm>
            <a:prstGeom prst="roundRect">
              <a:avLst>
                <a:gd name="adj" fmla="val 5340"/>
              </a:avLst>
            </a:prstGeom>
            <a:noFill/>
            <a:ln w="127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800" b="1"/>
            </a:p>
          </p:txBody>
        </p:sp>
        <p:sp>
          <p:nvSpPr>
            <p:cNvPr id="561" name="Rectangle à coins arrondis 560"/>
            <p:cNvSpPr/>
            <p:nvPr/>
          </p:nvSpPr>
          <p:spPr>
            <a:xfrm>
              <a:off x="3847844" y="6610180"/>
              <a:ext cx="2626337" cy="1454309"/>
            </a:xfrm>
            <a:prstGeom prst="roundRect">
              <a:avLst>
                <a:gd name="adj" fmla="val 4548"/>
              </a:avLst>
            </a:prstGeom>
            <a:noFill/>
            <a:ln w="12700"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 sz="800"/>
            </a:p>
          </p:txBody>
        </p:sp>
        <p:sp>
          <p:nvSpPr>
            <p:cNvPr id="562" name="ZoneTexte 101"/>
            <p:cNvSpPr txBox="1">
              <a:spLocks noChangeArrowheads="1"/>
            </p:cNvSpPr>
            <p:nvPr/>
          </p:nvSpPr>
          <p:spPr bwMode="auto">
            <a:xfrm>
              <a:off x="6248906" y="5859246"/>
              <a:ext cx="245340" cy="239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b="1" dirty="0">
                  <a:solidFill>
                    <a:srgbClr val="FF0000"/>
                  </a:solidFill>
                  <a:latin typeface="Arial" pitchFamily="34" charset="0"/>
                </a:rPr>
                <a:t>A</a:t>
              </a:r>
            </a:p>
          </p:txBody>
        </p:sp>
        <p:sp>
          <p:nvSpPr>
            <p:cNvPr id="563" name="ZoneTexte 102"/>
            <p:cNvSpPr txBox="1">
              <a:spLocks noChangeArrowheads="1"/>
            </p:cNvSpPr>
            <p:nvPr/>
          </p:nvSpPr>
          <p:spPr bwMode="auto">
            <a:xfrm>
              <a:off x="6479546" y="7238068"/>
              <a:ext cx="280198" cy="239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b="1" dirty="0">
                  <a:solidFill>
                    <a:srgbClr val="00B050"/>
                  </a:solidFill>
                  <a:latin typeface="Arial" pitchFamily="34" charset="0"/>
                </a:rPr>
                <a:t>B</a:t>
              </a:r>
            </a:p>
          </p:txBody>
        </p:sp>
        <p:sp>
          <p:nvSpPr>
            <p:cNvPr id="1838" name="Rectangle 460"/>
            <p:cNvSpPr>
              <a:spLocks noChangeArrowheads="1"/>
            </p:cNvSpPr>
            <p:nvPr/>
          </p:nvSpPr>
          <p:spPr bwMode="auto">
            <a:xfrm>
              <a:off x="4248367" y="4883953"/>
              <a:ext cx="636393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i="1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rPr>
                <a:t> A.</a:t>
              </a:r>
              <a:r>
                <a:rPr kumimoji="0" lang="fr-FR" altLang="fr-FR" sz="800" i="1" u="none" strike="noStrike" cap="none" normalizeH="0" dirty="0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i="1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rPr>
                <a:t>americana</a:t>
              </a:r>
            </a:p>
          </p:txBody>
        </p:sp>
        <p:sp>
          <p:nvSpPr>
            <p:cNvPr id="1839" name="Freeform 461"/>
            <p:cNvSpPr>
              <a:spLocks/>
            </p:cNvSpPr>
            <p:nvPr/>
          </p:nvSpPr>
          <p:spPr bwMode="auto">
            <a:xfrm>
              <a:off x="3730842" y="4956622"/>
              <a:ext cx="514350" cy="38100"/>
            </a:xfrm>
            <a:custGeom>
              <a:avLst/>
              <a:gdLst>
                <a:gd name="T0" fmla="*/ 0 w 324"/>
                <a:gd name="T1" fmla="*/ 24 h 24"/>
                <a:gd name="T2" fmla="*/ 0 w 324"/>
                <a:gd name="T3" fmla="*/ 0 h 24"/>
                <a:gd name="T4" fmla="*/ 324 w 324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4" h="24">
                  <a:moveTo>
                    <a:pt x="0" y="24"/>
                  </a:moveTo>
                  <a:lnTo>
                    <a:pt x="0" y="0"/>
                  </a:lnTo>
                  <a:lnTo>
                    <a:pt x="324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0" name="Rectangle 462"/>
            <p:cNvSpPr>
              <a:spLocks noChangeArrowheads="1"/>
            </p:cNvSpPr>
            <p:nvPr/>
          </p:nvSpPr>
          <p:spPr bwMode="auto">
            <a:xfrm>
              <a:off x="3986430" y="4960153"/>
              <a:ext cx="67005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i="1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rPr>
                <a:t> A. fluminensis</a:t>
              </a:r>
            </a:p>
          </p:txBody>
        </p:sp>
        <p:sp>
          <p:nvSpPr>
            <p:cNvPr id="1841" name="Freeform 463"/>
            <p:cNvSpPr>
              <a:spLocks/>
            </p:cNvSpPr>
            <p:nvPr/>
          </p:nvSpPr>
          <p:spPr bwMode="auto">
            <a:xfrm>
              <a:off x="3730842" y="4997897"/>
              <a:ext cx="250825" cy="36513"/>
            </a:xfrm>
            <a:custGeom>
              <a:avLst/>
              <a:gdLst>
                <a:gd name="T0" fmla="*/ 0 w 158"/>
                <a:gd name="T1" fmla="*/ 0 h 23"/>
                <a:gd name="T2" fmla="*/ 0 w 158"/>
                <a:gd name="T3" fmla="*/ 23 h 23"/>
                <a:gd name="T4" fmla="*/ 158 w 158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23">
                  <a:moveTo>
                    <a:pt x="0" y="0"/>
                  </a:moveTo>
                  <a:lnTo>
                    <a:pt x="0" y="23"/>
                  </a:lnTo>
                  <a:lnTo>
                    <a:pt x="158" y="2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2" name="Freeform 464"/>
            <p:cNvSpPr>
              <a:spLocks/>
            </p:cNvSpPr>
            <p:nvPr/>
          </p:nvSpPr>
          <p:spPr bwMode="auto">
            <a:xfrm>
              <a:off x="3414930" y="4996309"/>
              <a:ext cx="315912" cy="276225"/>
            </a:xfrm>
            <a:custGeom>
              <a:avLst/>
              <a:gdLst>
                <a:gd name="T0" fmla="*/ 0 w 199"/>
                <a:gd name="T1" fmla="*/ 174 h 174"/>
                <a:gd name="T2" fmla="*/ 0 w 199"/>
                <a:gd name="T3" fmla="*/ 0 h 174"/>
                <a:gd name="T4" fmla="*/ 199 w 199"/>
                <a:gd name="T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9" h="174">
                  <a:moveTo>
                    <a:pt x="0" y="174"/>
                  </a:moveTo>
                  <a:lnTo>
                    <a:pt x="0" y="0"/>
                  </a:lnTo>
                  <a:lnTo>
                    <a:pt x="199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3" name="Rectangle 465"/>
            <p:cNvSpPr>
              <a:spLocks noChangeArrowheads="1"/>
            </p:cNvSpPr>
            <p:nvPr/>
          </p:nvSpPr>
          <p:spPr bwMode="auto">
            <a:xfrm>
              <a:off x="4130892" y="5037941"/>
              <a:ext cx="460062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i="1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rPr>
                <a:t> A. evenia</a:t>
              </a:r>
            </a:p>
          </p:txBody>
        </p:sp>
        <p:sp>
          <p:nvSpPr>
            <p:cNvPr id="1844" name="Freeform 466"/>
            <p:cNvSpPr>
              <a:spLocks/>
            </p:cNvSpPr>
            <p:nvPr/>
          </p:nvSpPr>
          <p:spPr bwMode="auto">
            <a:xfrm>
              <a:off x="3832442" y="5112197"/>
              <a:ext cx="295275" cy="57150"/>
            </a:xfrm>
            <a:custGeom>
              <a:avLst/>
              <a:gdLst>
                <a:gd name="T0" fmla="*/ 0 w 186"/>
                <a:gd name="T1" fmla="*/ 36 h 36"/>
                <a:gd name="T2" fmla="*/ 0 w 186"/>
                <a:gd name="T3" fmla="*/ 0 h 36"/>
                <a:gd name="T4" fmla="*/ 186 w 186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6" h="36">
                  <a:moveTo>
                    <a:pt x="0" y="36"/>
                  </a:moveTo>
                  <a:lnTo>
                    <a:pt x="0" y="0"/>
                  </a:lnTo>
                  <a:lnTo>
                    <a:pt x="186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5" name="Rectangle 467"/>
            <p:cNvSpPr>
              <a:spLocks noChangeArrowheads="1"/>
            </p:cNvSpPr>
            <p:nvPr/>
          </p:nvSpPr>
          <p:spPr bwMode="auto">
            <a:xfrm>
              <a:off x="4178517" y="5115728"/>
              <a:ext cx="395942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i="1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rPr>
                <a:t> A. </a:t>
              </a:r>
              <a:r>
                <a:rPr kumimoji="0" lang="fr-FR" altLang="fr-FR" sz="800" i="1" u="none" strike="noStrike" cap="none" normalizeH="0" baseline="0" dirty="0" err="1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rPr>
                <a:t>filosa</a:t>
              </a:r>
              <a:endParaRPr kumimoji="0" lang="fr-FR" altLang="fr-FR" sz="80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46" name="Freeform 468"/>
            <p:cNvSpPr>
              <a:spLocks/>
            </p:cNvSpPr>
            <p:nvPr/>
          </p:nvSpPr>
          <p:spPr bwMode="auto">
            <a:xfrm>
              <a:off x="3908642" y="5189984"/>
              <a:ext cx="266700" cy="36513"/>
            </a:xfrm>
            <a:custGeom>
              <a:avLst/>
              <a:gdLst>
                <a:gd name="T0" fmla="*/ 0 w 168"/>
                <a:gd name="T1" fmla="*/ 23 h 23"/>
                <a:gd name="T2" fmla="*/ 0 w 168"/>
                <a:gd name="T3" fmla="*/ 0 h 23"/>
                <a:gd name="T4" fmla="*/ 168 w 16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8" h="23">
                  <a:moveTo>
                    <a:pt x="0" y="23"/>
                  </a:moveTo>
                  <a:lnTo>
                    <a:pt x="0" y="0"/>
                  </a:lnTo>
                  <a:lnTo>
                    <a:pt x="168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7" name="Rectangle 469"/>
            <p:cNvSpPr>
              <a:spLocks noChangeArrowheads="1"/>
            </p:cNvSpPr>
            <p:nvPr/>
          </p:nvSpPr>
          <p:spPr bwMode="auto">
            <a:xfrm>
              <a:off x="4119780" y="5193516"/>
              <a:ext cx="458459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i="1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rPr>
                <a:t> A. </a:t>
              </a:r>
              <a:r>
                <a:rPr kumimoji="0" lang="fr-FR" altLang="fr-FR" sz="800" i="1" u="none" strike="noStrike" cap="none" normalizeH="0" baseline="0" dirty="0" err="1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rPr>
                <a:t>deamii</a:t>
              </a:r>
              <a:endParaRPr kumimoji="0" lang="fr-FR" altLang="fr-FR" sz="800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48" name="Freeform 470"/>
            <p:cNvSpPr>
              <a:spLocks/>
            </p:cNvSpPr>
            <p:nvPr/>
          </p:nvSpPr>
          <p:spPr bwMode="auto">
            <a:xfrm>
              <a:off x="3908642" y="5229672"/>
              <a:ext cx="207962" cy="38100"/>
            </a:xfrm>
            <a:custGeom>
              <a:avLst/>
              <a:gdLst>
                <a:gd name="T0" fmla="*/ 0 w 131"/>
                <a:gd name="T1" fmla="*/ 0 h 24"/>
                <a:gd name="T2" fmla="*/ 0 w 131"/>
                <a:gd name="T3" fmla="*/ 24 h 24"/>
                <a:gd name="T4" fmla="*/ 131 w 131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24">
                  <a:moveTo>
                    <a:pt x="0" y="0"/>
                  </a:moveTo>
                  <a:lnTo>
                    <a:pt x="0" y="24"/>
                  </a:lnTo>
                  <a:lnTo>
                    <a:pt x="131" y="2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49" name="Freeform 471"/>
            <p:cNvSpPr>
              <a:spLocks/>
            </p:cNvSpPr>
            <p:nvPr/>
          </p:nvSpPr>
          <p:spPr bwMode="auto">
            <a:xfrm>
              <a:off x="3832442" y="5172522"/>
              <a:ext cx="76200" cy="55563"/>
            </a:xfrm>
            <a:custGeom>
              <a:avLst/>
              <a:gdLst>
                <a:gd name="T0" fmla="*/ 0 w 48"/>
                <a:gd name="T1" fmla="*/ 0 h 35"/>
                <a:gd name="T2" fmla="*/ 0 w 48"/>
                <a:gd name="T3" fmla="*/ 35 h 35"/>
                <a:gd name="T4" fmla="*/ 48 w 48"/>
                <a:gd name="T5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35">
                  <a:moveTo>
                    <a:pt x="0" y="0"/>
                  </a:moveTo>
                  <a:lnTo>
                    <a:pt x="0" y="35"/>
                  </a:lnTo>
                  <a:lnTo>
                    <a:pt x="48" y="35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0" name="Freeform 472"/>
            <p:cNvSpPr>
              <a:spLocks/>
            </p:cNvSpPr>
            <p:nvPr/>
          </p:nvSpPr>
          <p:spPr bwMode="auto">
            <a:xfrm>
              <a:off x="3535580" y="5170934"/>
              <a:ext cx="296862" cy="381000"/>
            </a:xfrm>
            <a:custGeom>
              <a:avLst/>
              <a:gdLst>
                <a:gd name="T0" fmla="*/ 0 w 187"/>
                <a:gd name="T1" fmla="*/ 240 h 240"/>
                <a:gd name="T2" fmla="*/ 0 w 187"/>
                <a:gd name="T3" fmla="*/ 0 h 240"/>
                <a:gd name="T4" fmla="*/ 187 w 187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40">
                  <a:moveTo>
                    <a:pt x="0" y="240"/>
                  </a:moveTo>
                  <a:lnTo>
                    <a:pt x="0" y="0"/>
                  </a:lnTo>
                  <a:lnTo>
                    <a:pt x="187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1" name="Rectangle 473"/>
            <p:cNvSpPr>
              <a:spLocks noChangeArrowheads="1"/>
            </p:cNvSpPr>
            <p:nvPr/>
          </p:nvSpPr>
          <p:spPr bwMode="auto">
            <a:xfrm>
              <a:off x="4295992" y="5271303"/>
              <a:ext cx="81432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i="1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rPr>
                <a:t> A. montevidensis</a:t>
              </a:r>
            </a:p>
          </p:txBody>
        </p:sp>
        <p:sp>
          <p:nvSpPr>
            <p:cNvPr id="1852" name="Freeform 474"/>
            <p:cNvSpPr>
              <a:spLocks/>
            </p:cNvSpPr>
            <p:nvPr/>
          </p:nvSpPr>
          <p:spPr bwMode="auto">
            <a:xfrm>
              <a:off x="3664167" y="5345559"/>
              <a:ext cx="628650" cy="592138"/>
            </a:xfrm>
            <a:custGeom>
              <a:avLst/>
              <a:gdLst>
                <a:gd name="T0" fmla="*/ 0 w 396"/>
                <a:gd name="T1" fmla="*/ 373 h 373"/>
                <a:gd name="T2" fmla="*/ 0 w 396"/>
                <a:gd name="T3" fmla="*/ 0 h 373"/>
                <a:gd name="T4" fmla="*/ 396 w 396"/>
                <a:gd name="T5" fmla="*/ 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6" h="373">
                  <a:moveTo>
                    <a:pt x="0" y="373"/>
                  </a:moveTo>
                  <a:lnTo>
                    <a:pt x="0" y="0"/>
                  </a:lnTo>
                  <a:lnTo>
                    <a:pt x="396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3" name="Rectangle 475"/>
            <p:cNvSpPr>
              <a:spLocks noChangeArrowheads="1"/>
            </p:cNvSpPr>
            <p:nvPr/>
          </p:nvSpPr>
          <p:spPr bwMode="auto">
            <a:xfrm>
              <a:off x="4886542" y="5349091"/>
              <a:ext cx="751809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anose="020B0604020202020204" pitchFamily="34" charset="0"/>
                </a:rPr>
                <a:t>A. afraspera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anose="020B0604020202020204" pitchFamily="34" charset="0"/>
                </a:rPr>
                <a:t>-A1</a:t>
              </a:r>
            </a:p>
          </p:txBody>
        </p:sp>
        <p:sp>
          <p:nvSpPr>
            <p:cNvPr id="1854" name="Freeform 476"/>
            <p:cNvSpPr>
              <a:spLocks/>
            </p:cNvSpPr>
            <p:nvPr/>
          </p:nvSpPr>
          <p:spPr bwMode="auto">
            <a:xfrm>
              <a:off x="4707155" y="5421759"/>
              <a:ext cx="176212" cy="38100"/>
            </a:xfrm>
            <a:custGeom>
              <a:avLst/>
              <a:gdLst>
                <a:gd name="T0" fmla="*/ 0 w 111"/>
                <a:gd name="T1" fmla="*/ 24 h 24"/>
                <a:gd name="T2" fmla="*/ 0 w 111"/>
                <a:gd name="T3" fmla="*/ 0 h 24"/>
                <a:gd name="T4" fmla="*/ 111 w 11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1" h="24">
                  <a:moveTo>
                    <a:pt x="0" y="24"/>
                  </a:moveTo>
                  <a:lnTo>
                    <a:pt x="0" y="0"/>
                  </a:lnTo>
                  <a:lnTo>
                    <a:pt x="111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5" name="Rectangle 477"/>
            <p:cNvSpPr>
              <a:spLocks noChangeArrowheads="1"/>
            </p:cNvSpPr>
            <p:nvPr/>
          </p:nvSpPr>
          <p:spPr bwMode="auto">
            <a:xfrm>
              <a:off x="4913530" y="5425291"/>
              <a:ext cx="751809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anose="020B0604020202020204" pitchFamily="34" charset="0"/>
                </a:rPr>
                <a:t>A. afraspera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cs typeface="Arial" panose="020B0604020202020204" pitchFamily="34" charset="0"/>
                </a:rPr>
                <a:t>-A2</a:t>
              </a:r>
            </a:p>
          </p:txBody>
        </p:sp>
        <p:sp>
          <p:nvSpPr>
            <p:cNvPr id="1856" name="Freeform 478"/>
            <p:cNvSpPr>
              <a:spLocks/>
            </p:cNvSpPr>
            <p:nvPr/>
          </p:nvSpPr>
          <p:spPr bwMode="auto">
            <a:xfrm>
              <a:off x="4707155" y="5463034"/>
              <a:ext cx="201612" cy="36513"/>
            </a:xfrm>
            <a:custGeom>
              <a:avLst/>
              <a:gdLst>
                <a:gd name="T0" fmla="*/ 0 w 127"/>
                <a:gd name="T1" fmla="*/ 0 h 23"/>
                <a:gd name="T2" fmla="*/ 0 w 127"/>
                <a:gd name="T3" fmla="*/ 23 h 23"/>
                <a:gd name="T4" fmla="*/ 127 w 127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23">
                  <a:moveTo>
                    <a:pt x="0" y="0"/>
                  </a:moveTo>
                  <a:lnTo>
                    <a:pt x="0" y="23"/>
                  </a:lnTo>
                  <a:lnTo>
                    <a:pt x="127" y="2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7" name="Freeform 479"/>
            <p:cNvSpPr>
              <a:spLocks/>
            </p:cNvSpPr>
            <p:nvPr/>
          </p:nvSpPr>
          <p:spPr bwMode="auto">
            <a:xfrm>
              <a:off x="4396005" y="5461447"/>
              <a:ext cx="311150" cy="55563"/>
            </a:xfrm>
            <a:custGeom>
              <a:avLst/>
              <a:gdLst>
                <a:gd name="T0" fmla="*/ 0 w 196"/>
                <a:gd name="T1" fmla="*/ 35 h 35"/>
                <a:gd name="T2" fmla="*/ 0 w 196"/>
                <a:gd name="T3" fmla="*/ 0 h 35"/>
                <a:gd name="T4" fmla="*/ 196 w 196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" h="35">
                  <a:moveTo>
                    <a:pt x="0" y="35"/>
                  </a:moveTo>
                  <a:lnTo>
                    <a:pt x="0" y="0"/>
                  </a:lnTo>
                  <a:lnTo>
                    <a:pt x="196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58" name="Rectangle 480"/>
            <p:cNvSpPr>
              <a:spLocks noChangeArrowheads="1"/>
            </p:cNvSpPr>
            <p:nvPr/>
          </p:nvSpPr>
          <p:spPr bwMode="auto">
            <a:xfrm>
              <a:off x="4691280" y="5503078"/>
              <a:ext cx="596317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A. uniflora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-A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59" name="Freeform 481"/>
            <p:cNvSpPr>
              <a:spLocks/>
            </p:cNvSpPr>
            <p:nvPr/>
          </p:nvSpPr>
          <p:spPr bwMode="auto">
            <a:xfrm>
              <a:off x="4396005" y="5520184"/>
              <a:ext cx="292100" cy="57150"/>
            </a:xfrm>
            <a:custGeom>
              <a:avLst/>
              <a:gdLst>
                <a:gd name="T0" fmla="*/ 0 w 184"/>
                <a:gd name="T1" fmla="*/ 0 h 36"/>
                <a:gd name="T2" fmla="*/ 0 w 184"/>
                <a:gd name="T3" fmla="*/ 36 h 36"/>
                <a:gd name="T4" fmla="*/ 184 w 184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4" h="36">
                  <a:moveTo>
                    <a:pt x="0" y="0"/>
                  </a:moveTo>
                  <a:lnTo>
                    <a:pt x="0" y="36"/>
                  </a:lnTo>
                  <a:lnTo>
                    <a:pt x="184" y="36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0" name="Freeform 482"/>
            <p:cNvSpPr>
              <a:spLocks/>
            </p:cNvSpPr>
            <p:nvPr/>
          </p:nvSpPr>
          <p:spPr bwMode="auto">
            <a:xfrm>
              <a:off x="4294405" y="5518597"/>
              <a:ext cx="101600" cy="85725"/>
            </a:xfrm>
            <a:custGeom>
              <a:avLst/>
              <a:gdLst>
                <a:gd name="T0" fmla="*/ 0 w 64"/>
                <a:gd name="T1" fmla="*/ 54 h 54"/>
                <a:gd name="T2" fmla="*/ 0 w 64"/>
                <a:gd name="T3" fmla="*/ 0 h 54"/>
                <a:gd name="T4" fmla="*/ 64 w 64"/>
                <a:gd name="T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" h="54">
                  <a:moveTo>
                    <a:pt x="0" y="54"/>
                  </a:moveTo>
                  <a:lnTo>
                    <a:pt x="0" y="0"/>
                  </a:lnTo>
                  <a:lnTo>
                    <a:pt x="64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1" name="Rectangle 483"/>
            <p:cNvSpPr>
              <a:spLocks noChangeArrowheads="1"/>
            </p:cNvSpPr>
            <p:nvPr/>
          </p:nvSpPr>
          <p:spPr bwMode="auto">
            <a:xfrm>
              <a:off x="4657942" y="5580866"/>
              <a:ext cx="89928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B.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humularioides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-A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62" name="Freeform 484"/>
            <p:cNvSpPr>
              <a:spLocks/>
            </p:cNvSpPr>
            <p:nvPr/>
          </p:nvSpPr>
          <p:spPr bwMode="auto">
            <a:xfrm>
              <a:off x="4510305" y="5655122"/>
              <a:ext cx="142875" cy="36513"/>
            </a:xfrm>
            <a:custGeom>
              <a:avLst/>
              <a:gdLst>
                <a:gd name="T0" fmla="*/ 0 w 90"/>
                <a:gd name="T1" fmla="*/ 23 h 23"/>
                <a:gd name="T2" fmla="*/ 0 w 90"/>
                <a:gd name="T3" fmla="*/ 0 h 23"/>
                <a:gd name="T4" fmla="*/ 90 w 90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23">
                  <a:moveTo>
                    <a:pt x="0" y="23"/>
                  </a:moveTo>
                  <a:lnTo>
                    <a:pt x="0" y="0"/>
                  </a:lnTo>
                  <a:lnTo>
                    <a:pt x="90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3" name="Rectangle 485"/>
            <p:cNvSpPr>
              <a:spLocks noChangeArrowheads="1"/>
            </p:cNvSpPr>
            <p:nvPr/>
          </p:nvSpPr>
          <p:spPr bwMode="auto">
            <a:xfrm>
              <a:off x="4621430" y="5658653"/>
              <a:ext cx="613951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B.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lupulina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-A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64" name="Freeform 486"/>
            <p:cNvSpPr>
              <a:spLocks/>
            </p:cNvSpPr>
            <p:nvPr/>
          </p:nvSpPr>
          <p:spPr bwMode="auto">
            <a:xfrm>
              <a:off x="4510305" y="5694809"/>
              <a:ext cx="107950" cy="38100"/>
            </a:xfrm>
            <a:custGeom>
              <a:avLst/>
              <a:gdLst>
                <a:gd name="T0" fmla="*/ 0 w 68"/>
                <a:gd name="T1" fmla="*/ 0 h 24"/>
                <a:gd name="T2" fmla="*/ 0 w 68"/>
                <a:gd name="T3" fmla="*/ 24 h 24"/>
                <a:gd name="T4" fmla="*/ 68 w 68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24">
                  <a:moveTo>
                    <a:pt x="0" y="0"/>
                  </a:moveTo>
                  <a:lnTo>
                    <a:pt x="0" y="24"/>
                  </a:lnTo>
                  <a:lnTo>
                    <a:pt x="68" y="2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5" name="Freeform 487"/>
            <p:cNvSpPr>
              <a:spLocks/>
            </p:cNvSpPr>
            <p:nvPr/>
          </p:nvSpPr>
          <p:spPr bwMode="auto">
            <a:xfrm>
              <a:off x="4294405" y="5607497"/>
              <a:ext cx="215900" cy="85725"/>
            </a:xfrm>
            <a:custGeom>
              <a:avLst/>
              <a:gdLst>
                <a:gd name="T0" fmla="*/ 0 w 136"/>
                <a:gd name="T1" fmla="*/ 0 h 54"/>
                <a:gd name="T2" fmla="*/ 0 w 136"/>
                <a:gd name="T3" fmla="*/ 54 h 54"/>
                <a:gd name="T4" fmla="*/ 136 w 136"/>
                <a:gd name="T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54">
                  <a:moveTo>
                    <a:pt x="0" y="0"/>
                  </a:moveTo>
                  <a:lnTo>
                    <a:pt x="0" y="54"/>
                  </a:lnTo>
                  <a:lnTo>
                    <a:pt x="136" y="5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6" name="Freeform 488"/>
            <p:cNvSpPr>
              <a:spLocks/>
            </p:cNvSpPr>
            <p:nvPr/>
          </p:nvSpPr>
          <p:spPr bwMode="auto">
            <a:xfrm>
              <a:off x="4153117" y="5605909"/>
              <a:ext cx="141287" cy="101600"/>
            </a:xfrm>
            <a:custGeom>
              <a:avLst/>
              <a:gdLst>
                <a:gd name="T0" fmla="*/ 0 w 89"/>
                <a:gd name="T1" fmla="*/ 64 h 64"/>
                <a:gd name="T2" fmla="*/ 0 w 89"/>
                <a:gd name="T3" fmla="*/ 0 h 64"/>
                <a:gd name="T4" fmla="*/ 89 w 89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64">
                  <a:moveTo>
                    <a:pt x="0" y="64"/>
                  </a:moveTo>
                  <a:lnTo>
                    <a:pt x="0" y="0"/>
                  </a:lnTo>
                  <a:lnTo>
                    <a:pt x="89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7" name="Rectangle 489"/>
            <p:cNvSpPr>
              <a:spLocks noChangeArrowheads="1"/>
            </p:cNvSpPr>
            <p:nvPr/>
          </p:nvSpPr>
          <p:spPr bwMode="auto">
            <a:xfrm>
              <a:off x="4389655" y="5736441"/>
              <a:ext cx="43762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i="1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rPr>
                <a:t> A. patula</a:t>
              </a:r>
            </a:p>
          </p:txBody>
        </p:sp>
        <p:sp>
          <p:nvSpPr>
            <p:cNvPr id="1868" name="Freeform 490"/>
            <p:cNvSpPr>
              <a:spLocks/>
            </p:cNvSpPr>
            <p:nvPr/>
          </p:nvSpPr>
          <p:spPr bwMode="auto">
            <a:xfrm>
              <a:off x="4153117" y="5710684"/>
              <a:ext cx="231775" cy="100013"/>
            </a:xfrm>
            <a:custGeom>
              <a:avLst/>
              <a:gdLst>
                <a:gd name="T0" fmla="*/ 0 w 146"/>
                <a:gd name="T1" fmla="*/ 0 h 63"/>
                <a:gd name="T2" fmla="*/ 0 w 146"/>
                <a:gd name="T3" fmla="*/ 63 h 63"/>
                <a:gd name="T4" fmla="*/ 146 w 146"/>
                <a:gd name="T5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6" h="63">
                  <a:moveTo>
                    <a:pt x="0" y="0"/>
                  </a:moveTo>
                  <a:lnTo>
                    <a:pt x="0" y="63"/>
                  </a:lnTo>
                  <a:lnTo>
                    <a:pt x="146" y="6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9" name="Freeform 491"/>
            <p:cNvSpPr>
              <a:spLocks/>
            </p:cNvSpPr>
            <p:nvPr/>
          </p:nvSpPr>
          <p:spPr bwMode="auto">
            <a:xfrm>
              <a:off x="4049930" y="5709097"/>
              <a:ext cx="103187" cy="169863"/>
            </a:xfrm>
            <a:custGeom>
              <a:avLst/>
              <a:gdLst>
                <a:gd name="T0" fmla="*/ 0 w 65"/>
                <a:gd name="T1" fmla="*/ 107 h 107"/>
                <a:gd name="T2" fmla="*/ 0 w 65"/>
                <a:gd name="T3" fmla="*/ 0 h 107"/>
                <a:gd name="T4" fmla="*/ 65 w 65"/>
                <a:gd name="T5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107">
                  <a:moveTo>
                    <a:pt x="0" y="107"/>
                  </a:moveTo>
                  <a:lnTo>
                    <a:pt x="0" y="0"/>
                  </a:lnTo>
                  <a:lnTo>
                    <a:pt x="65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0" name="Rectangle 492"/>
            <p:cNvSpPr>
              <a:spLocks noChangeArrowheads="1"/>
            </p:cNvSpPr>
            <p:nvPr/>
          </p:nvSpPr>
          <p:spPr bwMode="auto">
            <a:xfrm>
              <a:off x="5075455" y="5814228"/>
              <a:ext cx="61074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C.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stellaris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-A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71" name="Freeform 493"/>
            <p:cNvSpPr>
              <a:spLocks/>
            </p:cNvSpPr>
            <p:nvPr/>
          </p:nvSpPr>
          <p:spPr bwMode="auto">
            <a:xfrm>
              <a:off x="4632542" y="5888484"/>
              <a:ext cx="439737" cy="55563"/>
            </a:xfrm>
            <a:custGeom>
              <a:avLst/>
              <a:gdLst>
                <a:gd name="T0" fmla="*/ 0 w 277"/>
                <a:gd name="T1" fmla="*/ 35 h 35"/>
                <a:gd name="T2" fmla="*/ 0 w 277"/>
                <a:gd name="T3" fmla="*/ 0 h 35"/>
                <a:gd name="T4" fmla="*/ 277 w 277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7" h="35">
                  <a:moveTo>
                    <a:pt x="0" y="35"/>
                  </a:moveTo>
                  <a:lnTo>
                    <a:pt x="0" y="0"/>
                  </a:lnTo>
                  <a:lnTo>
                    <a:pt x="277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2" name="Rectangle 494"/>
            <p:cNvSpPr>
              <a:spLocks noChangeArrowheads="1"/>
            </p:cNvSpPr>
            <p:nvPr/>
          </p:nvSpPr>
          <p:spPr bwMode="auto">
            <a:xfrm>
              <a:off x="5115142" y="5892016"/>
              <a:ext cx="73898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S.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abyssinica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-A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73" name="Freeform 495"/>
            <p:cNvSpPr>
              <a:spLocks/>
            </p:cNvSpPr>
            <p:nvPr/>
          </p:nvSpPr>
          <p:spPr bwMode="auto">
            <a:xfrm>
              <a:off x="4926230" y="5964684"/>
              <a:ext cx="185737" cy="38100"/>
            </a:xfrm>
            <a:custGeom>
              <a:avLst/>
              <a:gdLst>
                <a:gd name="T0" fmla="*/ 0 w 117"/>
                <a:gd name="T1" fmla="*/ 24 h 24"/>
                <a:gd name="T2" fmla="*/ 0 w 117"/>
                <a:gd name="T3" fmla="*/ 0 h 24"/>
                <a:gd name="T4" fmla="*/ 117 w 117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24">
                  <a:moveTo>
                    <a:pt x="0" y="24"/>
                  </a:moveTo>
                  <a:lnTo>
                    <a:pt x="0" y="0"/>
                  </a:lnTo>
                  <a:lnTo>
                    <a:pt x="117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4" name="Rectangle 496"/>
            <p:cNvSpPr>
              <a:spLocks noChangeArrowheads="1"/>
            </p:cNvSpPr>
            <p:nvPr/>
          </p:nvSpPr>
          <p:spPr bwMode="auto">
            <a:xfrm>
              <a:off x="5142130" y="5968216"/>
              <a:ext cx="65883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S. sensitiva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-A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75" name="Freeform 497"/>
            <p:cNvSpPr>
              <a:spLocks/>
            </p:cNvSpPr>
            <p:nvPr/>
          </p:nvSpPr>
          <p:spPr bwMode="auto">
            <a:xfrm>
              <a:off x="4926230" y="6005959"/>
              <a:ext cx="212725" cy="36513"/>
            </a:xfrm>
            <a:custGeom>
              <a:avLst/>
              <a:gdLst>
                <a:gd name="T0" fmla="*/ 0 w 134"/>
                <a:gd name="T1" fmla="*/ 0 h 23"/>
                <a:gd name="T2" fmla="*/ 0 w 134"/>
                <a:gd name="T3" fmla="*/ 23 h 23"/>
                <a:gd name="T4" fmla="*/ 134 w 134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3">
                  <a:moveTo>
                    <a:pt x="0" y="0"/>
                  </a:moveTo>
                  <a:lnTo>
                    <a:pt x="0" y="23"/>
                  </a:lnTo>
                  <a:lnTo>
                    <a:pt x="134" y="2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6" name="Freeform 498"/>
            <p:cNvSpPr>
              <a:spLocks/>
            </p:cNvSpPr>
            <p:nvPr/>
          </p:nvSpPr>
          <p:spPr bwMode="auto">
            <a:xfrm>
              <a:off x="4632542" y="5947222"/>
              <a:ext cx="293687" cy="57150"/>
            </a:xfrm>
            <a:custGeom>
              <a:avLst/>
              <a:gdLst>
                <a:gd name="T0" fmla="*/ 0 w 185"/>
                <a:gd name="T1" fmla="*/ 0 h 36"/>
                <a:gd name="T2" fmla="*/ 0 w 185"/>
                <a:gd name="T3" fmla="*/ 36 h 36"/>
                <a:gd name="T4" fmla="*/ 185 w 185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5" h="36">
                  <a:moveTo>
                    <a:pt x="0" y="0"/>
                  </a:moveTo>
                  <a:lnTo>
                    <a:pt x="0" y="36"/>
                  </a:lnTo>
                  <a:lnTo>
                    <a:pt x="185" y="36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7" name="Freeform 499"/>
            <p:cNvSpPr>
              <a:spLocks/>
            </p:cNvSpPr>
            <p:nvPr/>
          </p:nvSpPr>
          <p:spPr bwMode="auto">
            <a:xfrm>
              <a:off x="4175342" y="5945634"/>
              <a:ext cx="457200" cy="104775"/>
            </a:xfrm>
            <a:custGeom>
              <a:avLst/>
              <a:gdLst>
                <a:gd name="T0" fmla="*/ 0 w 288"/>
                <a:gd name="T1" fmla="*/ 66 h 66"/>
                <a:gd name="T2" fmla="*/ 0 w 288"/>
                <a:gd name="T3" fmla="*/ 0 h 66"/>
                <a:gd name="T4" fmla="*/ 288 w 288"/>
                <a:gd name="T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8" h="66">
                  <a:moveTo>
                    <a:pt x="0" y="66"/>
                  </a:moveTo>
                  <a:lnTo>
                    <a:pt x="0" y="0"/>
                  </a:lnTo>
                  <a:lnTo>
                    <a:pt x="288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78" name="Rectangle 500"/>
            <p:cNvSpPr>
              <a:spLocks noChangeArrowheads="1"/>
            </p:cNvSpPr>
            <p:nvPr/>
          </p:nvSpPr>
          <p:spPr bwMode="auto">
            <a:xfrm>
              <a:off x="5013542" y="6046003"/>
              <a:ext cx="601127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G. cristata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-A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79" name="Freeform 501"/>
            <p:cNvSpPr>
              <a:spLocks/>
            </p:cNvSpPr>
            <p:nvPr/>
          </p:nvSpPr>
          <p:spPr bwMode="auto">
            <a:xfrm>
              <a:off x="4956392" y="6120259"/>
              <a:ext cx="53975" cy="38100"/>
            </a:xfrm>
            <a:custGeom>
              <a:avLst/>
              <a:gdLst>
                <a:gd name="T0" fmla="*/ 0 w 34"/>
                <a:gd name="T1" fmla="*/ 24 h 24"/>
                <a:gd name="T2" fmla="*/ 0 w 34"/>
                <a:gd name="T3" fmla="*/ 0 h 24"/>
                <a:gd name="T4" fmla="*/ 34 w 34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4" h="24">
                  <a:moveTo>
                    <a:pt x="0" y="24"/>
                  </a:moveTo>
                  <a:lnTo>
                    <a:pt x="0" y="0"/>
                  </a:lnTo>
                  <a:lnTo>
                    <a:pt x="34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0" name="Rectangle 502"/>
            <p:cNvSpPr>
              <a:spLocks noChangeArrowheads="1"/>
            </p:cNvSpPr>
            <p:nvPr/>
          </p:nvSpPr>
          <p:spPr bwMode="auto">
            <a:xfrm>
              <a:off x="5059580" y="6123791"/>
              <a:ext cx="57387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G.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tenella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-A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81" name="Freeform 503"/>
            <p:cNvSpPr>
              <a:spLocks/>
            </p:cNvSpPr>
            <p:nvPr/>
          </p:nvSpPr>
          <p:spPr bwMode="auto">
            <a:xfrm>
              <a:off x="4956392" y="6161534"/>
              <a:ext cx="98425" cy="36513"/>
            </a:xfrm>
            <a:custGeom>
              <a:avLst/>
              <a:gdLst>
                <a:gd name="T0" fmla="*/ 0 w 62"/>
                <a:gd name="T1" fmla="*/ 0 h 23"/>
                <a:gd name="T2" fmla="*/ 0 w 62"/>
                <a:gd name="T3" fmla="*/ 23 h 23"/>
                <a:gd name="T4" fmla="*/ 62 w 62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23">
                  <a:moveTo>
                    <a:pt x="0" y="0"/>
                  </a:moveTo>
                  <a:lnTo>
                    <a:pt x="0" y="23"/>
                  </a:lnTo>
                  <a:lnTo>
                    <a:pt x="62" y="2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2" name="Freeform 504"/>
            <p:cNvSpPr>
              <a:spLocks/>
            </p:cNvSpPr>
            <p:nvPr/>
          </p:nvSpPr>
          <p:spPr bwMode="auto">
            <a:xfrm>
              <a:off x="4175342" y="6053584"/>
              <a:ext cx="781050" cy="106363"/>
            </a:xfrm>
            <a:custGeom>
              <a:avLst/>
              <a:gdLst>
                <a:gd name="T0" fmla="*/ 0 w 492"/>
                <a:gd name="T1" fmla="*/ 0 h 67"/>
                <a:gd name="T2" fmla="*/ 0 w 492"/>
                <a:gd name="T3" fmla="*/ 67 h 67"/>
                <a:gd name="T4" fmla="*/ 492 w 492"/>
                <a:gd name="T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2" h="67">
                  <a:moveTo>
                    <a:pt x="0" y="0"/>
                  </a:moveTo>
                  <a:lnTo>
                    <a:pt x="0" y="67"/>
                  </a:lnTo>
                  <a:lnTo>
                    <a:pt x="492" y="67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3" name="Freeform 505"/>
            <p:cNvSpPr>
              <a:spLocks/>
            </p:cNvSpPr>
            <p:nvPr/>
          </p:nvSpPr>
          <p:spPr bwMode="auto">
            <a:xfrm>
              <a:off x="4049930" y="5882134"/>
              <a:ext cx="125412" cy="169863"/>
            </a:xfrm>
            <a:custGeom>
              <a:avLst/>
              <a:gdLst>
                <a:gd name="T0" fmla="*/ 0 w 79"/>
                <a:gd name="T1" fmla="*/ 0 h 107"/>
                <a:gd name="T2" fmla="*/ 0 w 79"/>
                <a:gd name="T3" fmla="*/ 107 h 107"/>
                <a:gd name="T4" fmla="*/ 79 w 79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" h="107">
                  <a:moveTo>
                    <a:pt x="0" y="0"/>
                  </a:moveTo>
                  <a:lnTo>
                    <a:pt x="0" y="107"/>
                  </a:lnTo>
                  <a:lnTo>
                    <a:pt x="79" y="107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4" name="Freeform 506"/>
            <p:cNvSpPr>
              <a:spLocks/>
            </p:cNvSpPr>
            <p:nvPr/>
          </p:nvSpPr>
          <p:spPr bwMode="auto">
            <a:xfrm>
              <a:off x="3965792" y="5880547"/>
              <a:ext cx="84137" cy="258763"/>
            </a:xfrm>
            <a:custGeom>
              <a:avLst/>
              <a:gdLst>
                <a:gd name="T0" fmla="*/ 0 w 53"/>
                <a:gd name="T1" fmla="*/ 163 h 163"/>
                <a:gd name="T2" fmla="*/ 0 w 53"/>
                <a:gd name="T3" fmla="*/ 0 h 163"/>
                <a:gd name="T4" fmla="*/ 53 w 53"/>
                <a:gd name="T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163">
                  <a:moveTo>
                    <a:pt x="0" y="163"/>
                  </a:moveTo>
                  <a:lnTo>
                    <a:pt x="0" y="0"/>
                  </a:lnTo>
                  <a:lnTo>
                    <a:pt x="53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5" name="Rectangle 507"/>
            <p:cNvSpPr>
              <a:spLocks noChangeArrowheads="1"/>
            </p:cNvSpPr>
            <p:nvPr/>
          </p:nvSpPr>
          <p:spPr bwMode="auto">
            <a:xfrm>
              <a:off x="4653180" y="6201578"/>
              <a:ext cx="618759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K.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strigosa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-A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86" name="Freeform 508"/>
            <p:cNvSpPr>
              <a:spLocks/>
            </p:cNvSpPr>
            <p:nvPr/>
          </p:nvSpPr>
          <p:spPr bwMode="auto">
            <a:xfrm>
              <a:off x="4589680" y="6275834"/>
              <a:ext cx="60325" cy="36513"/>
            </a:xfrm>
            <a:custGeom>
              <a:avLst/>
              <a:gdLst>
                <a:gd name="T0" fmla="*/ 0 w 38"/>
                <a:gd name="T1" fmla="*/ 23 h 23"/>
                <a:gd name="T2" fmla="*/ 0 w 38"/>
                <a:gd name="T3" fmla="*/ 0 h 23"/>
                <a:gd name="T4" fmla="*/ 38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0" y="23"/>
                  </a:moveTo>
                  <a:lnTo>
                    <a:pt x="0" y="0"/>
                  </a:lnTo>
                  <a:lnTo>
                    <a:pt x="38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7" name="Rectangle 509"/>
            <p:cNvSpPr>
              <a:spLocks noChangeArrowheads="1"/>
            </p:cNvSpPr>
            <p:nvPr/>
          </p:nvSpPr>
          <p:spPr bwMode="auto">
            <a:xfrm>
              <a:off x="4807167" y="6279366"/>
              <a:ext cx="48250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K.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lutea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-A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88" name="Freeform 510"/>
            <p:cNvSpPr>
              <a:spLocks/>
            </p:cNvSpPr>
            <p:nvPr/>
          </p:nvSpPr>
          <p:spPr bwMode="auto">
            <a:xfrm>
              <a:off x="4589680" y="6315522"/>
              <a:ext cx="214312" cy="38100"/>
            </a:xfrm>
            <a:custGeom>
              <a:avLst/>
              <a:gdLst>
                <a:gd name="T0" fmla="*/ 0 w 135"/>
                <a:gd name="T1" fmla="*/ 0 h 24"/>
                <a:gd name="T2" fmla="*/ 0 w 135"/>
                <a:gd name="T3" fmla="*/ 24 h 24"/>
                <a:gd name="T4" fmla="*/ 135 w 135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" h="24">
                  <a:moveTo>
                    <a:pt x="0" y="0"/>
                  </a:moveTo>
                  <a:lnTo>
                    <a:pt x="0" y="24"/>
                  </a:lnTo>
                  <a:lnTo>
                    <a:pt x="135" y="2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89" name="Freeform 511"/>
            <p:cNvSpPr>
              <a:spLocks/>
            </p:cNvSpPr>
            <p:nvPr/>
          </p:nvSpPr>
          <p:spPr bwMode="auto">
            <a:xfrm>
              <a:off x="4192805" y="6313934"/>
              <a:ext cx="396875" cy="85725"/>
            </a:xfrm>
            <a:custGeom>
              <a:avLst/>
              <a:gdLst>
                <a:gd name="T0" fmla="*/ 0 w 250"/>
                <a:gd name="T1" fmla="*/ 54 h 54"/>
                <a:gd name="T2" fmla="*/ 0 w 250"/>
                <a:gd name="T3" fmla="*/ 0 h 54"/>
                <a:gd name="T4" fmla="*/ 250 w 250"/>
                <a:gd name="T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0" h="54">
                  <a:moveTo>
                    <a:pt x="0" y="54"/>
                  </a:moveTo>
                  <a:lnTo>
                    <a:pt x="0" y="0"/>
                  </a:lnTo>
                  <a:lnTo>
                    <a:pt x="250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0" name="Rectangle 512"/>
            <p:cNvSpPr>
              <a:spLocks noChangeArrowheads="1"/>
            </p:cNvSpPr>
            <p:nvPr/>
          </p:nvSpPr>
          <p:spPr bwMode="auto">
            <a:xfrm>
              <a:off x="4767480" y="6357153"/>
              <a:ext cx="476092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A.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bella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-A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91" name="Freeform 513"/>
            <p:cNvSpPr>
              <a:spLocks/>
            </p:cNvSpPr>
            <p:nvPr/>
          </p:nvSpPr>
          <p:spPr bwMode="auto">
            <a:xfrm>
              <a:off x="4613492" y="6431409"/>
              <a:ext cx="150812" cy="55563"/>
            </a:xfrm>
            <a:custGeom>
              <a:avLst/>
              <a:gdLst>
                <a:gd name="T0" fmla="*/ 0 w 95"/>
                <a:gd name="T1" fmla="*/ 35 h 35"/>
                <a:gd name="T2" fmla="*/ 0 w 95"/>
                <a:gd name="T3" fmla="*/ 0 h 35"/>
                <a:gd name="T4" fmla="*/ 95 w 95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" h="35">
                  <a:moveTo>
                    <a:pt x="0" y="35"/>
                  </a:moveTo>
                  <a:lnTo>
                    <a:pt x="0" y="0"/>
                  </a:lnTo>
                  <a:lnTo>
                    <a:pt x="95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2" name="Rectangle 514"/>
            <p:cNvSpPr>
              <a:spLocks noChangeArrowheads="1"/>
            </p:cNvSpPr>
            <p:nvPr/>
          </p:nvSpPr>
          <p:spPr bwMode="auto">
            <a:xfrm>
              <a:off x="5227855" y="6434941"/>
              <a:ext cx="73898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A.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abyssinica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-A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93" name="Freeform 515"/>
            <p:cNvSpPr>
              <a:spLocks/>
            </p:cNvSpPr>
            <p:nvPr/>
          </p:nvSpPr>
          <p:spPr bwMode="auto">
            <a:xfrm>
              <a:off x="5031005" y="6507609"/>
              <a:ext cx="192087" cy="38100"/>
            </a:xfrm>
            <a:custGeom>
              <a:avLst/>
              <a:gdLst>
                <a:gd name="T0" fmla="*/ 0 w 121"/>
                <a:gd name="T1" fmla="*/ 24 h 24"/>
                <a:gd name="T2" fmla="*/ 0 w 121"/>
                <a:gd name="T3" fmla="*/ 0 h 24"/>
                <a:gd name="T4" fmla="*/ 121 w 121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24">
                  <a:moveTo>
                    <a:pt x="0" y="24"/>
                  </a:moveTo>
                  <a:lnTo>
                    <a:pt x="0" y="0"/>
                  </a:lnTo>
                  <a:lnTo>
                    <a:pt x="121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4" name="Rectangle 516"/>
            <p:cNvSpPr>
              <a:spLocks noChangeArrowheads="1"/>
            </p:cNvSpPr>
            <p:nvPr/>
          </p:nvSpPr>
          <p:spPr bwMode="auto">
            <a:xfrm>
              <a:off x="5397717" y="6511141"/>
              <a:ext cx="748603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H.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kapiriensis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-A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95" name="Freeform 517"/>
            <p:cNvSpPr>
              <a:spLocks/>
            </p:cNvSpPr>
            <p:nvPr/>
          </p:nvSpPr>
          <p:spPr bwMode="auto">
            <a:xfrm>
              <a:off x="5031005" y="6548884"/>
              <a:ext cx="363537" cy="36513"/>
            </a:xfrm>
            <a:custGeom>
              <a:avLst/>
              <a:gdLst>
                <a:gd name="T0" fmla="*/ 0 w 229"/>
                <a:gd name="T1" fmla="*/ 0 h 23"/>
                <a:gd name="T2" fmla="*/ 0 w 229"/>
                <a:gd name="T3" fmla="*/ 23 h 23"/>
                <a:gd name="T4" fmla="*/ 229 w 229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23">
                  <a:moveTo>
                    <a:pt x="0" y="0"/>
                  </a:moveTo>
                  <a:lnTo>
                    <a:pt x="0" y="23"/>
                  </a:lnTo>
                  <a:lnTo>
                    <a:pt x="229" y="2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6" name="Freeform 518"/>
            <p:cNvSpPr>
              <a:spLocks/>
            </p:cNvSpPr>
            <p:nvPr/>
          </p:nvSpPr>
          <p:spPr bwMode="auto">
            <a:xfrm>
              <a:off x="4613492" y="6490147"/>
              <a:ext cx="417512" cy="57150"/>
            </a:xfrm>
            <a:custGeom>
              <a:avLst/>
              <a:gdLst>
                <a:gd name="T0" fmla="*/ 0 w 263"/>
                <a:gd name="T1" fmla="*/ 0 h 36"/>
                <a:gd name="T2" fmla="*/ 0 w 263"/>
                <a:gd name="T3" fmla="*/ 36 h 36"/>
                <a:gd name="T4" fmla="*/ 263 w 263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3" h="36">
                  <a:moveTo>
                    <a:pt x="0" y="0"/>
                  </a:moveTo>
                  <a:lnTo>
                    <a:pt x="0" y="36"/>
                  </a:lnTo>
                  <a:lnTo>
                    <a:pt x="263" y="36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7" name="Freeform 519"/>
            <p:cNvSpPr>
              <a:spLocks/>
            </p:cNvSpPr>
            <p:nvPr/>
          </p:nvSpPr>
          <p:spPr bwMode="auto">
            <a:xfrm>
              <a:off x="4192805" y="6402834"/>
              <a:ext cx="420687" cy="85725"/>
            </a:xfrm>
            <a:custGeom>
              <a:avLst/>
              <a:gdLst>
                <a:gd name="T0" fmla="*/ 0 w 265"/>
                <a:gd name="T1" fmla="*/ 0 h 54"/>
                <a:gd name="T2" fmla="*/ 0 w 265"/>
                <a:gd name="T3" fmla="*/ 54 h 54"/>
                <a:gd name="T4" fmla="*/ 265 w 265"/>
                <a:gd name="T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5" h="54">
                  <a:moveTo>
                    <a:pt x="0" y="0"/>
                  </a:moveTo>
                  <a:lnTo>
                    <a:pt x="0" y="54"/>
                  </a:lnTo>
                  <a:lnTo>
                    <a:pt x="265" y="5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8" name="Freeform 520"/>
            <p:cNvSpPr>
              <a:spLocks/>
            </p:cNvSpPr>
            <p:nvPr/>
          </p:nvSpPr>
          <p:spPr bwMode="auto">
            <a:xfrm>
              <a:off x="3965792" y="6142484"/>
              <a:ext cx="227012" cy="258763"/>
            </a:xfrm>
            <a:custGeom>
              <a:avLst/>
              <a:gdLst>
                <a:gd name="T0" fmla="*/ 0 w 143"/>
                <a:gd name="T1" fmla="*/ 0 h 163"/>
                <a:gd name="T2" fmla="*/ 0 w 143"/>
                <a:gd name="T3" fmla="*/ 163 h 163"/>
                <a:gd name="T4" fmla="*/ 143 w 143"/>
                <a:gd name="T5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63">
                  <a:moveTo>
                    <a:pt x="0" y="0"/>
                  </a:moveTo>
                  <a:lnTo>
                    <a:pt x="0" y="163"/>
                  </a:lnTo>
                  <a:lnTo>
                    <a:pt x="143" y="16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9" name="Freeform 521"/>
            <p:cNvSpPr>
              <a:spLocks/>
            </p:cNvSpPr>
            <p:nvPr/>
          </p:nvSpPr>
          <p:spPr bwMode="auto">
            <a:xfrm>
              <a:off x="3791167" y="6140897"/>
              <a:ext cx="174625" cy="390525"/>
            </a:xfrm>
            <a:custGeom>
              <a:avLst/>
              <a:gdLst>
                <a:gd name="T0" fmla="*/ 0 w 110"/>
                <a:gd name="T1" fmla="*/ 246 h 246"/>
                <a:gd name="T2" fmla="*/ 0 w 110"/>
                <a:gd name="T3" fmla="*/ 0 h 246"/>
                <a:gd name="T4" fmla="*/ 110 w 110"/>
                <a:gd name="T5" fmla="*/ 0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0" h="246">
                  <a:moveTo>
                    <a:pt x="0" y="246"/>
                  </a:moveTo>
                  <a:lnTo>
                    <a:pt x="0" y="0"/>
                  </a:lnTo>
                  <a:lnTo>
                    <a:pt x="110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0" name="Rectangle 522"/>
            <p:cNvSpPr>
              <a:spLocks noChangeArrowheads="1"/>
            </p:cNvSpPr>
            <p:nvPr/>
          </p:nvSpPr>
          <p:spPr bwMode="auto">
            <a:xfrm>
              <a:off x="4656355" y="6595721"/>
              <a:ext cx="57387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G.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tenella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-B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01" name="Freeform 523"/>
            <p:cNvSpPr>
              <a:spLocks/>
            </p:cNvSpPr>
            <p:nvPr/>
          </p:nvSpPr>
          <p:spPr bwMode="auto">
            <a:xfrm>
              <a:off x="4621430" y="6663184"/>
              <a:ext cx="30162" cy="36513"/>
            </a:xfrm>
            <a:custGeom>
              <a:avLst/>
              <a:gdLst>
                <a:gd name="T0" fmla="*/ 0 w 19"/>
                <a:gd name="T1" fmla="*/ 23 h 23"/>
                <a:gd name="T2" fmla="*/ 0 w 19"/>
                <a:gd name="T3" fmla="*/ 0 h 23"/>
                <a:gd name="T4" fmla="*/ 19 w 1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3">
                  <a:moveTo>
                    <a:pt x="0" y="23"/>
                  </a:moveTo>
                  <a:lnTo>
                    <a:pt x="0" y="0"/>
                  </a:lnTo>
                  <a:lnTo>
                    <a:pt x="19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2" name="Rectangle 524"/>
            <p:cNvSpPr>
              <a:spLocks noChangeArrowheads="1"/>
            </p:cNvSpPr>
            <p:nvPr/>
          </p:nvSpPr>
          <p:spPr bwMode="auto">
            <a:xfrm>
              <a:off x="4656355" y="6673509"/>
              <a:ext cx="601127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G. cristata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-B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03" name="Freeform 525"/>
            <p:cNvSpPr>
              <a:spLocks/>
            </p:cNvSpPr>
            <p:nvPr/>
          </p:nvSpPr>
          <p:spPr bwMode="auto">
            <a:xfrm>
              <a:off x="4621430" y="6704459"/>
              <a:ext cx="30162" cy="36513"/>
            </a:xfrm>
            <a:custGeom>
              <a:avLst/>
              <a:gdLst>
                <a:gd name="T0" fmla="*/ 0 w 19"/>
                <a:gd name="T1" fmla="*/ 0 h 23"/>
                <a:gd name="T2" fmla="*/ 0 w 19"/>
                <a:gd name="T3" fmla="*/ 23 h 23"/>
                <a:gd name="T4" fmla="*/ 19 w 19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3">
                  <a:moveTo>
                    <a:pt x="0" y="0"/>
                  </a:moveTo>
                  <a:lnTo>
                    <a:pt x="0" y="23"/>
                  </a:lnTo>
                  <a:lnTo>
                    <a:pt x="19" y="2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4" name="Freeform 526"/>
            <p:cNvSpPr>
              <a:spLocks/>
            </p:cNvSpPr>
            <p:nvPr/>
          </p:nvSpPr>
          <p:spPr bwMode="auto">
            <a:xfrm>
              <a:off x="3870542" y="6701284"/>
              <a:ext cx="750887" cy="220663"/>
            </a:xfrm>
            <a:custGeom>
              <a:avLst/>
              <a:gdLst>
                <a:gd name="T0" fmla="*/ 0 w 473"/>
                <a:gd name="T1" fmla="*/ 139 h 139"/>
                <a:gd name="T2" fmla="*/ 0 w 473"/>
                <a:gd name="T3" fmla="*/ 0 h 139"/>
                <a:gd name="T4" fmla="*/ 473 w 473"/>
                <a:gd name="T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3" h="139">
                  <a:moveTo>
                    <a:pt x="0" y="139"/>
                  </a:moveTo>
                  <a:lnTo>
                    <a:pt x="0" y="0"/>
                  </a:lnTo>
                  <a:lnTo>
                    <a:pt x="473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5" name="Rectangle 527"/>
            <p:cNvSpPr>
              <a:spLocks noChangeArrowheads="1"/>
            </p:cNvSpPr>
            <p:nvPr/>
          </p:nvSpPr>
          <p:spPr bwMode="auto">
            <a:xfrm>
              <a:off x="4961155" y="6744503"/>
              <a:ext cx="61074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C.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stellaris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-B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06" name="Freeform 528"/>
            <p:cNvSpPr>
              <a:spLocks/>
            </p:cNvSpPr>
            <p:nvPr/>
          </p:nvSpPr>
          <p:spPr bwMode="auto">
            <a:xfrm>
              <a:off x="4478555" y="6818759"/>
              <a:ext cx="477837" cy="55563"/>
            </a:xfrm>
            <a:custGeom>
              <a:avLst/>
              <a:gdLst>
                <a:gd name="T0" fmla="*/ 0 w 301"/>
                <a:gd name="T1" fmla="*/ 35 h 35"/>
                <a:gd name="T2" fmla="*/ 0 w 301"/>
                <a:gd name="T3" fmla="*/ 0 h 35"/>
                <a:gd name="T4" fmla="*/ 301 w 301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1" h="35">
                  <a:moveTo>
                    <a:pt x="0" y="35"/>
                  </a:moveTo>
                  <a:lnTo>
                    <a:pt x="0" y="0"/>
                  </a:lnTo>
                  <a:lnTo>
                    <a:pt x="301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7" name="Rectangle 529"/>
            <p:cNvSpPr>
              <a:spLocks noChangeArrowheads="1"/>
            </p:cNvSpPr>
            <p:nvPr/>
          </p:nvSpPr>
          <p:spPr bwMode="auto">
            <a:xfrm>
              <a:off x="4892892" y="6822291"/>
              <a:ext cx="73898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S.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abyssinica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-B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08" name="Freeform 530"/>
            <p:cNvSpPr>
              <a:spLocks/>
            </p:cNvSpPr>
            <p:nvPr/>
          </p:nvSpPr>
          <p:spPr bwMode="auto">
            <a:xfrm>
              <a:off x="4767480" y="6896547"/>
              <a:ext cx="120650" cy="36513"/>
            </a:xfrm>
            <a:custGeom>
              <a:avLst/>
              <a:gdLst>
                <a:gd name="T0" fmla="*/ 0 w 76"/>
                <a:gd name="T1" fmla="*/ 23 h 23"/>
                <a:gd name="T2" fmla="*/ 0 w 76"/>
                <a:gd name="T3" fmla="*/ 0 h 23"/>
                <a:gd name="T4" fmla="*/ 76 w 76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" h="23">
                  <a:moveTo>
                    <a:pt x="0" y="23"/>
                  </a:moveTo>
                  <a:lnTo>
                    <a:pt x="0" y="0"/>
                  </a:lnTo>
                  <a:lnTo>
                    <a:pt x="76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09" name="Rectangle 531"/>
            <p:cNvSpPr>
              <a:spLocks noChangeArrowheads="1"/>
            </p:cNvSpPr>
            <p:nvPr/>
          </p:nvSpPr>
          <p:spPr bwMode="auto">
            <a:xfrm>
              <a:off x="4869080" y="6900078"/>
              <a:ext cx="65883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S. sensitiva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-B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10" name="Freeform 532"/>
            <p:cNvSpPr>
              <a:spLocks/>
            </p:cNvSpPr>
            <p:nvPr/>
          </p:nvSpPr>
          <p:spPr bwMode="auto">
            <a:xfrm>
              <a:off x="4767480" y="6936234"/>
              <a:ext cx="98425" cy="36513"/>
            </a:xfrm>
            <a:custGeom>
              <a:avLst/>
              <a:gdLst>
                <a:gd name="T0" fmla="*/ 0 w 62"/>
                <a:gd name="T1" fmla="*/ 0 h 23"/>
                <a:gd name="T2" fmla="*/ 0 w 62"/>
                <a:gd name="T3" fmla="*/ 23 h 23"/>
                <a:gd name="T4" fmla="*/ 62 w 62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2" h="23">
                  <a:moveTo>
                    <a:pt x="0" y="0"/>
                  </a:moveTo>
                  <a:lnTo>
                    <a:pt x="0" y="23"/>
                  </a:lnTo>
                  <a:lnTo>
                    <a:pt x="62" y="2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1" name="Freeform 533"/>
            <p:cNvSpPr>
              <a:spLocks/>
            </p:cNvSpPr>
            <p:nvPr/>
          </p:nvSpPr>
          <p:spPr bwMode="auto">
            <a:xfrm>
              <a:off x="4478555" y="6877497"/>
              <a:ext cx="288925" cy="57150"/>
            </a:xfrm>
            <a:custGeom>
              <a:avLst/>
              <a:gdLst>
                <a:gd name="T0" fmla="*/ 0 w 182"/>
                <a:gd name="T1" fmla="*/ 0 h 36"/>
                <a:gd name="T2" fmla="*/ 0 w 182"/>
                <a:gd name="T3" fmla="*/ 36 h 36"/>
                <a:gd name="T4" fmla="*/ 182 w 182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2" h="36">
                  <a:moveTo>
                    <a:pt x="0" y="0"/>
                  </a:moveTo>
                  <a:lnTo>
                    <a:pt x="0" y="36"/>
                  </a:lnTo>
                  <a:lnTo>
                    <a:pt x="182" y="36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2" name="Freeform 534"/>
            <p:cNvSpPr>
              <a:spLocks/>
            </p:cNvSpPr>
            <p:nvPr/>
          </p:nvSpPr>
          <p:spPr bwMode="auto">
            <a:xfrm>
              <a:off x="3959442" y="6875909"/>
              <a:ext cx="519112" cy="269875"/>
            </a:xfrm>
            <a:custGeom>
              <a:avLst/>
              <a:gdLst>
                <a:gd name="T0" fmla="*/ 0 w 327"/>
                <a:gd name="T1" fmla="*/ 170 h 170"/>
                <a:gd name="T2" fmla="*/ 0 w 327"/>
                <a:gd name="T3" fmla="*/ 0 h 170"/>
                <a:gd name="T4" fmla="*/ 327 w 327"/>
                <a:gd name="T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7" h="170">
                  <a:moveTo>
                    <a:pt x="0" y="170"/>
                  </a:moveTo>
                  <a:lnTo>
                    <a:pt x="0" y="0"/>
                  </a:lnTo>
                  <a:lnTo>
                    <a:pt x="327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3" name="Rectangle 535"/>
            <p:cNvSpPr>
              <a:spLocks noChangeArrowheads="1"/>
            </p:cNvSpPr>
            <p:nvPr/>
          </p:nvSpPr>
          <p:spPr bwMode="auto">
            <a:xfrm>
              <a:off x="4826217" y="6977866"/>
              <a:ext cx="807913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i="1" u="none" strike="noStrike" cap="none" normalizeH="0" baseline="0" dirty="0" smtClean="0">
                  <a:ln>
                    <a:noFill/>
                  </a:ln>
                  <a:solidFill>
                    <a:srgbClr val="0070C0"/>
                  </a:solidFill>
                  <a:effectLst/>
                  <a:cs typeface="Arial" panose="020B0604020202020204" pitchFamily="34" charset="0"/>
                </a:rPr>
                <a:t> S. semperflorens</a:t>
              </a:r>
            </a:p>
          </p:txBody>
        </p:sp>
        <p:sp>
          <p:nvSpPr>
            <p:cNvPr id="1914" name="Freeform 536"/>
            <p:cNvSpPr>
              <a:spLocks/>
            </p:cNvSpPr>
            <p:nvPr/>
          </p:nvSpPr>
          <p:spPr bwMode="auto">
            <a:xfrm>
              <a:off x="4203917" y="7050534"/>
              <a:ext cx="619125" cy="130175"/>
            </a:xfrm>
            <a:custGeom>
              <a:avLst/>
              <a:gdLst>
                <a:gd name="T0" fmla="*/ 0 w 390"/>
                <a:gd name="T1" fmla="*/ 82 h 82"/>
                <a:gd name="T2" fmla="*/ 0 w 390"/>
                <a:gd name="T3" fmla="*/ 0 h 82"/>
                <a:gd name="T4" fmla="*/ 390 w 390"/>
                <a:gd name="T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0" h="82">
                  <a:moveTo>
                    <a:pt x="0" y="82"/>
                  </a:moveTo>
                  <a:lnTo>
                    <a:pt x="0" y="0"/>
                  </a:lnTo>
                  <a:lnTo>
                    <a:pt x="390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5" name="Rectangle 537"/>
            <p:cNvSpPr>
              <a:spLocks noChangeArrowheads="1"/>
            </p:cNvSpPr>
            <p:nvPr/>
          </p:nvSpPr>
          <p:spPr bwMode="auto">
            <a:xfrm>
              <a:off x="4676992" y="7055297"/>
              <a:ext cx="751809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anose="020B0604020202020204" pitchFamily="34" charset="0"/>
                </a:rPr>
                <a:t>A. afraspera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anose="020B0604020202020204" pitchFamily="34" charset="0"/>
                </a:rPr>
                <a:t>-B1</a:t>
              </a:r>
            </a:p>
          </p:txBody>
        </p:sp>
        <p:sp>
          <p:nvSpPr>
            <p:cNvPr id="1916" name="Freeform 538"/>
            <p:cNvSpPr>
              <a:spLocks/>
            </p:cNvSpPr>
            <p:nvPr/>
          </p:nvSpPr>
          <p:spPr bwMode="auto">
            <a:xfrm>
              <a:off x="4630955" y="7128322"/>
              <a:ext cx="41275" cy="38100"/>
            </a:xfrm>
            <a:custGeom>
              <a:avLst/>
              <a:gdLst>
                <a:gd name="T0" fmla="*/ 0 w 26"/>
                <a:gd name="T1" fmla="*/ 24 h 24"/>
                <a:gd name="T2" fmla="*/ 0 w 26"/>
                <a:gd name="T3" fmla="*/ 0 h 24"/>
                <a:gd name="T4" fmla="*/ 26 w 26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4">
                  <a:moveTo>
                    <a:pt x="0" y="24"/>
                  </a:move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7" name="Rectangle 539"/>
            <p:cNvSpPr>
              <a:spLocks noChangeArrowheads="1"/>
            </p:cNvSpPr>
            <p:nvPr/>
          </p:nvSpPr>
          <p:spPr bwMode="auto">
            <a:xfrm>
              <a:off x="4794467" y="7133084"/>
              <a:ext cx="751809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anose="020B0604020202020204" pitchFamily="34" charset="0"/>
                </a:rPr>
                <a:t>A. afraspera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B050"/>
                  </a:solidFill>
                  <a:effectLst/>
                  <a:cs typeface="Arial" panose="020B0604020202020204" pitchFamily="34" charset="0"/>
                </a:rPr>
                <a:t>-B2</a:t>
              </a:r>
            </a:p>
          </p:txBody>
        </p:sp>
        <p:sp>
          <p:nvSpPr>
            <p:cNvPr id="1918" name="Freeform 540"/>
            <p:cNvSpPr>
              <a:spLocks/>
            </p:cNvSpPr>
            <p:nvPr/>
          </p:nvSpPr>
          <p:spPr bwMode="auto">
            <a:xfrm>
              <a:off x="4630955" y="7169597"/>
              <a:ext cx="158750" cy="36513"/>
            </a:xfrm>
            <a:custGeom>
              <a:avLst/>
              <a:gdLst>
                <a:gd name="T0" fmla="*/ 0 w 100"/>
                <a:gd name="T1" fmla="*/ 0 h 23"/>
                <a:gd name="T2" fmla="*/ 0 w 100"/>
                <a:gd name="T3" fmla="*/ 23 h 23"/>
                <a:gd name="T4" fmla="*/ 100 w 100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" h="23">
                  <a:moveTo>
                    <a:pt x="0" y="0"/>
                  </a:moveTo>
                  <a:lnTo>
                    <a:pt x="0" y="23"/>
                  </a:lnTo>
                  <a:lnTo>
                    <a:pt x="100" y="2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19" name="Freeform 541"/>
            <p:cNvSpPr>
              <a:spLocks/>
            </p:cNvSpPr>
            <p:nvPr/>
          </p:nvSpPr>
          <p:spPr bwMode="auto">
            <a:xfrm>
              <a:off x="4362667" y="7168009"/>
              <a:ext cx="268287" cy="55563"/>
            </a:xfrm>
            <a:custGeom>
              <a:avLst/>
              <a:gdLst>
                <a:gd name="T0" fmla="*/ 0 w 169"/>
                <a:gd name="T1" fmla="*/ 35 h 35"/>
                <a:gd name="T2" fmla="*/ 0 w 169"/>
                <a:gd name="T3" fmla="*/ 0 h 35"/>
                <a:gd name="T4" fmla="*/ 169 w 169"/>
                <a:gd name="T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9" h="35">
                  <a:moveTo>
                    <a:pt x="0" y="35"/>
                  </a:moveTo>
                  <a:lnTo>
                    <a:pt x="0" y="0"/>
                  </a:lnTo>
                  <a:lnTo>
                    <a:pt x="169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0" name="Rectangle 542"/>
            <p:cNvSpPr>
              <a:spLocks noChangeArrowheads="1"/>
            </p:cNvSpPr>
            <p:nvPr/>
          </p:nvSpPr>
          <p:spPr bwMode="auto">
            <a:xfrm>
              <a:off x="4856380" y="7210872"/>
              <a:ext cx="596317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A. uniflora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-B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21" name="Freeform 543"/>
            <p:cNvSpPr>
              <a:spLocks/>
            </p:cNvSpPr>
            <p:nvPr/>
          </p:nvSpPr>
          <p:spPr bwMode="auto">
            <a:xfrm>
              <a:off x="4362667" y="7226747"/>
              <a:ext cx="490537" cy="57150"/>
            </a:xfrm>
            <a:custGeom>
              <a:avLst/>
              <a:gdLst>
                <a:gd name="T0" fmla="*/ 0 w 309"/>
                <a:gd name="T1" fmla="*/ 0 h 36"/>
                <a:gd name="T2" fmla="*/ 0 w 309"/>
                <a:gd name="T3" fmla="*/ 36 h 36"/>
                <a:gd name="T4" fmla="*/ 309 w 309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9" h="36">
                  <a:moveTo>
                    <a:pt x="0" y="0"/>
                  </a:moveTo>
                  <a:lnTo>
                    <a:pt x="0" y="36"/>
                  </a:lnTo>
                  <a:lnTo>
                    <a:pt x="309" y="36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2" name="Freeform 544"/>
            <p:cNvSpPr>
              <a:spLocks/>
            </p:cNvSpPr>
            <p:nvPr/>
          </p:nvSpPr>
          <p:spPr bwMode="auto">
            <a:xfrm>
              <a:off x="4254717" y="7225159"/>
              <a:ext cx="107950" cy="85725"/>
            </a:xfrm>
            <a:custGeom>
              <a:avLst/>
              <a:gdLst>
                <a:gd name="T0" fmla="*/ 0 w 68"/>
                <a:gd name="T1" fmla="*/ 54 h 54"/>
                <a:gd name="T2" fmla="*/ 0 w 68"/>
                <a:gd name="T3" fmla="*/ 0 h 54"/>
                <a:gd name="T4" fmla="*/ 68 w 68"/>
                <a:gd name="T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54">
                  <a:moveTo>
                    <a:pt x="0" y="54"/>
                  </a:moveTo>
                  <a:lnTo>
                    <a:pt x="0" y="0"/>
                  </a:lnTo>
                  <a:lnTo>
                    <a:pt x="68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3" name="Rectangle 545"/>
            <p:cNvSpPr>
              <a:spLocks noChangeArrowheads="1"/>
            </p:cNvSpPr>
            <p:nvPr/>
          </p:nvSpPr>
          <p:spPr bwMode="auto">
            <a:xfrm>
              <a:off x="4727792" y="7288659"/>
              <a:ext cx="89928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B.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humularioides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-B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24" name="Freeform 546"/>
            <p:cNvSpPr>
              <a:spLocks/>
            </p:cNvSpPr>
            <p:nvPr/>
          </p:nvSpPr>
          <p:spPr bwMode="auto">
            <a:xfrm>
              <a:off x="4583330" y="7361684"/>
              <a:ext cx="141287" cy="36513"/>
            </a:xfrm>
            <a:custGeom>
              <a:avLst/>
              <a:gdLst>
                <a:gd name="T0" fmla="*/ 0 w 89"/>
                <a:gd name="T1" fmla="*/ 23 h 23"/>
                <a:gd name="T2" fmla="*/ 0 w 89"/>
                <a:gd name="T3" fmla="*/ 0 h 23"/>
                <a:gd name="T4" fmla="*/ 89 w 8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9" h="23">
                  <a:moveTo>
                    <a:pt x="0" y="23"/>
                  </a:moveTo>
                  <a:lnTo>
                    <a:pt x="0" y="0"/>
                  </a:lnTo>
                  <a:lnTo>
                    <a:pt x="89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5" name="Rectangle 547"/>
            <p:cNvSpPr>
              <a:spLocks noChangeArrowheads="1"/>
            </p:cNvSpPr>
            <p:nvPr/>
          </p:nvSpPr>
          <p:spPr bwMode="auto">
            <a:xfrm>
              <a:off x="4765892" y="7366447"/>
              <a:ext cx="613951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B.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lupulina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-B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26" name="Freeform 548"/>
            <p:cNvSpPr>
              <a:spLocks/>
            </p:cNvSpPr>
            <p:nvPr/>
          </p:nvSpPr>
          <p:spPr bwMode="auto">
            <a:xfrm>
              <a:off x="4583330" y="7401372"/>
              <a:ext cx="177800" cy="38100"/>
            </a:xfrm>
            <a:custGeom>
              <a:avLst/>
              <a:gdLst>
                <a:gd name="T0" fmla="*/ 0 w 112"/>
                <a:gd name="T1" fmla="*/ 0 h 24"/>
                <a:gd name="T2" fmla="*/ 0 w 112"/>
                <a:gd name="T3" fmla="*/ 24 h 24"/>
                <a:gd name="T4" fmla="*/ 112 w 112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2" h="24">
                  <a:moveTo>
                    <a:pt x="0" y="0"/>
                  </a:moveTo>
                  <a:lnTo>
                    <a:pt x="0" y="24"/>
                  </a:lnTo>
                  <a:lnTo>
                    <a:pt x="112" y="2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7" name="Freeform 549"/>
            <p:cNvSpPr>
              <a:spLocks/>
            </p:cNvSpPr>
            <p:nvPr/>
          </p:nvSpPr>
          <p:spPr bwMode="auto">
            <a:xfrm>
              <a:off x="4254717" y="7314059"/>
              <a:ext cx="328612" cy="85725"/>
            </a:xfrm>
            <a:custGeom>
              <a:avLst/>
              <a:gdLst>
                <a:gd name="T0" fmla="*/ 0 w 207"/>
                <a:gd name="T1" fmla="*/ 0 h 54"/>
                <a:gd name="T2" fmla="*/ 0 w 207"/>
                <a:gd name="T3" fmla="*/ 54 h 54"/>
                <a:gd name="T4" fmla="*/ 207 w 207"/>
                <a:gd name="T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" h="54">
                  <a:moveTo>
                    <a:pt x="0" y="0"/>
                  </a:moveTo>
                  <a:lnTo>
                    <a:pt x="0" y="54"/>
                  </a:lnTo>
                  <a:lnTo>
                    <a:pt x="207" y="5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8" name="Freeform 550"/>
            <p:cNvSpPr>
              <a:spLocks/>
            </p:cNvSpPr>
            <p:nvPr/>
          </p:nvSpPr>
          <p:spPr bwMode="auto">
            <a:xfrm>
              <a:off x="4203917" y="7183884"/>
              <a:ext cx="50800" cy="128588"/>
            </a:xfrm>
            <a:custGeom>
              <a:avLst/>
              <a:gdLst>
                <a:gd name="T0" fmla="*/ 0 w 32"/>
                <a:gd name="T1" fmla="*/ 0 h 81"/>
                <a:gd name="T2" fmla="*/ 0 w 32"/>
                <a:gd name="T3" fmla="*/ 81 h 81"/>
                <a:gd name="T4" fmla="*/ 32 w 32"/>
                <a:gd name="T5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" h="81">
                  <a:moveTo>
                    <a:pt x="0" y="0"/>
                  </a:moveTo>
                  <a:lnTo>
                    <a:pt x="0" y="81"/>
                  </a:lnTo>
                  <a:lnTo>
                    <a:pt x="32" y="81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29" name="Freeform 551"/>
            <p:cNvSpPr>
              <a:spLocks/>
            </p:cNvSpPr>
            <p:nvPr/>
          </p:nvSpPr>
          <p:spPr bwMode="auto">
            <a:xfrm>
              <a:off x="4119780" y="7182297"/>
              <a:ext cx="84137" cy="233363"/>
            </a:xfrm>
            <a:custGeom>
              <a:avLst/>
              <a:gdLst>
                <a:gd name="T0" fmla="*/ 0 w 53"/>
                <a:gd name="T1" fmla="*/ 147 h 147"/>
                <a:gd name="T2" fmla="*/ 0 w 53"/>
                <a:gd name="T3" fmla="*/ 0 h 147"/>
                <a:gd name="T4" fmla="*/ 53 w 53"/>
                <a:gd name="T5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147">
                  <a:moveTo>
                    <a:pt x="0" y="147"/>
                  </a:moveTo>
                  <a:lnTo>
                    <a:pt x="0" y="0"/>
                  </a:lnTo>
                  <a:lnTo>
                    <a:pt x="53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0" name="Rectangle 552"/>
            <p:cNvSpPr>
              <a:spLocks noChangeArrowheads="1"/>
            </p:cNvSpPr>
            <p:nvPr/>
          </p:nvSpPr>
          <p:spPr bwMode="auto">
            <a:xfrm>
              <a:off x="5089742" y="7444234"/>
              <a:ext cx="618759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K.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strigosa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-B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31" name="Freeform 553"/>
            <p:cNvSpPr>
              <a:spLocks/>
            </p:cNvSpPr>
            <p:nvPr/>
          </p:nvSpPr>
          <p:spPr bwMode="auto">
            <a:xfrm>
              <a:off x="4937342" y="7515672"/>
              <a:ext cx="147637" cy="38100"/>
            </a:xfrm>
            <a:custGeom>
              <a:avLst/>
              <a:gdLst>
                <a:gd name="T0" fmla="*/ 0 w 93"/>
                <a:gd name="T1" fmla="*/ 24 h 24"/>
                <a:gd name="T2" fmla="*/ 0 w 93"/>
                <a:gd name="T3" fmla="*/ 0 h 24"/>
                <a:gd name="T4" fmla="*/ 93 w 93"/>
                <a:gd name="T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" h="24">
                  <a:moveTo>
                    <a:pt x="0" y="24"/>
                  </a:moveTo>
                  <a:lnTo>
                    <a:pt x="0" y="0"/>
                  </a:lnTo>
                  <a:lnTo>
                    <a:pt x="93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2" name="Rectangle 554"/>
            <p:cNvSpPr>
              <a:spLocks noChangeArrowheads="1"/>
            </p:cNvSpPr>
            <p:nvPr/>
          </p:nvSpPr>
          <p:spPr bwMode="auto">
            <a:xfrm>
              <a:off x="5072280" y="7522022"/>
              <a:ext cx="48250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K.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lutea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-B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33" name="Freeform 555"/>
            <p:cNvSpPr>
              <a:spLocks/>
            </p:cNvSpPr>
            <p:nvPr/>
          </p:nvSpPr>
          <p:spPr bwMode="auto">
            <a:xfrm>
              <a:off x="4937342" y="7556947"/>
              <a:ext cx="131762" cy="36513"/>
            </a:xfrm>
            <a:custGeom>
              <a:avLst/>
              <a:gdLst>
                <a:gd name="T0" fmla="*/ 0 w 83"/>
                <a:gd name="T1" fmla="*/ 0 h 23"/>
                <a:gd name="T2" fmla="*/ 0 w 83"/>
                <a:gd name="T3" fmla="*/ 23 h 23"/>
                <a:gd name="T4" fmla="*/ 83 w 83"/>
                <a:gd name="T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" h="23">
                  <a:moveTo>
                    <a:pt x="0" y="0"/>
                  </a:moveTo>
                  <a:lnTo>
                    <a:pt x="0" y="23"/>
                  </a:lnTo>
                  <a:lnTo>
                    <a:pt x="83" y="2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4" name="Freeform 556"/>
            <p:cNvSpPr>
              <a:spLocks/>
            </p:cNvSpPr>
            <p:nvPr/>
          </p:nvSpPr>
          <p:spPr bwMode="auto">
            <a:xfrm>
              <a:off x="4364255" y="7555359"/>
              <a:ext cx="573087" cy="96838"/>
            </a:xfrm>
            <a:custGeom>
              <a:avLst/>
              <a:gdLst>
                <a:gd name="T0" fmla="*/ 0 w 361"/>
                <a:gd name="T1" fmla="*/ 61 h 61"/>
                <a:gd name="T2" fmla="*/ 0 w 361"/>
                <a:gd name="T3" fmla="*/ 0 h 61"/>
                <a:gd name="T4" fmla="*/ 361 w 361"/>
                <a:gd name="T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1" h="61">
                  <a:moveTo>
                    <a:pt x="0" y="61"/>
                  </a:moveTo>
                  <a:lnTo>
                    <a:pt x="0" y="0"/>
                  </a:lnTo>
                  <a:lnTo>
                    <a:pt x="361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5" name="Rectangle 557"/>
            <p:cNvSpPr>
              <a:spLocks noChangeArrowheads="1"/>
            </p:cNvSpPr>
            <p:nvPr/>
          </p:nvSpPr>
          <p:spPr bwMode="auto">
            <a:xfrm>
              <a:off x="5192930" y="7598222"/>
              <a:ext cx="476092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A.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bella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-B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36" name="Freeform 558"/>
            <p:cNvSpPr>
              <a:spLocks/>
            </p:cNvSpPr>
            <p:nvPr/>
          </p:nvSpPr>
          <p:spPr bwMode="auto">
            <a:xfrm>
              <a:off x="4726205" y="7671247"/>
              <a:ext cx="463550" cy="80963"/>
            </a:xfrm>
            <a:custGeom>
              <a:avLst/>
              <a:gdLst>
                <a:gd name="T0" fmla="*/ 0 w 292"/>
                <a:gd name="T1" fmla="*/ 51 h 51"/>
                <a:gd name="T2" fmla="*/ 0 w 292"/>
                <a:gd name="T3" fmla="*/ 0 h 51"/>
                <a:gd name="T4" fmla="*/ 292 w 292"/>
                <a:gd name="T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2" h="51">
                  <a:moveTo>
                    <a:pt x="0" y="51"/>
                  </a:moveTo>
                  <a:lnTo>
                    <a:pt x="0" y="0"/>
                  </a:lnTo>
                  <a:lnTo>
                    <a:pt x="292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7" name="Rectangle 559"/>
            <p:cNvSpPr>
              <a:spLocks noChangeArrowheads="1"/>
            </p:cNvSpPr>
            <p:nvPr/>
          </p:nvSpPr>
          <p:spPr bwMode="auto">
            <a:xfrm>
              <a:off x="5358030" y="7676009"/>
              <a:ext cx="73898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A.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abyssinica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-B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38" name="Freeform 560"/>
            <p:cNvSpPr>
              <a:spLocks/>
            </p:cNvSpPr>
            <p:nvPr/>
          </p:nvSpPr>
          <p:spPr bwMode="auto">
            <a:xfrm>
              <a:off x="5094505" y="7749034"/>
              <a:ext cx="258762" cy="85725"/>
            </a:xfrm>
            <a:custGeom>
              <a:avLst/>
              <a:gdLst>
                <a:gd name="T0" fmla="*/ 0 w 163"/>
                <a:gd name="T1" fmla="*/ 54 h 54"/>
                <a:gd name="T2" fmla="*/ 0 w 163"/>
                <a:gd name="T3" fmla="*/ 0 h 54"/>
                <a:gd name="T4" fmla="*/ 163 w 163"/>
                <a:gd name="T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3" h="54">
                  <a:moveTo>
                    <a:pt x="0" y="54"/>
                  </a:moveTo>
                  <a:lnTo>
                    <a:pt x="0" y="0"/>
                  </a:lnTo>
                  <a:lnTo>
                    <a:pt x="163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9" name="Rectangle 561"/>
            <p:cNvSpPr>
              <a:spLocks noChangeArrowheads="1"/>
            </p:cNvSpPr>
            <p:nvPr/>
          </p:nvSpPr>
          <p:spPr bwMode="auto">
            <a:xfrm>
              <a:off x="5581867" y="7753797"/>
              <a:ext cx="83516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H. descampsii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-B1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40" name="Freeform 562"/>
            <p:cNvSpPr>
              <a:spLocks/>
            </p:cNvSpPr>
            <p:nvPr/>
          </p:nvSpPr>
          <p:spPr bwMode="auto">
            <a:xfrm>
              <a:off x="5524717" y="7826822"/>
              <a:ext cx="52387" cy="36513"/>
            </a:xfrm>
            <a:custGeom>
              <a:avLst/>
              <a:gdLst>
                <a:gd name="T0" fmla="*/ 0 w 33"/>
                <a:gd name="T1" fmla="*/ 23 h 23"/>
                <a:gd name="T2" fmla="*/ 0 w 33"/>
                <a:gd name="T3" fmla="*/ 0 h 23"/>
                <a:gd name="T4" fmla="*/ 33 w 33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23">
                  <a:moveTo>
                    <a:pt x="0" y="23"/>
                  </a:moveTo>
                  <a:lnTo>
                    <a:pt x="0" y="0"/>
                  </a:lnTo>
                  <a:lnTo>
                    <a:pt x="33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1" name="Rectangle 563"/>
            <p:cNvSpPr>
              <a:spLocks noChangeArrowheads="1"/>
            </p:cNvSpPr>
            <p:nvPr/>
          </p:nvSpPr>
          <p:spPr bwMode="auto">
            <a:xfrm>
              <a:off x="5581867" y="7831584"/>
              <a:ext cx="83516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H. descampsii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-B2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42" name="Freeform 564"/>
            <p:cNvSpPr>
              <a:spLocks/>
            </p:cNvSpPr>
            <p:nvPr/>
          </p:nvSpPr>
          <p:spPr bwMode="auto">
            <a:xfrm>
              <a:off x="5524717" y="7866509"/>
              <a:ext cx="52387" cy="38100"/>
            </a:xfrm>
            <a:custGeom>
              <a:avLst/>
              <a:gdLst>
                <a:gd name="T0" fmla="*/ 0 w 33"/>
                <a:gd name="T1" fmla="*/ 0 h 24"/>
                <a:gd name="T2" fmla="*/ 0 w 33"/>
                <a:gd name="T3" fmla="*/ 24 h 24"/>
                <a:gd name="T4" fmla="*/ 33 w 33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" h="24">
                  <a:moveTo>
                    <a:pt x="0" y="0"/>
                  </a:moveTo>
                  <a:lnTo>
                    <a:pt x="0" y="24"/>
                  </a:lnTo>
                  <a:lnTo>
                    <a:pt x="33" y="2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3" name="Freeform 565"/>
            <p:cNvSpPr>
              <a:spLocks/>
            </p:cNvSpPr>
            <p:nvPr/>
          </p:nvSpPr>
          <p:spPr bwMode="auto">
            <a:xfrm>
              <a:off x="5415180" y="7864922"/>
              <a:ext cx="109537" cy="57150"/>
            </a:xfrm>
            <a:custGeom>
              <a:avLst/>
              <a:gdLst>
                <a:gd name="T0" fmla="*/ 0 w 69"/>
                <a:gd name="T1" fmla="*/ 36 h 36"/>
                <a:gd name="T2" fmla="*/ 0 w 69"/>
                <a:gd name="T3" fmla="*/ 0 h 36"/>
                <a:gd name="T4" fmla="*/ 69 w 69"/>
                <a:gd name="T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36">
                  <a:moveTo>
                    <a:pt x="0" y="36"/>
                  </a:moveTo>
                  <a:lnTo>
                    <a:pt x="0" y="0"/>
                  </a:lnTo>
                  <a:lnTo>
                    <a:pt x="69" y="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4" name="Rectangle 566"/>
            <p:cNvSpPr>
              <a:spLocks noChangeArrowheads="1"/>
            </p:cNvSpPr>
            <p:nvPr/>
          </p:nvSpPr>
          <p:spPr bwMode="auto">
            <a:xfrm>
              <a:off x="5464392" y="7909372"/>
              <a:ext cx="748603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kumimoji="0" lang="fr-FR" altLang="fr-FR" sz="800" b="0" i="1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H. </a:t>
              </a:r>
              <a:r>
                <a:rPr kumimoji="0" lang="fr-FR" altLang="fr-FR" sz="800" b="0" i="1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kapiriensis</a:t>
              </a: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-B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45" name="Freeform 567"/>
            <p:cNvSpPr>
              <a:spLocks/>
            </p:cNvSpPr>
            <p:nvPr/>
          </p:nvSpPr>
          <p:spPr bwMode="auto">
            <a:xfrm>
              <a:off x="5415180" y="7925247"/>
              <a:ext cx="44450" cy="57150"/>
            </a:xfrm>
            <a:custGeom>
              <a:avLst/>
              <a:gdLst>
                <a:gd name="T0" fmla="*/ 0 w 28"/>
                <a:gd name="T1" fmla="*/ 0 h 36"/>
                <a:gd name="T2" fmla="*/ 0 w 28"/>
                <a:gd name="T3" fmla="*/ 36 h 36"/>
                <a:gd name="T4" fmla="*/ 28 w 28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36">
                  <a:moveTo>
                    <a:pt x="0" y="0"/>
                  </a:moveTo>
                  <a:lnTo>
                    <a:pt x="0" y="36"/>
                  </a:lnTo>
                  <a:lnTo>
                    <a:pt x="28" y="36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6" name="Freeform 568"/>
            <p:cNvSpPr>
              <a:spLocks/>
            </p:cNvSpPr>
            <p:nvPr/>
          </p:nvSpPr>
          <p:spPr bwMode="auto">
            <a:xfrm>
              <a:off x="5094505" y="7837934"/>
              <a:ext cx="320675" cy="85725"/>
            </a:xfrm>
            <a:custGeom>
              <a:avLst/>
              <a:gdLst>
                <a:gd name="T0" fmla="*/ 0 w 202"/>
                <a:gd name="T1" fmla="*/ 0 h 54"/>
                <a:gd name="T2" fmla="*/ 0 w 202"/>
                <a:gd name="T3" fmla="*/ 54 h 54"/>
                <a:gd name="T4" fmla="*/ 202 w 202"/>
                <a:gd name="T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" h="54">
                  <a:moveTo>
                    <a:pt x="0" y="0"/>
                  </a:moveTo>
                  <a:lnTo>
                    <a:pt x="0" y="54"/>
                  </a:lnTo>
                  <a:lnTo>
                    <a:pt x="202" y="54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7" name="Freeform 569"/>
            <p:cNvSpPr>
              <a:spLocks/>
            </p:cNvSpPr>
            <p:nvPr/>
          </p:nvSpPr>
          <p:spPr bwMode="auto">
            <a:xfrm>
              <a:off x="4726205" y="7755384"/>
              <a:ext cx="368300" cy="80963"/>
            </a:xfrm>
            <a:custGeom>
              <a:avLst/>
              <a:gdLst>
                <a:gd name="T0" fmla="*/ 0 w 232"/>
                <a:gd name="T1" fmla="*/ 0 h 51"/>
                <a:gd name="T2" fmla="*/ 0 w 232"/>
                <a:gd name="T3" fmla="*/ 51 h 51"/>
                <a:gd name="T4" fmla="*/ 232 w 232"/>
                <a:gd name="T5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2" h="51">
                  <a:moveTo>
                    <a:pt x="0" y="0"/>
                  </a:moveTo>
                  <a:lnTo>
                    <a:pt x="0" y="51"/>
                  </a:lnTo>
                  <a:lnTo>
                    <a:pt x="232" y="51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8" name="Freeform 570"/>
            <p:cNvSpPr>
              <a:spLocks/>
            </p:cNvSpPr>
            <p:nvPr/>
          </p:nvSpPr>
          <p:spPr bwMode="auto">
            <a:xfrm>
              <a:off x="4364255" y="7655372"/>
              <a:ext cx="361950" cy="98425"/>
            </a:xfrm>
            <a:custGeom>
              <a:avLst/>
              <a:gdLst>
                <a:gd name="T0" fmla="*/ 0 w 228"/>
                <a:gd name="T1" fmla="*/ 0 h 62"/>
                <a:gd name="T2" fmla="*/ 0 w 228"/>
                <a:gd name="T3" fmla="*/ 62 h 62"/>
                <a:gd name="T4" fmla="*/ 228 w 228"/>
                <a:gd name="T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8" h="62">
                  <a:moveTo>
                    <a:pt x="0" y="0"/>
                  </a:moveTo>
                  <a:lnTo>
                    <a:pt x="0" y="62"/>
                  </a:lnTo>
                  <a:lnTo>
                    <a:pt x="228" y="62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9" name="Freeform 571"/>
            <p:cNvSpPr>
              <a:spLocks/>
            </p:cNvSpPr>
            <p:nvPr/>
          </p:nvSpPr>
          <p:spPr bwMode="auto">
            <a:xfrm>
              <a:off x="4119780" y="7418834"/>
              <a:ext cx="244475" cy="234950"/>
            </a:xfrm>
            <a:custGeom>
              <a:avLst/>
              <a:gdLst>
                <a:gd name="T0" fmla="*/ 0 w 154"/>
                <a:gd name="T1" fmla="*/ 0 h 148"/>
                <a:gd name="T2" fmla="*/ 0 w 154"/>
                <a:gd name="T3" fmla="*/ 148 h 148"/>
                <a:gd name="T4" fmla="*/ 154 w 154"/>
                <a:gd name="T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48">
                  <a:moveTo>
                    <a:pt x="0" y="0"/>
                  </a:moveTo>
                  <a:lnTo>
                    <a:pt x="0" y="148"/>
                  </a:lnTo>
                  <a:lnTo>
                    <a:pt x="154" y="148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0" name="Freeform 572"/>
            <p:cNvSpPr>
              <a:spLocks/>
            </p:cNvSpPr>
            <p:nvPr/>
          </p:nvSpPr>
          <p:spPr bwMode="auto">
            <a:xfrm>
              <a:off x="3959442" y="7148959"/>
              <a:ext cx="160337" cy="268288"/>
            </a:xfrm>
            <a:custGeom>
              <a:avLst/>
              <a:gdLst>
                <a:gd name="T0" fmla="*/ 0 w 101"/>
                <a:gd name="T1" fmla="*/ 0 h 169"/>
                <a:gd name="T2" fmla="*/ 0 w 101"/>
                <a:gd name="T3" fmla="*/ 169 h 169"/>
                <a:gd name="T4" fmla="*/ 101 w 101"/>
                <a:gd name="T5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169">
                  <a:moveTo>
                    <a:pt x="0" y="0"/>
                  </a:moveTo>
                  <a:lnTo>
                    <a:pt x="0" y="169"/>
                  </a:lnTo>
                  <a:lnTo>
                    <a:pt x="101" y="169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1" name="Freeform 573"/>
            <p:cNvSpPr>
              <a:spLocks/>
            </p:cNvSpPr>
            <p:nvPr/>
          </p:nvSpPr>
          <p:spPr bwMode="auto">
            <a:xfrm>
              <a:off x="3870542" y="6925122"/>
              <a:ext cx="88900" cy="222250"/>
            </a:xfrm>
            <a:custGeom>
              <a:avLst/>
              <a:gdLst>
                <a:gd name="T0" fmla="*/ 0 w 56"/>
                <a:gd name="T1" fmla="*/ 0 h 140"/>
                <a:gd name="T2" fmla="*/ 0 w 56"/>
                <a:gd name="T3" fmla="*/ 140 h 140"/>
                <a:gd name="T4" fmla="*/ 56 w 56"/>
                <a:gd name="T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140">
                  <a:moveTo>
                    <a:pt x="0" y="0"/>
                  </a:moveTo>
                  <a:lnTo>
                    <a:pt x="0" y="140"/>
                  </a:lnTo>
                  <a:lnTo>
                    <a:pt x="56" y="140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2" name="Freeform 574"/>
            <p:cNvSpPr>
              <a:spLocks/>
            </p:cNvSpPr>
            <p:nvPr/>
          </p:nvSpPr>
          <p:spPr bwMode="auto">
            <a:xfrm>
              <a:off x="3791167" y="6534597"/>
              <a:ext cx="79375" cy="388938"/>
            </a:xfrm>
            <a:custGeom>
              <a:avLst/>
              <a:gdLst>
                <a:gd name="T0" fmla="*/ 0 w 50"/>
                <a:gd name="T1" fmla="*/ 0 h 245"/>
                <a:gd name="T2" fmla="*/ 0 w 50"/>
                <a:gd name="T3" fmla="*/ 245 h 245"/>
                <a:gd name="T4" fmla="*/ 50 w 50"/>
                <a:gd name="T5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245">
                  <a:moveTo>
                    <a:pt x="0" y="0"/>
                  </a:moveTo>
                  <a:lnTo>
                    <a:pt x="0" y="245"/>
                  </a:lnTo>
                  <a:lnTo>
                    <a:pt x="50" y="245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3" name="Freeform 575"/>
            <p:cNvSpPr>
              <a:spLocks/>
            </p:cNvSpPr>
            <p:nvPr/>
          </p:nvSpPr>
          <p:spPr bwMode="auto">
            <a:xfrm>
              <a:off x="3664167" y="5940872"/>
              <a:ext cx="127000" cy="592138"/>
            </a:xfrm>
            <a:custGeom>
              <a:avLst/>
              <a:gdLst>
                <a:gd name="T0" fmla="*/ 0 w 80"/>
                <a:gd name="T1" fmla="*/ 0 h 373"/>
                <a:gd name="T2" fmla="*/ 0 w 80"/>
                <a:gd name="T3" fmla="*/ 373 h 373"/>
                <a:gd name="T4" fmla="*/ 80 w 80"/>
                <a:gd name="T5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373">
                  <a:moveTo>
                    <a:pt x="0" y="0"/>
                  </a:moveTo>
                  <a:lnTo>
                    <a:pt x="0" y="373"/>
                  </a:lnTo>
                  <a:lnTo>
                    <a:pt x="80" y="373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4" name="Freeform 576"/>
            <p:cNvSpPr>
              <a:spLocks/>
            </p:cNvSpPr>
            <p:nvPr/>
          </p:nvSpPr>
          <p:spPr bwMode="auto">
            <a:xfrm>
              <a:off x="3535580" y="5555109"/>
              <a:ext cx="128587" cy="384175"/>
            </a:xfrm>
            <a:custGeom>
              <a:avLst/>
              <a:gdLst>
                <a:gd name="T0" fmla="*/ 0 w 81"/>
                <a:gd name="T1" fmla="*/ 0 h 242"/>
                <a:gd name="T2" fmla="*/ 0 w 81"/>
                <a:gd name="T3" fmla="*/ 242 h 242"/>
                <a:gd name="T4" fmla="*/ 81 w 81"/>
                <a:gd name="T5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242">
                  <a:moveTo>
                    <a:pt x="0" y="0"/>
                  </a:moveTo>
                  <a:lnTo>
                    <a:pt x="0" y="242"/>
                  </a:lnTo>
                  <a:lnTo>
                    <a:pt x="81" y="242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5" name="Freeform 577"/>
            <p:cNvSpPr>
              <a:spLocks/>
            </p:cNvSpPr>
            <p:nvPr/>
          </p:nvSpPr>
          <p:spPr bwMode="auto">
            <a:xfrm>
              <a:off x="3414930" y="5275709"/>
              <a:ext cx="120650" cy="277813"/>
            </a:xfrm>
            <a:custGeom>
              <a:avLst/>
              <a:gdLst>
                <a:gd name="T0" fmla="*/ 0 w 76"/>
                <a:gd name="T1" fmla="*/ 0 h 175"/>
                <a:gd name="T2" fmla="*/ 0 w 76"/>
                <a:gd name="T3" fmla="*/ 175 h 175"/>
                <a:gd name="T4" fmla="*/ 76 w 76"/>
                <a:gd name="T5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" h="175">
                  <a:moveTo>
                    <a:pt x="0" y="0"/>
                  </a:moveTo>
                  <a:lnTo>
                    <a:pt x="0" y="175"/>
                  </a:lnTo>
                  <a:lnTo>
                    <a:pt x="76" y="175"/>
                  </a:lnTo>
                </a:path>
              </a:pathLst>
            </a:custGeom>
            <a:noFill/>
            <a:ln w="7938" cap="sq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6" name="Rectangle 578"/>
            <p:cNvSpPr>
              <a:spLocks noChangeArrowheads="1"/>
            </p:cNvSpPr>
            <p:nvPr/>
          </p:nvSpPr>
          <p:spPr bwMode="auto">
            <a:xfrm>
              <a:off x="4402355" y="6186934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57" name="Rectangle 579"/>
            <p:cNvSpPr>
              <a:spLocks noChangeArrowheads="1"/>
            </p:cNvSpPr>
            <p:nvPr/>
          </p:nvSpPr>
          <p:spPr bwMode="auto">
            <a:xfrm>
              <a:off x="4777005" y="6031210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58" name="Rectangle 580"/>
            <p:cNvSpPr>
              <a:spLocks noChangeArrowheads="1"/>
            </p:cNvSpPr>
            <p:nvPr/>
          </p:nvSpPr>
          <p:spPr bwMode="auto">
            <a:xfrm>
              <a:off x="4791292" y="5880844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99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59" name="Rectangle 581"/>
            <p:cNvSpPr>
              <a:spLocks noChangeArrowheads="1"/>
            </p:cNvSpPr>
            <p:nvPr/>
          </p:nvSpPr>
          <p:spPr bwMode="auto">
            <a:xfrm>
              <a:off x="4446805" y="5959202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60" name="Rectangle 582"/>
            <p:cNvSpPr>
              <a:spLocks noChangeArrowheads="1"/>
            </p:cNvSpPr>
            <p:nvPr/>
          </p:nvSpPr>
          <p:spPr bwMode="auto">
            <a:xfrm>
              <a:off x="4046755" y="6064697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61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61" name="Rectangle 583"/>
            <p:cNvSpPr>
              <a:spLocks noChangeArrowheads="1"/>
            </p:cNvSpPr>
            <p:nvPr/>
          </p:nvSpPr>
          <p:spPr bwMode="auto">
            <a:xfrm>
              <a:off x="4322980" y="5573762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62" name="Rectangle 584"/>
            <p:cNvSpPr>
              <a:spLocks noChangeArrowheads="1"/>
            </p:cNvSpPr>
            <p:nvPr/>
          </p:nvSpPr>
          <p:spPr bwMode="auto">
            <a:xfrm>
              <a:off x="4526180" y="5457001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63" name="Rectangle 585"/>
            <p:cNvSpPr>
              <a:spLocks noChangeArrowheads="1"/>
            </p:cNvSpPr>
            <p:nvPr/>
          </p:nvSpPr>
          <p:spPr bwMode="auto">
            <a:xfrm>
              <a:off x="4283887" y="5395838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77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64" name="Rectangle 586"/>
            <p:cNvSpPr>
              <a:spLocks noChangeArrowheads="1"/>
            </p:cNvSpPr>
            <p:nvPr/>
          </p:nvSpPr>
          <p:spPr bwMode="auto">
            <a:xfrm>
              <a:off x="4165817" y="5480546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97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65" name="Rectangle 587"/>
            <p:cNvSpPr>
              <a:spLocks noChangeArrowheads="1"/>
            </p:cNvSpPr>
            <p:nvPr/>
          </p:nvSpPr>
          <p:spPr bwMode="auto">
            <a:xfrm>
              <a:off x="4030880" y="5580112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44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66" name="Rectangle 588"/>
            <p:cNvSpPr>
              <a:spLocks noChangeArrowheads="1"/>
            </p:cNvSpPr>
            <p:nvPr/>
          </p:nvSpPr>
          <p:spPr bwMode="auto">
            <a:xfrm>
              <a:off x="3921342" y="5743178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35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67" name="Rectangle 589"/>
            <p:cNvSpPr>
              <a:spLocks noChangeArrowheads="1"/>
            </p:cNvSpPr>
            <p:nvPr/>
          </p:nvSpPr>
          <p:spPr bwMode="auto">
            <a:xfrm>
              <a:off x="3780055" y="5228084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61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68" name="Rectangle 590"/>
            <p:cNvSpPr>
              <a:spLocks noChangeArrowheads="1"/>
            </p:cNvSpPr>
            <p:nvPr/>
          </p:nvSpPr>
          <p:spPr bwMode="auto">
            <a:xfrm>
              <a:off x="3645117" y="5042148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69" name="Rectangle 591"/>
            <p:cNvSpPr>
              <a:spLocks noChangeArrowheads="1"/>
            </p:cNvSpPr>
            <p:nvPr/>
          </p:nvSpPr>
          <p:spPr bwMode="auto">
            <a:xfrm>
              <a:off x="3549867" y="4872732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70" name="Rectangle 592"/>
            <p:cNvSpPr>
              <a:spLocks noChangeArrowheads="1"/>
            </p:cNvSpPr>
            <p:nvPr/>
          </p:nvSpPr>
          <p:spPr bwMode="auto">
            <a:xfrm>
              <a:off x="3535580" y="5958334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63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71" name="Rectangle 593"/>
            <p:cNvSpPr>
              <a:spLocks noChangeArrowheads="1"/>
            </p:cNvSpPr>
            <p:nvPr/>
          </p:nvSpPr>
          <p:spPr bwMode="auto">
            <a:xfrm>
              <a:off x="4429342" y="6694934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72" name="Rectangle 594"/>
            <p:cNvSpPr>
              <a:spLocks noChangeArrowheads="1"/>
            </p:cNvSpPr>
            <p:nvPr/>
          </p:nvSpPr>
          <p:spPr bwMode="auto">
            <a:xfrm>
              <a:off x="4586505" y="6928297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73" name="Rectangle 595"/>
            <p:cNvSpPr>
              <a:spLocks noChangeArrowheads="1"/>
            </p:cNvSpPr>
            <p:nvPr/>
          </p:nvSpPr>
          <p:spPr bwMode="auto">
            <a:xfrm>
              <a:off x="4291837" y="6882303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74" name="Rectangle 596"/>
            <p:cNvSpPr>
              <a:spLocks noChangeArrowheads="1"/>
            </p:cNvSpPr>
            <p:nvPr/>
          </p:nvSpPr>
          <p:spPr bwMode="auto">
            <a:xfrm>
              <a:off x="4397592" y="7412484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75" name="Rectangle 597"/>
            <p:cNvSpPr>
              <a:spLocks noChangeArrowheads="1"/>
            </p:cNvSpPr>
            <p:nvPr/>
          </p:nvSpPr>
          <p:spPr bwMode="auto">
            <a:xfrm>
              <a:off x="4437280" y="7045672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76" name="Rectangle 598"/>
            <p:cNvSpPr>
              <a:spLocks noChangeArrowheads="1"/>
            </p:cNvSpPr>
            <p:nvPr/>
          </p:nvSpPr>
          <p:spPr bwMode="auto">
            <a:xfrm>
              <a:off x="4240430" y="7098630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80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77" name="Rectangle 599"/>
            <p:cNvSpPr>
              <a:spLocks noChangeArrowheads="1"/>
            </p:cNvSpPr>
            <p:nvPr/>
          </p:nvSpPr>
          <p:spPr bwMode="auto">
            <a:xfrm>
              <a:off x="4138830" y="7325172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23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78" name="Rectangle 600"/>
            <p:cNvSpPr>
              <a:spLocks noChangeArrowheads="1"/>
            </p:cNvSpPr>
            <p:nvPr/>
          </p:nvSpPr>
          <p:spPr bwMode="auto">
            <a:xfrm>
              <a:off x="4075330" y="7039322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35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79" name="Rectangle 601"/>
            <p:cNvSpPr>
              <a:spLocks noChangeArrowheads="1"/>
            </p:cNvSpPr>
            <p:nvPr/>
          </p:nvSpPr>
          <p:spPr bwMode="auto">
            <a:xfrm>
              <a:off x="4751605" y="7557933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80" name="Rectangle 602"/>
            <p:cNvSpPr>
              <a:spLocks noChangeArrowheads="1"/>
            </p:cNvSpPr>
            <p:nvPr/>
          </p:nvSpPr>
          <p:spPr bwMode="auto">
            <a:xfrm>
              <a:off x="5263399" y="7799357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99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81" name="Rectangle 603"/>
            <p:cNvSpPr>
              <a:spLocks noChangeArrowheads="1"/>
            </p:cNvSpPr>
            <p:nvPr/>
          </p:nvSpPr>
          <p:spPr bwMode="auto">
            <a:xfrm>
              <a:off x="5227855" y="7942709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82" name="Rectangle 604"/>
            <p:cNvSpPr>
              <a:spLocks noChangeArrowheads="1"/>
            </p:cNvSpPr>
            <p:nvPr/>
          </p:nvSpPr>
          <p:spPr bwMode="auto">
            <a:xfrm>
              <a:off x="4908767" y="7855397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83" name="Rectangle 605"/>
            <p:cNvSpPr>
              <a:spLocks noChangeArrowheads="1"/>
            </p:cNvSpPr>
            <p:nvPr/>
          </p:nvSpPr>
          <p:spPr bwMode="auto">
            <a:xfrm>
              <a:off x="4597617" y="7772847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99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84" name="Rectangle 606"/>
            <p:cNvSpPr>
              <a:spLocks noChangeArrowheads="1"/>
            </p:cNvSpPr>
            <p:nvPr/>
          </p:nvSpPr>
          <p:spPr bwMode="auto">
            <a:xfrm>
              <a:off x="4235667" y="7674422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96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85" name="Rectangle 607"/>
            <p:cNvSpPr>
              <a:spLocks noChangeArrowheads="1"/>
            </p:cNvSpPr>
            <p:nvPr/>
          </p:nvSpPr>
          <p:spPr bwMode="auto">
            <a:xfrm>
              <a:off x="3991192" y="7429947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94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86" name="Rectangle 608"/>
            <p:cNvSpPr>
              <a:spLocks noChangeArrowheads="1"/>
            </p:cNvSpPr>
            <p:nvPr/>
          </p:nvSpPr>
          <p:spPr bwMode="auto">
            <a:xfrm>
              <a:off x="3849905" y="7160072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31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87" name="Rectangle 609"/>
            <p:cNvSpPr>
              <a:spLocks noChangeArrowheads="1"/>
            </p:cNvSpPr>
            <p:nvPr/>
          </p:nvSpPr>
          <p:spPr bwMode="auto">
            <a:xfrm>
              <a:off x="3722905" y="6944172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24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88" name="Rectangle 610"/>
            <p:cNvSpPr>
              <a:spLocks noChangeArrowheads="1"/>
            </p:cNvSpPr>
            <p:nvPr/>
          </p:nvSpPr>
          <p:spPr bwMode="auto">
            <a:xfrm>
              <a:off x="3662580" y="6545709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59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89" name="Rectangle 611"/>
            <p:cNvSpPr>
              <a:spLocks noChangeArrowheads="1"/>
            </p:cNvSpPr>
            <p:nvPr/>
          </p:nvSpPr>
          <p:spPr bwMode="auto">
            <a:xfrm>
              <a:off x="3751231" y="6005507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99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90" name="Rectangle 612"/>
            <p:cNvSpPr>
              <a:spLocks noChangeArrowheads="1"/>
            </p:cNvSpPr>
            <p:nvPr/>
          </p:nvSpPr>
          <p:spPr bwMode="auto">
            <a:xfrm>
              <a:off x="4064217" y="6420297"/>
              <a:ext cx="11541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96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91" name="Rectangle 613"/>
            <p:cNvSpPr>
              <a:spLocks noChangeArrowheads="1"/>
            </p:cNvSpPr>
            <p:nvPr/>
          </p:nvSpPr>
          <p:spPr bwMode="auto">
            <a:xfrm>
              <a:off x="4427755" y="6501259"/>
              <a:ext cx="17312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100</a:t>
              </a:r>
              <a:endParaRPr kumimoji="0" lang="fr-FR" altLang="fr-FR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92" name="Line 614"/>
            <p:cNvSpPr>
              <a:spLocks noChangeShapeType="1"/>
            </p:cNvSpPr>
            <p:nvPr/>
          </p:nvSpPr>
          <p:spPr bwMode="auto">
            <a:xfrm>
              <a:off x="3501008" y="7901712"/>
              <a:ext cx="298450" cy="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3" name="Line 615"/>
            <p:cNvSpPr>
              <a:spLocks noChangeShapeType="1"/>
            </p:cNvSpPr>
            <p:nvPr/>
          </p:nvSpPr>
          <p:spPr bwMode="auto">
            <a:xfrm>
              <a:off x="3501008" y="7889012"/>
              <a:ext cx="0" cy="2540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4" name="Line 616"/>
            <p:cNvSpPr>
              <a:spLocks noChangeShapeType="1"/>
            </p:cNvSpPr>
            <p:nvPr/>
          </p:nvSpPr>
          <p:spPr bwMode="auto">
            <a:xfrm>
              <a:off x="3799458" y="7889012"/>
              <a:ext cx="0" cy="25400"/>
            </a:xfrm>
            <a:prstGeom prst="line">
              <a:avLst/>
            </a:prstGeom>
            <a:noFill/>
            <a:ln w="7938" cap="sq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5" name="Rectangle 617"/>
            <p:cNvSpPr>
              <a:spLocks noChangeArrowheads="1"/>
            </p:cNvSpPr>
            <p:nvPr/>
          </p:nvSpPr>
          <p:spPr bwMode="auto">
            <a:xfrm>
              <a:off x="3570858" y="7915999"/>
              <a:ext cx="20197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0.02</a:t>
              </a:r>
              <a:endParaRPr kumimoji="0" lang="fr-FR" altLang="fr-FR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564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765</Words>
  <Application>Microsoft Office PowerPoint</Application>
  <PresentationFormat>Affichage à l'écran (4:3)</PresentationFormat>
  <Paragraphs>306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>CIRAD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arrighi</dc:creator>
  <cp:lastModifiedBy>arrighi</cp:lastModifiedBy>
  <cp:revision>65</cp:revision>
  <dcterms:created xsi:type="dcterms:W3CDTF">2016-08-03T07:54:33Z</dcterms:created>
  <dcterms:modified xsi:type="dcterms:W3CDTF">2018-07-18T13:40:45Z</dcterms:modified>
</cp:coreProperties>
</file>