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59" r:id="rId3"/>
  </p:sldIdLst>
  <p:sldSz cx="7488238" cy="1079976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76" autoAdjust="0"/>
    <p:restoredTop sz="94847" autoAdjust="0"/>
  </p:normalViewPr>
  <p:slideViewPr>
    <p:cSldViewPr snapToGrid="0">
      <p:cViewPr>
        <p:scale>
          <a:sx n="200" d="100"/>
          <a:sy n="200" d="100"/>
        </p:scale>
        <p:origin x="-2256" y="-9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92273-C256-4E7B-824C-D257635E3516}" type="datetimeFigureOut">
              <a:rPr lang="ru-RU" smtClean="0"/>
              <a:t>19.01.2019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28888" y="1336675"/>
            <a:ext cx="25019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9D215-DF0F-46A6-9230-B13FC87F58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8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14743" y="2874835"/>
            <a:ext cx="6458384" cy="6851756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695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4743" y="2874835"/>
            <a:ext cx="6458384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4743" y="2874835"/>
            <a:ext cx="3151472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24087" y="2874835"/>
            <a:ext cx="3151472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14743" y="574854"/>
            <a:ext cx="6458384" cy="967556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695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14743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4743" y="6453782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824087" y="2874835"/>
            <a:ext cx="3151472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14743" y="2874835"/>
            <a:ext cx="3151472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824087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824087" y="6453782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14743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824087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4743" y="6453782"/>
            <a:ext cx="6458384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4743" y="2874837"/>
            <a:ext cx="6458384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4743" y="6453782"/>
            <a:ext cx="6458384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14743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824087" y="2874837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824087" y="6453782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4743" y="6453782"/>
            <a:ext cx="3151472" cy="3267707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14743" y="574855"/>
            <a:ext cx="6458384" cy="2086821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14743" y="2874835"/>
            <a:ext cx="6458384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4743" y="2874835"/>
            <a:ext cx="6458384" cy="685175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608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/>
        </p:blipFill>
        <p:spPr>
          <a:xfrm>
            <a:off x="2069142" y="2874835"/>
            <a:ext cx="3349144" cy="6851756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/>
        </p:blipFill>
        <p:spPr>
          <a:xfrm>
            <a:off x="2069142" y="2874835"/>
            <a:ext cx="3349144" cy="685175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35960" y="1767647"/>
            <a:ext cx="5615957" cy="3759225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100000"/>
              </a:lnSpc>
            </a:pPr>
            <a:r>
              <a:rPr lang="ru-RU" sz="13047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Click to edit Master title style</a:t>
            </a:r>
            <a:endParaRPr lang="ru-RU" sz="3914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514743" y="10010048"/>
            <a:ext cx="1684632" cy="574286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2A0DDB04-B31B-4302-9E4D-A86E403F9164}" type="datetime">
              <a:rPr lang="ru-RU" sz="2610" b="0" strike="noStrike" spc="-3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19.01.2019</a:t>
            </a:fld>
            <a:endParaRPr lang="ru-RU" sz="2610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2480409" y="10010048"/>
            <a:ext cx="2527059" cy="574286"/>
          </a:xfrm>
          <a:prstGeom prst="rect">
            <a:avLst/>
          </a:prstGeom>
        </p:spPr>
        <p:txBody>
          <a:bodyPr anchor="ctr"/>
          <a:lstStyle/>
          <a:p>
            <a:endParaRPr lang="ru-RU" sz="5219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5288495" y="10010048"/>
            <a:ext cx="1684632" cy="574286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91B71BC-6C0D-4F96-B250-A60FD8C6FF41}" type="slidenum">
              <a:rPr lang="ru-RU" sz="2610" b="0" strike="noStrike" spc="-3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ru-RU" sz="2610" b="0" strike="noStrike" spc="-3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4342" y="2526748"/>
            <a:ext cx="6739193" cy="6263296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6089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1878906" lvl="1" indent="-70459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4349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2818358" lvl="2" indent="-626303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914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3757811" lvl="3" indent="-469727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914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4697263" lvl="4" indent="-469727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49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5636714" lvl="5" indent="-469727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49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6576167" lvl="6" indent="-469727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49" b="0" strike="noStrike" spc="-3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1988508" rtl="0" eaLnBrk="1" latinLnBrk="0" hangingPunct="1">
        <a:lnSpc>
          <a:spcPct val="90000"/>
        </a:lnSpc>
        <a:spcBef>
          <a:spcPct val="0"/>
        </a:spcBef>
        <a:buNone/>
        <a:defRPr sz="95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155" indent="-462866" algn="l" defTabSz="1988508" rtl="0" eaLnBrk="1" latinLnBrk="0" hangingPunct="1">
        <a:lnSpc>
          <a:spcPct val="90000"/>
        </a:lnSpc>
        <a:spcBef>
          <a:spcPts val="2174"/>
        </a:spcBef>
        <a:buClr>
          <a:srgbClr val="000000"/>
        </a:buClr>
        <a:buSzPct val="45000"/>
        <a:buFont typeface="Wingdings" charset="2"/>
        <a:buChar char=""/>
        <a:defRPr sz="6089" kern="1200">
          <a:solidFill>
            <a:schemeClr val="tx1"/>
          </a:solidFill>
          <a:latin typeface="+mn-lt"/>
          <a:ea typeface="+mn-ea"/>
          <a:cs typeface="+mn-cs"/>
        </a:defRPr>
      </a:lvl1pPr>
      <a:lvl2pPr marL="1491381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5219" kern="1200">
          <a:solidFill>
            <a:schemeClr val="tx1"/>
          </a:solidFill>
          <a:latin typeface="+mn-lt"/>
          <a:ea typeface="+mn-ea"/>
          <a:cs typeface="+mn-cs"/>
        </a:defRPr>
      </a:lvl2pPr>
      <a:lvl3pPr marL="2485635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4349" kern="1200">
          <a:solidFill>
            <a:schemeClr val="tx1"/>
          </a:solidFill>
          <a:latin typeface="+mn-lt"/>
          <a:ea typeface="+mn-ea"/>
          <a:cs typeface="+mn-cs"/>
        </a:defRPr>
      </a:lvl3pPr>
      <a:lvl4pPr marL="3479888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4pPr>
      <a:lvl5pPr marL="4474141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5pPr>
      <a:lvl6pPr marL="5468397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6pPr>
      <a:lvl7pPr marL="6462651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7pPr>
      <a:lvl8pPr marL="7456905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8pPr>
      <a:lvl9pPr marL="8451158" indent="-497127" algn="l" defTabSz="1988508" rtl="0" eaLnBrk="1" latinLnBrk="0" hangingPunct="1">
        <a:lnSpc>
          <a:spcPct val="90000"/>
        </a:lnSpc>
        <a:spcBef>
          <a:spcPts val="1087"/>
        </a:spcBef>
        <a:buFont typeface="Arial" panose="020B0604020202020204" pitchFamily="34" charset="0"/>
        <a:buChar char="•"/>
        <a:defRPr sz="3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1pPr>
      <a:lvl2pPr marL="994254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2pPr>
      <a:lvl3pPr marL="1988508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3pPr>
      <a:lvl4pPr marL="2982763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4pPr>
      <a:lvl5pPr marL="3977015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5pPr>
      <a:lvl6pPr marL="4971268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6pPr>
      <a:lvl7pPr marL="5965524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7pPr>
      <a:lvl8pPr marL="6959778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8pPr>
      <a:lvl9pPr marL="7954031" algn="l" defTabSz="1988508" rtl="0" eaLnBrk="1" latinLnBrk="0" hangingPunct="1">
        <a:defRPr sz="3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333787" y="6744639"/>
            <a:ext cx="223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FigureS2.</a:t>
            </a:r>
            <a:endParaRPr lang="ru-RU" b="1" dirty="0"/>
          </a:p>
        </p:txBody>
      </p:sp>
      <p:grpSp>
        <p:nvGrpSpPr>
          <p:cNvPr id="115" name="Группа 1"/>
          <p:cNvGrpSpPr/>
          <p:nvPr/>
        </p:nvGrpSpPr>
        <p:grpSpPr>
          <a:xfrm>
            <a:off x="427752" y="325279"/>
            <a:ext cx="3677525" cy="6419360"/>
            <a:chOff x="0" y="0"/>
            <a:chExt cx="2528894" cy="4875212"/>
          </a:xfrm>
          <a:extLst>
            <a:ext uri="{0CCBE362-F206-4b92-989A-16890622DB6E}">
              <ma14:wrappingTextBoxFlag xmlns:ma14="http://schemas.microsoft.com/office/mac/drawingml/2011/main" xmlns=""/>
            </a:ext>
          </a:extLst>
        </p:grpSpPr>
        <p:grpSp>
          <p:nvGrpSpPr>
            <p:cNvPr id="116" name="Group 115"/>
            <p:cNvGrpSpPr>
              <a:grpSpLocks/>
            </p:cNvGrpSpPr>
            <p:nvPr/>
          </p:nvGrpSpPr>
          <p:grpSpPr bwMode="auto">
            <a:xfrm>
              <a:off x="1550000" y="0"/>
              <a:ext cx="978894" cy="4666256"/>
              <a:chOff x="1549997" y="0"/>
              <a:chExt cx="979243" cy="4666256"/>
            </a:xfrm>
          </p:grpSpPr>
          <p:cxnSp>
            <p:nvCxnSpPr>
              <p:cNvPr id="118" name="Straight Arrow Connector 117"/>
              <p:cNvCxnSpPr/>
              <p:nvPr/>
            </p:nvCxnSpPr>
            <p:spPr>
              <a:xfrm flipH="1">
                <a:off x="2324379" y="498538"/>
                <a:ext cx="204861" cy="0"/>
              </a:xfrm>
              <a:prstGeom prst="straightConnector1">
                <a:avLst/>
              </a:prstGeom>
              <a:ln w="6350">
                <a:headEnd type="none" w="med" len="med"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>
                <a:grpSpLocks/>
              </p:cNvGrpSpPr>
              <p:nvPr/>
            </p:nvGrpSpPr>
            <p:grpSpPr bwMode="auto">
              <a:xfrm>
                <a:off x="1549997" y="0"/>
                <a:ext cx="845185" cy="4666256"/>
                <a:chOff x="1549997" y="0"/>
                <a:chExt cx="845185" cy="4666256"/>
              </a:xfrm>
            </p:grpSpPr>
            <p:pic>
              <p:nvPicPr>
                <p:cNvPr id="121" name="Picture 120" descr="C:\Users\User\Desktop\MapQTL\maps\watanabe001.emf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922" r="87221" b="8372"/>
                <a:stretch>
                  <a:fillRect/>
                </a:stretch>
              </p:blipFill>
              <p:spPr bwMode="auto">
                <a:xfrm>
                  <a:off x="1580246" y="0"/>
                  <a:ext cx="758825" cy="30867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3" name="Picture 122" descr="C:\Users\User\Desktop\MapQTL\maps\watanabe001.emf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085" t="13724" r="71678" b="49776"/>
                <a:stretch>
                  <a:fillRect/>
                </a:stretch>
              </p:blipFill>
              <p:spPr bwMode="auto">
                <a:xfrm>
                  <a:off x="1549997" y="3001993"/>
                  <a:ext cx="845185" cy="12846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4" name="Picture 123" descr="C:\Users\User\Desktop\MapQTL\maps\watanabe001.emf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899" t="14459" r="58026" b="72562"/>
                <a:stretch>
                  <a:fillRect/>
                </a:stretch>
              </p:blipFill>
              <p:spPr bwMode="auto">
                <a:xfrm>
                  <a:off x="1608198" y="4209691"/>
                  <a:ext cx="775970" cy="4565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17" name="Picture 1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34" r="81714"/>
            <a:stretch>
              <a:fillRect/>
            </a:stretch>
          </p:blipFill>
          <p:spPr bwMode="auto">
            <a:xfrm>
              <a:off x="0" y="74612"/>
              <a:ext cx="1549400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5" name="Text Box 2"/>
          <p:cNvSpPr txBox="1">
            <a:spLocks noChangeArrowheads="1"/>
          </p:cNvSpPr>
          <p:nvPr/>
        </p:nvSpPr>
        <p:spPr bwMode="auto">
          <a:xfrm>
            <a:off x="914948" y="435021"/>
            <a:ext cx="47625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6" name="Text Box 2"/>
          <p:cNvSpPr txBox="1">
            <a:spLocks noChangeArrowheads="1"/>
          </p:cNvSpPr>
          <p:nvPr/>
        </p:nvSpPr>
        <p:spPr bwMode="auto">
          <a:xfrm>
            <a:off x="2920440" y="435021"/>
            <a:ext cx="47625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08" y="6378879"/>
            <a:ext cx="52832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56280" y="6378879"/>
            <a:ext cx="52832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804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6726" y="264696"/>
            <a:ext cx="6942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200" dirty="0" smtClean="0"/>
              <a:t>FigureS2. </a:t>
            </a:r>
            <a:r>
              <a:rPr lang="ru-RU" sz="1200" dirty="0" smtClean="0"/>
              <a:t>(</a:t>
            </a:r>
            <a:r>
              <a:rPr lang="en-US" sz="1200" dirty="0" smtClean="0">
                <a:ea typeface="MS Mincho" panose="02020609040205080304" pitchFamily="49" charset="-128"/>
              </a:rPr>
              <a:t>A</a:t>
            </a:r>
            <a:r>
              <a:rPr lang="ru-RU" sz="1200" dirty="0" smtClean="0">
                <a:ea typeface="MS Mincho" panose="02020609040205080304" pitchFamily="49" charset="-128"/>
              </a:rPr>
              <a:t>)</a:t>
            </a:r>
            <a:r>
              <a:rPr lang="en-US" sz="1200" dirty="0" smtClean="0">
                <a:ea typeface="MS Mincho" panose="02020609040205080304" pitchFamily="49" charset="-128"/>
              </a:rPr>
              <a:t> </a:t>
            </a:r>
            <a:r>
              <a:rPr lang="en-US" sz="1200" dirty="0" smtClean="0">
                <a:ea typeface="MS Mincho" panose="02020609040205080304" pitchFamily="49" charset="-128"/>
              </a:rPr>
              <a:t>partial SNP and (B</a:t>
            </a:r>
            <a:r>
              <a:rPr lang="en-US" sz="1200" dirty="0">
                <a:ea typeface="MS Mincho" panose="02020609040205080304" pitchFamily="49" charset="-128"/>
              </a:rPr>
              <a:t>) microsatellite </a:t>
            </a:r>
            <a:r>
              <a:rPr lang="en-US" sz="1200" dirty="0" smtClean="0">
                <a:ea typeface="MS Mincho" panose="02020609040205080304" pitchFamily="49" charset="-128"/>
              </a:rPr>
              <a:t>maps </a:t>
            </a:r>
            <a:r>
              <a:rPr lang="en-US" sz="1200" dirty="0" smtClean="0">
                <a:ea typeface="MS Mincho" panose="02020609040205080304" pitchFamily="49" charset="-128"/>
              </a:rPr>
              <a:t>[</a:t>
            </a:r>
            <a:r>
              <a:rPr lang="ru-RU" sz="1200" dirty="0" smtClean="0"/>
              <a:t>26</a:t>
            </a:r>
            <a:r>
              <a:rPr lang="en-US" sz="1200" dirty="0" smtClean="0">
                <a:ea typeface="MS Mincho" panose="02020609040205080304" pitchFamily="49" charset="-128"/>
              </a:rPr>
              <a:t>]  </a:t>
            </a:r>
            <a:r>
              <a:rPr lang="en-US" sz="1200" dirty="0">
                <a:ea typeface="MS Mincho" panose="02020609040205080304" pitchFamily="49" charset="-128"/>
              </a:rPr>
              <a:t>of chromosome </a:t>
            </a:r>
            <a:r>
              <a:rPr lang="en-US" sz="1200" dirty="0" smtClean="0">
                <a:ea typeface="MS Mincho" panose="02020609040205080304" pitchFamily="49" charset="-128"/>
              </a:rPr>
              <a:t>2D, </a:t>
            </a:r>
            <a:r>
              <a:rPr lang="en-US" sz="1200" dirty="0">
                <a:ea typeface="MS Mincho" panose="02020609040205080304" pitchFamily="49" charset="-128"/>
              </a:rPr>
              <a:t>indicating position of the </a:t>
            </a:r>
            <a:r>
              <a:rPr lang="en-US" sz="1200" i="1" dirty="0">
                <a:ea typeface="MS Mincho" panose="02020609040205080304" pitchFamily="49" charset="-128"/>
              </a:rPr>
              <a:t>Xgwm301 </a:t>
            </a:r>
            <a:r>
              <a:rPr lang="en-US" sz="1200" dirty="0">
                <a:ea typeface="MS Mincho" panose="02020609040205080304" pitchFamily="49" charset="-128"/>
              </a:rPr>
              <a:t>marker, </a:t>
            </a:r>
            <a:r>
              <a:rPr lang="en-US" sz="1200" dirty="0" smtClean="0">
                <a:ea typeface="MS Mincho" panose="02020609040205080304" pitchFamily="49" charset="-128"/>
              </a:rPr>
              <a:t>distance </a:t>
            </a:r>
            <a:r>
              <a:rPr lang="en-US" sz="1200" dirty="0">
                <a:ea typeface="MS Mincho" panose="02020609040205080304" pitchFamily="49" charset="-128"/>
              </a:rPr>
              <a:t>are shown in </a:t>
            </a:r>
            <a:r>
              <a:rPr lang="en-US" sz="1200" dirty="0" err="1" smtClean="0">
                <a:ea typeface="MS Mincho" panose="02020609040205080304" pitchFamily="49" charset="-128"/>
              </a:rPr>
              <a:t>cM</a:t>
            </a:r>
            <a:r>
              <a:rPr lang="ru-RU" sz="1200" dirty="0" smtClean="0"/>
              <a:t>. </a:t>
            </a:r>
            <a:r>
              <a:rPr lang="en-US" sz="1200" dirty="0" smtClean="0"/>
              <a:t>Arrow indicated the centromere position.</a:t>
            </a:r>
            <a:endParaRPr lang="ru-RU" sz="1200" dirty="0" smtClean="0"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135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2177</TotalTime>
  <Words>45</Words>
  <Application>Microsoft Office PowerPoint</Application>
  <PresentationFormat>Произвольный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DejaVu Sans</vt:lpstr>
      <vt:lpstr>MS Mincho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Oxana</dc:creator>
  <dc:description/>
  <cp:lastModifiedBy>Dobrovolska</cp:lastModifiedBy>
  <cp:revision>186</cp:revision>
  <dcterms:created xsi:type="dcterms:W3CDTF">2017-04-10T11:22:04Z</dcterms:created>
  <dcterms:modified xsi:type="dcterms:W3CDTF">2019-01-18T19:23:52Z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