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1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0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2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92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7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62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6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6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8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6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DC094-7CAE-4606-883B-EDBEF0DF4739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17355-7234-4FD1-A62D-1273A645D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92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3919" b="3466"/>
          <a:stretch>
            <a:fillRect/>
          </a:stretch>
        </p:blipFill>
        <p:spPr bwMode="auto">
          <a:xfrm>
            <a:off x="704538" y="586874"/>
            <a:ext cx="3892678" cy="299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620639" y="662310"/>
            <a:ext cx="1920668" cy="1045348"/>
            <a:chOff x="2905" y="436"/>
            <a:chExt cx="2431" cy="1140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2905" y="436"/>
              <a:ext cx="2431" cy="1140"/>
            </a:xfrm>
            <a:prstGeom prst="line">
              <a:avLst/>
            </a:prstGeom>
            <a:noFill/>
            <a:ln w="381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 rot="10800000">
              <a:off x="2920" y="436"/>
              <a:ext cx="2416" cy="1131"/>
            </a:xfrm>
            <a:prstGeom prst="rtTriangle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19"/>
          <p:cNvGrpSpPr>
            <a:grpSpLocks/>
          </p:cNvGrpSpPr>
          <p:nvPr/>
        </p:nvGrpSpPr>
        <p:grpSpPr bwMode="auto">
          <a:xfrm>
            <a:off x="3673098" y="717233"/>
            <a:ext cx="879623" cy="494864"/>
            <a:chOff x="3189" y="601"/>
            <a:chExt cx="794" cy="452"/>
          </a:xfrm>
        </p:grpSpPr>
        <p:sp>
          <p:nvSpPr>
            <p:cNvPr id="7" name="Text Box 220"/>
            <p:cNvSpPr txBox="1">
              <a:spLocks noChangeArrowheads="1"/>
            </p:cNvSpPr>
            <p:nvPr/>
          </p:nvSpPr>
          <p:spPr bwMode="auto">
            <a:xfrm>
              <a:off x="3323" y="641"/>
              <a:ext cx="660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sz="900" dirty="0"/>
                <a:t>Diploid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sz="900" dirty="0"/>
                <a:t>Polyploid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sz="900" dirty="0" err="1"/>
                <a:t>Homoploid</a:t>
              </a:r>
              <a:endParaRPr lang="en-US" sz="900" dirty="0"/>
            </a:p>
          </p:txBody>
        </p:sp>
        <p:grpSp>
          <p:nvGrpSpPr>
            <p:cNvPr id="8" name="Group 221"/>
            <p:cNvGrpSpPr>
              <a:grpSpLocks/>
            </p:cNvGrpSpPr>
            <p:nvPr/>
          </p:nvGrpSpPr>
          <p:grpSpPr bwMode="auto">
            <a:xfrm>
              <a:off x="3189" y="601"/>
              <a:ext cx="732" cy="450"/>
              <a:chOff x="3189" y="601"/>
              <a:chExt cx="732" cy="450"/>
            </a:xfrm>
          </p:grpSpPr>
          <p:sp>
            <p:nvSpPr>
              <p:cNvPr id="9" name="Line 222"/>
              <p:cNvSpPr>
                <a:spLocks noChangeShapeType="1"/>
              </p:cNvSpPr>
              <p:nvPr/>
            </p:nvSpPr>
            <p:spPr bwMode="auto">
              <a:xfrm>
                <a:off x="3232" y="702"/>
                <a:ext cx="15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223"/>
              <p:cNvSpPr>
                <a:spLocks noChangeShapeType="1"/>
              </p:cNvSpPr>
              <p:nvPr/>
            </p:nvSpPr>
            <p:spPr bwMode="auto">
              <a:xfrm>
                <a:off x="3232" y="819"/>
                <a:ext cx="15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224"/>
              <p:cNvSpPr>
                <a:spLocks noChangeShapeType="1"/>
              </p:cNvSpPr>
              <p:nvPr/>
            </p:nvSpPr>
            <p:spPr bwMode="auto">
              <a:xfrm>
                <a:off x="3232" y="946"/>
                <a:ext cx="15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Rectangle 225"/>
              <p:cNvSpPr>
                <a:spLocks noChangeArrowheads="1"/>
              </p:cNvSpPr>
              <p:nvPr/>
            </p:nvSpPr>
            <p:spPr bwMode="auto">
              <a:xfrm>
                <a:off x="3189" y="601"/>
                <a:ext cx="732" cy="4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l="11409" b="12184"/>
          <a:stretch>
            <a:fillRect/>
          </a:stretch>
        </p:blipFill>
        <p:spPr bwMode="auto">
          <a:xfrm>
            <a:off x="546847" y="5038052"/>
            <a:ext cx="4050369" cy="298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/>
          <p:cNvGrpSpPr/>
          <p:nvPr/>
        </p:nvGrpSpPr>
        <p:grpSpPr>
          <a:xfrm>
            <a:off x="4764288" y="4871532"/>
            <a:ext cx="2017006" cy="4108817"/>
            <a:chOff x="4662690" y="5196502"/>
            <a:chExt cx="2017006" cy="4108817"/>
          </a:xfrm>
        </p:grpSpPr>
        <p:sp>
          <p:nvSpPr>
            <p:cNvPr id="15" name="TextBox 14"/>
            <p:cNvSpPr txBox="1"/>
            <p:nvPr/>
          </p:nvSpPr>
          <p:spPr>
            <a:xfrm>
              <a:off x="4789983" y="5196502"/>
              <a:ext cx="1889713" cy="4108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/>
                <a:t>N. </a:t>
              </a:r>
              <a:r>
                <a:rPr lang="en-US" sz="900" i="1" dirty="0" err="1"/>
                <a:t>plumbagnifolia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quadrivalvis</a:t>
              </a:r>
              <a:r>
                <a:rPr lang="en-US" sz="900" i="1" dirty="0"/>
                <a:t> </a:t>
              </a:r>
              <a:r>
                <a:rPr lang="en-US" sz="900" dirty="0"/>
                <a:t>904750042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quadrivalvis</a:t>
              </a:r>
              <a:r>
                <a:rPr lang="en-US" sz="900" i="1" dirty="0"/>
                <a:t> </a:t>
              </a:r>
              <a:r>
                <a:rPr lang="en-US" sz="900" dirty="0"/>
                <a:t>TW18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raimondii</a:t>
              </a:r>
              <a:endParaRPr lang="en-US" sz="900" i="1" dirty="0"/>
            </a:p>
            <a:p>
              <a:r>
                <a:rPr lang="en-US" sz="900" i="1" dirty="0"/>
                <a:t>N. ‘</a:t>
              </a:r>
              <a:r>
                <a:rPr lang="en-US" sz="900" i="1" dirty="0" err="1"/>
                <a:t>rastroensis</a:t>
              </a:r>
              <a:r>
                <a:rPr lang="en-US" sz="900" i="1" dirty="0"/>
                <a:t>’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repanda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rustica</a:t>
              </a:r>
              <a:r>
                <a:rPr lang="en-US" sz="900" i="1" dirty="0"/>
                <a:t> </a:t>
              </a:r>
              <a:r>
                <a:rPr lang="en-US" sz="900" dirty="0"/>
                <a:t>var</a:t>
              </a:r>
              <a:r>
                <a:rPr lang="en-US" sz="900" i="1" dirty="0"/>
                <a:t>. </a:t>
              </a:r>
              <a:r>
                <a:rPr lang="en-US" sz="900" i="1" dirty="0" err="1"/>
                <a:t>asiatica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rustica</a:t>
              </a:r>
              <a:r>
                <a:rPr lang="en-US" sz="900" i="1" dirty="0"/>
                <a:t> </a:t>
              </a:r>
              <a:r>
                <a:rPr lang="en-US" sz="900" dirty="0"/>
                <a:t>var</a:t>
              </a:r>
              <a:r>
                <a:rPr lang="en-US" sz="900" i="1" dirty="0"/>
                <a:t>. </a:t>
              </a:r>
              <a:r>
                <a:rPr lang="en-US" sz="900" i="1" dirty="0" err="1"/>
                <a:t>pavonii</a:t>
              </a:r>
              <a:endParaRPr lang="en-US" sz="900" i="1" dirty="0"/>
            </a:p>
            <a:p>
              <a:r>
                <a:rPr lang="en-US" sz="900" dirty="0" err="1"/>
                <a:t>UxP</a:t>
              </a:r>
              <a:endParaRPr lang="en-US" sz="900" dirty="0"/>
            </a:p>
            <a:p>
              <a:r>
                <a:rPr lang="en-US" sz="900" dirty="0"/>
                <a:t>synthetic F</a:t>
              </a:r>
              <a:r>
                <a:rPr lang="en-US" sz="900" baseline="-25000" dirty="0"/>
                <a:t>1</a:t>
              </a:r>
            </a:p>
            <a:p>
              <a:r>
                <a:rPr lang="en-US" sz="900" dirty="0"/>
                <a:t>synthetic </a:t>
              </a:r>
              <a:r>
                <a:rPr lang="en-US" sz="900" i="1" dirty="0"/>
                <a:t>N. </a:t>
              </a:r>
              <a:r>
                <a:rPr lang="en-US" sz="900" i="1" dirty="0" err="1"/>
                <a:t>rustica</a:t>
              </a:r>
              <a:r>
                <a:rPr lang="en-US" sz="900" i="1" dirty="0"/>
                <a:t> </a:t>
              </a:r>
              <a:r>
                <a:rPr lang="en-US" sz="900" dirty="0"/>
                <a:t>PUE-R10</a:t>
              </a:r>
              <a:r>
                <a:rPr lang="en-US" sz="900" i="1" dirty="0"/>
                <a:t> </a:t>
              </a:r>
              <a:r>
                <a:rPr lang="en-US" sz="900" dirty="0"/>
                <a:t>S</a:t>
              </a:r>
              <a:r>
                <a:rPr lang="en-US" sz="900" baseline="-25000" dirty="0"/>
                <a:t>0</a:t>
              </a:r>
              <a:endParaRPr lang="en-US" sz="900" i="1" baseline="-25000" dirty="0"/>
            </a:p>
            <a:p>
              <a:r>
                <a:rPr lang="en-US" sz="900" dirty="0"/>
                <a:t>synthetic </a:t>
              </a:r>
              <a:r>
                <a:rPr lang="en-US" sz="900" i="1" dirty="0"/>
                <a:t>N. </a:t>
              </a:r>
              <a:r>
                <a:rPr lang="en-US" sz="900" i="1" dirty="0" err="1"/>
                <a:t>rustica</a:t>
              </a:r>
              <a:r>
                <a:rPr lang="en-US" sz="900" dirty="0"/>
                <a:t> PUE-R1 S</a:t>
              </a:r>
              <a:r>
                <a:rPr lang="en-US" sz="900" baseline="-25000" dirty="0"/>
                <a:t>1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setchellii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solanifolia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stocktonii</a:t>
              </a:r>
              <a:r>
                <a:rPr lang="en-US" sz="900" i="1" dirty="0"/>
                <a:t> </a:t>
              </a:r>
              <a:r>
                <a:rPr lang="en-US" sz="900" dirty="0"/>
                <a:t>9747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stocktonii</a:t>
              </a:r>
              <a:r>
                <a:rPr lang="en-US" sz="900" i="1" dirty="0"/>
                <a:t> </a:t>
              </a:r>
              <a:r>
                <a:rPr lang="en-US" sz="900" dirty="0"/>
                <a:t>TW126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suavolentes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sylvestris</a:t>
              </a:r>
              <a:r>
                <a:rPr lang="en-US" sz="900" i="1" dirty="0"/>
                <a:t> </a:t>
              </a:r>
              <a:r>
                <a:rPr lang="en-US" sz="900" dirty="0"/>
                <a:t>A04750326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sylvestris</a:t>
              </a:r>
              <a:r>
                <a:rPr lang="en-US" sz="900" i="1" dirty="0"/>
                <a:t> </a:t>
              </a:r>
              <a:r>
                <a:rPr lang="en-US" sz="900" dirty="0"/>
                <a:t>6898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tabacum</a:t>
              </a:r>
              <a:r>
                <a:rPr lang="en-US" sz="900" i="1" dirty="0"/>
                <a:t> </a:t>
              </a:r>
              <a:r>
                <a:rPr lang="en-US" sz="900" dirty="0"/>
                <a:t>095-55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tabacum</a:t>
              </a:r>
              <a:r>
                <a:rPr lang="en-US" sz="900" i="1" dirty="0"/>
                <a:t> </a:t>
              </a:r>
              <a:r>
                <a:rPr lang="en-US" sz="900" dirty="0"/>
                <a:t>51789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tabacum</a:t>
              </a:r>
              <a:r>
                <a:rPr lang="en-US" sz="900" i="1" dirty="0"/>
                <a:t> </a:t>
              </a:r>
              <a:r>
                <a:rPr lang="en-US" sz="900" dirty="0"/>
                <a:t>‘</a:t>
              </a:r>
              <a:r>
                <a:rPr lang="en-US" sz="900" dirty="0" err="1"/>
                <a:t>Chulumani</a:t>
              </a:r>
              <a:r>
                <a:rPr lang="en-US" sz="900" dirty="0"/>
                <a:t>’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tabacum</a:t>
              </a:r>
              <a:r>
                <a:rPr lang="en-US" sz="900" i="1" dirty="0"/>
                <a:t> </a:t>
              </a:r>
              <a:r>
                <a:rPr lang="en-US" sz="900" dirty="0"/>
                <a:t>SR1</a:t>
              </a:r>
            </a:p>
            <a:p>
              <a:r>
                <a:rPr lang="en-US" sz="900" dirty="0"/>
                <a:t>synthetic</a:t>
              </a:r>
              <a:r>
                <a:rPr lang="en-US" sz="900" i="1" dirty="0"/>
                <a:t> N. </a:t>
              </a:r>
              <a:r>
                <a:rPr lang="en-US" sz="900" i="1" dirty="0" err="1"/>
                <a:t>tabacum</a:t>
              </a:r>
              <a:r>
                <a:rPr lang="en-US" sz="900" i="1" dirty="0"/>
                <a:t> </a:t>
              </a:r>
              <a:r>
                <a:rPr lang="en-US" sz="900" dirty="0"/>
                <a:t>QM</a:t>
              </a:r>
            </a:p>
            <a:p>
              <a:r>
                <a:rPr lang="en-US" sz="900" dirty="0"/>
                <a:t>synthetic</a:t>
              </a:r>
              <a:r>
                <a:rPr lang="en-US" sz="900" i="1" dirty="0"/>
                <a:t> N. </a:t>
              </a:r>
              <a:r>
                <a:rPr lang="en-US" sz="900" i="1" dirty="0" err="1"/>
                <a:t>tabacum</a:t>
              </a:r>
              <a:r>
                <a:rPr lang="en-US" sz="900" i="1" dirty="0"/>
                <a:t> </a:t>
              </a:r>
              <a:r>
                <a:rPr lang="en-US" sz="900" dirty="0"/>
                <a:t>TH37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tomentosiformis</a:t>
              </a:r>
              <a:endParaRPr lang="en-US" sz="900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undulata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wigandioides</a:t>
              </a:r>
              <a:endParaRPr lang="en-US" sz="900" i="1" dirty="0"/>
            </a:p>
            <a:p>
              <a:r>
                <a:rPr lang="en-US" sz="900" dirty="0"/>
                <a:t>TH32</a:t>
              </a:r>
            </a:p>
          </p:txBody>
        </p:sp>
        <p:grpSp>
          <p:nvGrpSpPr>
            <p:cNvPr id="16" name="Group 123"/>
            <p:cNvGrpSpPr/>
            <p:nvPr/>
          </p:nvGrpSpPr>
          <p:grpSpPr>
            <a:xfrm>
              <a:off x="4662690" y="5333813"/>
              <a:ext cx="201168" cy="3814235"/>
              <a:chOff x="4662690" y="5333813"/>
              <a:chExt cx="201168" cy="3814235"/>
            </a:xfrm>
          </p:grpSpPr>
          <p:sp>
            <p:nvSpPr>
              <p:cNvPr id="17" name="Line 173"/>
              <p:cNvSpPr>
                <a:spLocks noChangeShapeType="1"/>
              </p:cNvSpPr>
              <p:nvPr/>
            </p:nvSpPr>
            <p:spPr bwMode="auto">
              <a:xfrm>
                <a:off x="4662690" y="587814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C06C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73"/>
              <p:cNvSpPr>
                <a:spLocks noChangeShapeType="1"/>
              </p:cNvSpPr>
              <p:nvPr/>
            </p:nvSpPr>
            <p:spPr bwMode="auto">
              <a:xfrm>
                <a:off x="4662690" y="710290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D6D6D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85"/>
              <p:cNvSpPr>
                <a:spLocks noChangeShapeType="1"/>
              </p:cNvSpPr>
              <p:nvPr/>
            </p:nvSpPr>
            <p:spPr bwMode="auto">
              <a:xfrm>
                <a:off x="4662690" y="533381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" name="Line 186"/>
              <p:cNvSpPr>
                <a:spLocks noChangeShapeType="1"/>
              </p:cNvSpPr>
              <p:nvPr/>
            </p:nvSpPr>
            <p:spPr bwMode="auto">
              <a:xfrm>
                <a:off x="4662690" y="546989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" name="Line 187"/>
              <p:cNvSpPr>
                <a:spLocks noChangeShapeType="1"/>
              </p:cNvSpPr>
              <p:nvPr/>
            </p:nvSpPr>
            <p:spPr bwMode="auto">
              <a:xfrm>
                <a:off x="4662690" y="560598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80008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Line 188"/>
              <p:cNvSpPr>
                <a:spLocks noChangeShapeType="1"/>
              </p:cNvSpPr>
              <p:nvPr/>
            </p:nvSpPr>
            <p:spPr bwMode="auto">
              <a:xfrm>
                <a:off x="4662690" y="574206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" name="Line 194"/>
              <p:cNvSpPr>
                <a:spLocks noChangeShapeType="1"/>
              </p:cNvSpPr>
              <p:nvPr/>
            </p:nvSpPr>
            <p:spPr bwMode="auto">
              <a:xfrm>
                <a:off x="4662690" y="723898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Line 195"/>
              <p:cNvSpPr>
                <a:spLocks noChangeShapeType="1"/>
              </p:cNvSpPr>
              <p:nvPr/>
            </p:nvSpPr>
            <p:spPr bwMode="auto">
              <a:xfrm>
                <a:off x="4662690" y="764724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99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" name="Line 196"/>
              <p:cNvSpPr>
                <a:spLocks noChangeShapeType="1"/>
              </p:cNvSpPr>
              <p:nvPr/>
            </p:nvSpPr>
            <p:spPr bwMode="auto">
              <a:xfrm>
                <a:off x="4662690" y="778332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" name="Line 197"/>
              <p:cNvSpPr>
                <a:spLocks noChangeShapeType="1"/>
              </p:cNvSpPr>
              <p:nvPr/>
            </p:nvSpPr>
            <p:spPr bwMode="auto">
              <a:xfrm>
                <a:off x="4662690" y="791940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Line 198"/>
              <p:cNvSpPr>
                <a:spLocks noChangeShapeType="1"/>
              </p:cNvSpPr>
              <p:nvPr/>
            </p:nvSpPr>
            <p:spPr bwMode="auto">
              <a:xfrm>
                <a:off x="4662690" y="805549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CC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Line 199"/>
              <p:cNvSpPr>
                <a:spLocks noChangeShapeType="1"/>
              </p:cNvSpPr>
              <p:nvPr/>
            </p:nvSpPr>
            <p:spPr bwMode="auto">
              <a:xfrm>
                <a:off x="4662690" y="819157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CC99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Line 200"/>
              <p:cNvSpPr>
                <a:spLocks noChangeShapeType="1"/>
              </p:cNvSpPr>
              <p:nvPr/>
            </p:nvSpPr>
            <p:spPr bwMode="auto">
              <a:xfrm>
                <a:off x="4662690" y="846763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Line 201"/>
              <p:cNvSpPr>
                <a:spLocks noChangeShapeType="1"/>
              </p:cNvSpPr>
              <p:nvPr/>
            </p:nvSpPr>
            <p:spPr bwMode="auto">
              <a:xfrm>
                <a:off x="4662690" y="860371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Line 202"/>
              <p:cNvSpPr>
                <a:spLocks noChangeShapeType="1"/>
              </p:cNvSpPr>
              <p:nvPr/>
            </p:nvSpPr>
            <p:spPr bwMode="auto">
              <a:xfrm>
                <a:off x="4662690" y="873980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CC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Line 203"/>
              <p:cNvSpPr>
                <a:spLocks noChangeShapeType="1"/>
              </p:cNvSpPr>
              <p:nvPr/>
            </p:nvSpPr>
            <p:spPr bwMode="auto">
              <a:xfrm>
                <a:off x="4662690" y="887588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9966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3" name="Line 204"/>
              <p:cNvSpPr>
                <a:spLocks noChangeShapeType="1"/>
              </p:cNvSpPr>
              <p:nvPr/>
            </p:nvSpPr>
            <p:spPr bwMode="auto">
              <a:xfrm>
                <a:off x="4662690" y="901197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FF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4" name="Line 205"/>
              <p:cNvSpPr>
                <a:spLocks noChangeShapeType="1"/>
              </p:cNvSpPr>
              <p:nvPr/>
            </p:nvSpPr>
            <p:spPr bwMode="auto">
              <a:xfrm>
                <a:off x="4662690" y="9148048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8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Line 206"/>
              <p:cNvSpPr>
                <a:spLocks noChangeShapeType="1"/>
              </p:cNvSpPr>
              <p:nvPr/>
            </p:nvSpPr>
            <p:spPr bwMode="auto">
              <a:xfrm>
                <a:off x="4662690" y="751115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33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6" name="Line 211"/>
              <p:cNvSpPr>
                <a:spLocks noChangeShapeType="1"/>
              </p:cNvSpPr>
              <p:nvPr/>
            </p:nvSpPr>
            <p:spPr bwMode="auto">
              <a:xfrm>
                <a:off x="4662690" y="737507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7C8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 flipV="1">
                <a:off x="4662690" y="8327661"/>
                <a:ext cx="201168" cy="3890"/>
              </a:xfrm>
              <a:prstGeom prst="line">
                <a:avLst/>
              </a:prstGeom>
              <a:ln w="19050">
                <a:solidFill>
                  <a:srgbClr val="009193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Line 189"/>
              <p:cNvSpPr>
                <a:spLocks noChangeShapeType="1"/>
              </p:cNvSpPr>
              <p:nvPr/>
            </p:nvSpPr>
            <p:spPr bwMode="auto">
              <a:xfrm>
                <a:off x="4662690" y="601423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FF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Line 190"/>
              <p:cNvSpPr>
                <a:spLocks noChangeShapeType="1"/>
              </p:cNvSpPr>
              <p:nvPr/>
            </p:nvSpPr>
            <p:spPr bwMode="auto">
              <a:xfrm>
                <a:off x="4662690" y="615031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0066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Line 191"/>
              <p:cNvSpPr>
                <a:spLocks noChangeShapeType="1"/>
              </p:cNvSpPr>
              <p:nvPr/>
            </p:nvSpPr>
            <p:spPr bwMode="auto">
              <a:xfrm>
                <a:off x="4662690" y="628640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9966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Line 192"/>
              <p:cNvSpPr>
                <a:spLocks noChangeShapeType="1"/>
              </p:cNvSpPr>
              <p:nvPr/>
            </p:nvSpPr>
            <p:spPr bwMode="auto">
              <a:xfrm>
                <a:off x="4662690" y="642248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2" name="Line 193"/>
              <p:cNvSpPr>
                <a:spLocks noChangeShapeType="1"/>
              </p:cNvSpPr>
              <p:nvPr/>
            </p:nvSpPr>
            <p:spPr bwMode="auto">
              <a:xfrm>
                <a:off x="4662690" y="696682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CC99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3" name="Line 209"/>
              <p:cNvSpPr>
                <a:spLocks noChangeShapeType="1"/>
              </p:cNvSpPr>
              <p:nvPr/>
            </p:nvSpPr>
            <p:spPr bwMode="auto">
              <a:xfrm>
                <a:off x="4662690" y="655856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CCFF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Line 210"/>
              <p:cNvSpPr>
                <a:spLocks noChangeShapeType="1"/>
              </p:cNvSpPr>
              <p:nvPr/>
            </p:nvSpPr>
            <p:spPr bwMode="auto">
              <a:xfrm>
                <a:off x="4662690" y="683073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3366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Line 217"/>
              <p:cNvSpPr>
                <a:spLocks noChangeShapeType="1"/>
              </p:cNvSpPr>
              <p:nvPr/>
            </p:nvSpPr>
            <p:spPr bwMode="auto">
              <a:xfrm>
                <a:off x="4662690" y="669465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CC0099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4709339" y="222538"/>
            <a:ext cx="2353723" cy="4801314"/>
            <a:chOff x="4607741" y="565438"/>
            <a:chExt cx="2353723" cy="4801314"/>
          </a:xfrm>
        </p:grpSpPr>
        <p:sp>
          <p:nvSpPr>
            <p:cNvPr id="47" name="TextBox 46"/>
            <p:cNvSpPr txBox="1"/>
            <p:nvPr/>
          </p:nvSpPr>
          <p:spPr>
            <a:xfrm>
              <a:off x="4607741" y="565438"/>
              <a:ext cx="2353723" cy="4801314"/>
            </a:xfrm>
            <a:prstGeom prst="rect">
              <a:avLst/>
            </a:prstGeom>
            <a:noFill/>
          </p:spPr>
          <p:txBody>
            <a:bodyPr wrap="square" rtlCol="0" anchor="t" anchorCtr="1">
              <a:spAutoFit/>
            </a:bodyPr>
            <a:lstStyle/>
            <a:p>
              <a:r>
                <a:rPr lang="en-US" sz="900" i="1" dirty="0"/>
                <a:t>N. </a:t>
              </a:r>
              <a:r>
                <a:rPr lang="en-US" sz="900" i="1" dirty="0" err="1"/>
                <a:t>acuminata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alata</a:t>
              </a:r>
              <a:r>
                <a:rPr lang="en-US" sz="900" i="1" dirty="0"/>
                <a:t> 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arentsii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attenuata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benavidesii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bonariensis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clevelandii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cordifolia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corymbosa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forgetiana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glauca</a:t>
              </a:r>
              <a:r>
                <a:rPr lang="en-US" sz="900" i="1" dirty="0"/>
                <a:t> </a:t>
              </a:r>
              <a:r>
                <a:rPr lang="en-US" sz="900" dirty="0"/>
                <a:t>51725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glauca</a:t>
              </a:r>
              <a:r>
                <a:rPr lang="en-US" sz="900" i="1" dirty="0"/>
                <a:t> </a:t>
              </a:r>
              <a:r>
                <a:rPr lang="en-US" sz="900" dirty="0"/>
                <a:t>51751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glutinosa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kawakamii</a:t>
              </a:r>
              <a:r>
                <a:rPr lang="en-US" sz="900" i="1" dirty="0"/>
                <a:t> 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knightiana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langsdorffii</a:t>
              </a:r>
              <a:r>
                <a:rPr lang="en-US" sz="900" i="1" dirty="0"/>
                <a:t> </a:t>
              </a:r>
              <a:r>
                <a:rPr lang="en-US" sz="900" dirty="0"/>
                <a:t>CAM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langsdorffii</a:t>
              </a:r>
              <a:r>
                <a:rPr lang="en-US" sz="900" i="1" dirty="0"/>
                <a:t> </a:t>
              </a:r>
              <a:r>
                <a:rPr lang="en-US" sz="900" dirty="0"/>
                <a:t>8047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linearis</a:t>
              </a:r>
              <a:r>
                <a:rPr lang="en-US" sz="900" i="1" dirty="0"/>
                <a:t> </a:t>
              </a:r>
              <a:r>
                <a:rPr lang="en-US" sz="900" dirty="0"/>
                <a:t>TW77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longiflora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miersii</a:t>
              </a:r>
              <a:r>
                <a:rPr lang="en-US" sz="900" i="1" dirty="0"/>
                <a:t> 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mutabilis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nesophila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noctiflora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nudicaulis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obtusifolia</a:t>
              </a:r>
              <a:r>
                <a:rPr lang="en-US" sz="900" i="1" dirty="0"/>
                <a:t> </a:t>
              </a:r>
              <a:r>
                <a:rPr lang="en-US" sz="900" dirty="0"/>
                <a:t>var.</a:t>
              </a:r>
              <a:r>
                <a:rPr lang="en-US" sz="900" i="1" dirty="0"/>
                <a:t> </a:t>
              </a:r>
              <a:r>
                <a:rPr lang="en-US" sz="900" i="1" dirty="0" err="1"/>
                <a:t>obtusifolia</a:t>
              </a:r>
              <a:r>
                <a:rPr lang="en-US" sz="900" i="1" dirty="0"/>
                <a:t> ‘</a:t>
              </a:r>
              <a:r>
                <a:rPr lang="en-US" sz="900" dirty="0"/>
                <a:t>Baldwin’</a:t>
              </a:r>
              <a:r>
                <a:rPr lang="en-US" sz="900" i="1" dirty="0"/>
                <a:t> 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obtusifolia</a:t>
              </a:r>
              <a:r>
                <a:rPr lang="en-US" sz="900" i="1" dirty="0"/>
                <a:t> </a:t>
              </a:r>
              <a:r>
                <a:rPr lang="en-US" sz="900" dirty="0"/>
                <a:t>var.</a:t>
              </a:r>
              <a:r>
                <a:rPr lang="en-US" sz="900" i="1" dirty="0"/>
                <a:t> </a:t>
              </a:r>
              <a:r>
                <a:rPr lang="en-US" sz="900" i="1" dirty="0" err="1"/>
                <a:t>obtusifolia</a:t>
              </a:r>
              <a:r>
                <a:rPr lang="en-US" sz="900" i="1" dirty="0"/>
                <a:t> </a:t>
              </a:r>
              <a:r>
                <a:rPr lang="en-US" sz="900" dirty="0"/>
                <a:t>TW143</a:t>
              </a:r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obtusifolia</a:t>
              </a:r>
              <a:r>
                <a:rPr lang="en-US" sz="900" i="1" dirty="0"/>
                <a:t> </a:t>
              </a:r>
              <a:r>
                <a:rPr lang="en-US" sz="900" dirty="0"/>
                <a:t>var.</a:t>
              </a:r>
              <a:r>
                <a:rPr lang="en-US" sz="900" i="1" dirty="0"/>
                <a:t> </a:t>
              </a:r>
              <a:r>
                <a:rPr lang="en-US" sz="900" i="1" dirty="0" err="1"/>
                <a:t>palmeri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dirty="0"/>
                <a:t>x</a:t>
              </a:r>
              <a:r>
                <a:rPr lang="en-US" sz="900" i="1" dirty="0"/>
                <a:t> </a:t>
              </a:r>
              <a:r>
                <a:rPr lang="en-US" sz="900" i="1" dirty="0" err="1"/>
                <a:t>obtusiata</a:t>
              </a:r>
              <a:r>
                <a:rPr lang="en-US" sz="900" dirty="0"/>
                <a:t> line 1</a:t>
              </a:r>
            </a:p>
            <a:p>
              <a:r>
                <a:rPr lang="en-US" sz="900" i="1" dirty="0"/>
                <a:t>N. </a:t>
              </a:r>
              <a:r>
                <a:rPr lang="en-US" sz="900" dirty="0"/>
                <a:t>x </a:t>
              </a:r>
              <a:r>
                <a:rPr lang="en-US" sz="900" i="1" dirty="0" err="1"/>
                <a:t>obtusiata</a:t>
              </a:r>
              <a:r>
                <a:rPr lang="en-US" sz="900" i="1" dirty="0"/>
                <a:t> </a:t>
              </a:r>
              <a:r>
                <a:rPr lang="en-US" sz="900" dirty="0"/>
                <a:t>line</a:t>
              </a:r>
              <a:r>
                <a:rPr lang="en-US" sz="900" i="1" dirty="0"/>
                <a:t> </a:t>
              </a:r>
              <a:r>
                <a:rPr lang="en-US" sz="900" dirty="0"/>
                <a:t>2</a:t>
              </a:r>
            </a:p>
            <a:p>
              <a:r>
                <a:rPr lang="en-US" sz="900" i="1" dirty="0"/>
                <a:t>N. </a:t>
              </a:r>
              <a:r>
                <a:rPr lang="en-US" sz="900" dirty="0"/>
                <a:t>x</a:t>
              </a:r>
              <a:r>
                <a:rPr lang="en-US" sz="900" i="1" dirty="0"/>
                <a:t> </a:t>
              </a:r>
              <a:r>
                <a:rPr lang="en-US" sz="900" i="1" dirty="0" err="1"/>
                <a:t>obtusiata</a:t>
              </a:r>
              <a:r>
                <a:rPr lang="en-US" sz="900" dirty="0"/>
                <a:t> line 5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otophora</a:t>
              </a:r>
              <a:endParaRPr lang="en-US" sz="900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paniculata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pauciflora</a:t>
              </a:r>
              <a:endParaRPr lang="en-US" sz="900" i="1" dirty="0"/>
            </a:p>
            <a:p>
              <a:r>
                <a:rPr lang="en-US" sz="900" i="1" dirty="0"/>
                <a:t>N. </a:t>
              </a:r>
              <a:r>
                <a:rPr lang="en-US" sz="900" i="1" dirty="0" err="1"/>
                <a:t>petunioides</a:t>
              </a:r>
              <a:endParaRPr lang="en-US" sz="900" i="1" dirty="0"/>
            </a:p>
          </p:txBody>
        </p:sp>
        <p:grpSp>
          <p:nvGrpSpPr>
            <p:cNvPr id="48" name="Group 125"/>
            <p:cNvGrpSpPr/>
            <p:nvPr/>
          </p:nvGrpSpPr>
          <p:grpSpPr>
            <a:xfrm>
              <a:off x="4662690" y="689356"/>
              <a:ext cx="201168" cy="4506689"/>
              <a:chOff x="4671971" y="689356"/>
              <a:chExt cx="201168" cy="4506689"/>
            </a:xfrm>
          </p:grpSpPr>
          <p:sp>
            <p:nvSpPr>
              <p:cNvPr id="49" name="Line 176"/>
              <p:cNvSpPr>
                <a:spLocks noChangeShapeType="1"/>
              </p:cNvSpPr>
              <p:nvPr/>
            </p:nvSpPr>
            <p:spPr bwMode="auto">
              <a:xfrm>
                <a:off x="4671971" y="3284116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Line 177"/>
              <p:cNvSpPr>
                <a:spLocks noChangeShapeType="1"/>
              </p:cNvSpPr>
              <p:nvPr/>
            </p:nvSpPr>
            <p:spPr bwMode="auto">
              <a:xfrm>
                <a:off x="4671971" y="342068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Line 164"/>
              <p:cNvSpPr>
                <a:spLocks noChangeShapeType="1"/>
              </p:cNvSpPr>
              <p:nvPr/>
            </p:nvSpPr>
            <p:spPr bwMode="auto">
              <a:xfrm>
                <a:off x="4671971" y="4103514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>
                <a:off x="4671971" y="825922"/>
                <a:ext cx="201168" cy="0"/>
              </a:xfrm>
              <a:prstGeom prst="line">
                <a:avLst/>
              </a:prstGeom>
              <a:ln w="19050">
                <a:solidFill>
                  <a:srgbClr val="0054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Line 154"/>
              <p:cNvSpPr>
                <a:spLocks noChangeShapeType="1"/>
              </p:cNvSpPr>
              <p:nvPr/>
            </p:nvSpPr>
            <p:spPr bwMode="auto">
              <a:xfrm>
                <a:off x="4671971" y="1372188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A31A5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154"/>
              <p:cNvSpPr>
                <a:spLocks noChangeShapeType="1"/>
              </p:cNvSpPr>
              <p:nvPr/>
            </p:nvSpPr>
            <p:spPr bwMode="auto">
              <a:xfrm>
                <a:off x="4671971" y="178188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905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154"/>
              <p:cNvSpPr>
                <a:spLocks noChangeShapeType="1"/>
              </p:cNvSpPr>
              <p:nvPr/>
            </p:nvSpPr>
            <p:spPr bwMode="auto">
              <a:xfrm>
                <a:off x="4671971" y="191845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6C6B6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154"/>
              <p:cNvSpPr>
                <a:spLocks noChangeShapeType="1"/>
              </p:cNvSpPr>
              <p:nvPr/>
            </p:nvSpPr>
            <p:spPr bwMode="auto">
              <a:xfrm>
                <a:off x="4671971" y="3147550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521B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154"/>
              <p:cNvSpPr>
                <a:spLocks noChangeShapeType="1"/>
              </p:cNvSpPr>
              <p:nvPr/>
            </p:nvSpPr>
            <p:spPr bwMode="auto">
              <a:xfrm>
                <a:off x="4671971" y="3966948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91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166"/>
              <p:cNvSpPr>
                <a:spLocks noChangeShapeType="1"/>
              </p:cNvSpPr>
              <p:nvPr/>
            </p:nvSpPr>
            <p:spPr bwMode="auto">
              <a:xfrm>
                <a:off x="4671971" y="689356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0066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Line 167"/>
              <p:cNvSpPr>
                <a:spLocks noChangeShapeType="1"/>
              </p:cNvSpPr>
              <p:nvPr/>
            </p:nvSpPr>
            <p:spPr bwMode="auto">
              <a:xfrm>
                <a:off x="4671971" y="96248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69696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Line 168"/>
              <p:cNvSpPr>
                <a:spLocks noChangeShapeType="1"/>
              </p:cNvSpPr>
              <p:nvPr/>
            </p:nvSpPr>
            <p:spPr bwMode="auto">
              <a:xfrm>
                <a:off x="4671971" y="109905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Line 169"/>
              <p:cNvSpPr>
                <a:spLocks noChangeShapeType="1"/>
              </p:cNvSpPr>
              <p:nvPr/>
            </p:nvSpPr>
            <p:spPr bwMode="auto">
              <a:xfrm>
                <a:off x="4671971" y="123562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Line 170"/>
              <p:cNvSpPr>
                <a:spLocks noChangeShapeType="1"/>
              </p:cNvSpPr>
              <p:nvPr/>
            </p:nvSpPr>
            <p:spPr bwMode="auto">
              <a:xfrm>
                <a:off x="4671971" y="1508754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3" name="Line 171"/>
              <p:cNvSpPr>
                <a:spLocks noChangeShapeType="1"/>
              </p:cNvSpPr>
              <p:nvPr/>
            </p:nvSpPr>
            <p:spPr bwMode="auto">
              <a:xfrm>
                <a:off x="4671971" y="205501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80008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4" name="Line 172"/>
              <p:cNvSpPr>
                <a:spLocks noChangeShapeType="1"/>
              </p:cNvSpPr>
              <p:nvPr/>
            </p:nvSpPr>
            <p:spPr bwMode="auto">
              <a:xfrm>
                <a:off x="4671971" y="2191586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FF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5" name="Line 173"/>
              <p:cNvSpPr>
                <a:spLocks noChangeShapeType="1"/>
              </p:cNvSpPr>
              <p:nvPr/>
            </p:nvSpPr>
            <p:spPr bwMode="auto">
              <a:xfrm>
                <a:off x="4671971" y="260128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6" name="Line 174"/>
              <p:cNvSpPr>
                <a:spLocks noChangeShapeType="1"/>
              </p:cNvSpPr>
              <p:nvPr/>
            </p:nvSpPr>
            <p:spPr bwMode="auto">
              <a:xfrm>
                <a:off x="4671971" y="273785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7" name="Line 175"/>
              <p:cNvSpPr>
                <a:spLocks noChangeShapeType="1"/>
              </p:cNvSpPr>
              <p:nvPr/>
            </p:nvSpPr>
            <p:spPr bwMode="auto">
              <a:xfrm>
                <a:off x="4671971" y="287441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CC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8" name="Line 178"/>
              <p:cNvSpPr>
                <a:spLocks noChangeShapeType="1"/>
              </p:cNvSpPr>
              <p:nvPr/>
            </p:nvSpPr>
            <p:spPr bwMode="auto">
              <a:xfrm>
                <a:off x="4671971" y="3830382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9" name="Line 180"/>
              <p:cNvSpPr>
                <a:spLocks noChangeShapeType="1"/>
              </p:cNvSpPr>
              <p:nvPr/>
            </p:nvSpPr>
            <p:spPr bwMode="auto">
              <a:xfrm>
                <a:off x="4671971" y="4786346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33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0" name="Line 181"/>
              <p:cNvSpPr>
                <a:spLocks noChangeShapeType="1"/>
              </p:cNvSpPr>
              <p:nvPr/>
            </p:nvSpPr>
            <p:spPr bwMode="auto">
              <a:xfrm>
                <a:off x="4671971" y="4240081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505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1" name="Line 182"/>
              <p:cNvSpPr>
                <a:spLocks noChangeShapeType="1"/>
              </p:cNvSpPr>
              <p:nvPr/>
            </p:nvSpPr>
            <p:spPr bwMode="auto">
              <a:xfrm>
                <a:off x="4671971" y="4922912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2" name="Line 183"/>
              <p:cNvSpPr>
                <a:spLocks noChangeShapeType="1"/>
              </p:cNvSpPr>
              <p:nvPr/>
            </p:nvSpPr>
            <p:spPr bwMode="auto">
              <a:xfrm>
                <a:off x="4671971" y="505947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3" name="Line 184"/>
              <p:cNvSpPr>
                <a:spLocks noChangeShapeType="1"/>
              </p:cNvSpPr>
              <p:nvPr/>
            </p:nvSpPr>
            <p:spPr bwMode="auto">
              <a:xfrm>
                <a:off x="4671971" y="519604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4" name="Line 207"/>
              <p:cNvSpPr>
                <a:spLocks noChangeShapeType="1"/>
              </p:cNvSpPr>
              <p:nvPr/>
            </p:nvSpPr>
            <p:spPr bwMode="auto">
              <a:xfrm>
                <a:off x="4671971" y="2328152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5" name="Line 208"/>
              <p:cNvSpPr>
                <a:spLocks noChangeShapeType="1"/>
              </p:cNvSpPr>
              <p:nvPr/>
            </p:nvSpPr>
            <p:spPr bwMode="auto">
              <a:xfrm>
                <a:off x="4671971" y="3010984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6600FF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6" name="Line 212"/>
              <p:cNvSpPr>
                <a:spLocks noChangeShapeType="1"/>
              </p:cNvSpPr>
              <p:nvPr/>
            </p:nvSpPr>
            <p:spPr bwMode="auto">
              <a:xfrm>
                <a:off x="4671971" y="4376647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FFFF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7" name="Line 213"/>
              <p:cNvSpPr>
                <a:spLocks noChangeShapeType="1"/>
              </p:cNvSpPr>
              <p:nvPr/>
            </p:nvSpPr>
            <p:spPr bwMode="auto">
              <a:xfrm>
                <a:off x="4671971" y="4513213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99CC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8" name="Line 214"/>
              <p:cNvSpPr>
                <a:spLocks noChangeShapeType="1"/>
              </p:cNvSpPr>
              <p:nvPr/>
            </p:nvSpPr>
            <p:spPr bwMode="auto">
              <a:xfrm>
                <a:off x="4671971" y="4649780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99CC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9" name="Line 215"/>
              <p:cNvSpPr>
                <a:spLocks noChangeShapeType="1"/>
              </p:cNvSpPr>
              <p:nvPr/>
            </p:nvSpPr>
            <p:spPr bwMode="auto">
              <a:xfrm>
                <a:off x="4671971" y="3557249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FF99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0" name="Line 216"/>
              <p:cNvSpPr>
                <a:spLocks noChangeShapeType="1"/>
              </p:cNvSpPr>
              <p:nvPr/>
            </p:nvSpPr>
            <p:spPr bwMode="auto">
              <a:xfrm>
                <a:off x="4671971" y="3693815"/>
                <a:ext cx="201168" cy="0"/>
              </a:xfrm>
              <a:prstGeom prst="line">
                <a:avLst/>
              </a:prstGeom>
              <a:noFill/>
              <a:ln w="1905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V="1">
                <a:off x="4671971" y="2464718"/>
                <a:ext cx="201168" cy="0"/>
              </a:xfrm>
              <a:prstGeom prst="line">
                <a:avLst/>
              </a:prstGeom>
              <a:ln w="19050">
                <a:solidFill>
                  <a:srgbClr val="FFCC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flipV="1">
                <a:off x="4671971" y="1645320"/>
                <a:ext cx="201168" cy="0"/>
              </a:xfrm>
              <a:prstGeom prst="line">
                <a:avLst/>
              </a:prstGeom>
              <a:ln w="19050">
                <a:solidFill>
                  <a:srgbClr val="800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3" name="TextBox 82"/>
          <p:cNvSpPr txBox="1"/>
          <p:nvPr/>
        </p:nvSpPr>
        <p:spPr>
          <a:xfrm>
            <a:off x="88900" y="463550"/>
            <a:ext cx="742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(a)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95300" y="5022850"/>
            <a:ext cx="742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(b)</a:t>
            </a:r>
          </a:p>
        </p:txBody>
      </p:sp>
      <p:grpSp>
        <p:nvGrpSpPr>
          <p:cNvPr id="85" name="Group 128"/>
          <p:cNvGrpSpPr>
            <a:grpSpLocks noChangeAspect="1"/>
          </p:cNvGrpSpPr>
          <p:nvPr/>
        </p:nvGrpSpPr>
        <p:grpSpPr bwMode="auto">
          <a:xfrm>
            <a:off x="289058" y="1672228"/>
            <a:ext cx="457200" cy="461645"/>
            <a:chOff x="101" y="1784"/>
            <a:chExt cx="426" cy="430"/>
          </a:xfrm>
        </p:grpSpPr>
        <p:pic>
          <p:nvPicPr>
            <p:cNvPr id="86" name="Picture 129" descr="PC1 ne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" y="1784"/>
              <a:ext cx="426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7" name="Freeform 130"/>
            <p:cNvSpPr>
              <a:spLocks/>
            </p:cNvSpPr>
            <p:nvPr/>
          </p:nvSpPr>
          <p:spPr bwMode="auto">
            <a:xfrm>
              <a:off x="158" y="1844"/>
              <a:ext cx="310" cy="306"/>
            </a:xfrm>
            <a:custGeom>
              <a:avLst/>
              <a:gdLst>
                <a:gd name="T0" fmla="*/ 151 w 310"/>
                <a:gd name="T1" fmla="*/ 0 h 306"/>
                <a:gd name="T2" fmla="*/ 247 w 310"/>
                <a:gd name="T3" fmla="*/ 15 h 306"/>
                <a:gd name="T4" fmla="*/ 291 w 310"/>
                <a:gd name="T5" fmla="*/ 96 h 306"/>
                <a:gd name="T6" fmla="*/ 310 w 310"/>
                <a:gd name="T7" fmla="*/ 189 h 306"/>
                <a:gd name="T8" fmla="*/ 240 w 310"/>
                <a:gd name="T9" fmla="*/ 258 h 306"/>
                <a:gd name="T10" fmla="*/ 157 w 310"/>
                <a:gd name="T11" fmla="*/ 306 h 306"/>
                <a:gd name="T12" fmla="*/ 70 w 310"/>
                <a:gd name="T13" fmla="*/ 259 h 306"/>
                <a:gd name="T14" fmla="*/ 0 w 310"/>
                <a:gd name="T15" fmla="*/ 195 h 306"/>
                <a:gd name="T16" fmla="*/ 15 w 310"/>
                <a:gd name="T17" fmla="*/ 100 h 306"/>
                <a:gd name="T18" fmla="*/ 60 w 310"/>
                <a:gd name="T19" fmla="*/ 16 h 306"/>
                <a:gd name="T20" fmla="*/ 151 w 310"/>
                <a:gd name="T21" fmla="*/ 0 h 3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0"/>
                <a:gd name="T34" fmla="*/ 0 h 306"/>
                <a:gd name="T35" fmla="*/ 310 w 310"/>
                <a:gd name="T36" fmla="*/ 306 h 3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0" h="306">
                  <a:moveTo>
                    <a:pt x="151" y="0"/>
                  </a:moveTo>
                  <a:lnTo>
                    <a:pt x="247" y="15"/>
                  </a:lnTo>
                  <a:lnTo>
                    <a:pt x="291" y="96"/>
                  </a:lnTo>
                  <a:lnTo>
                    <a:pt x="310" y="189"/>
                  </a:lnTo>
                  <a:lnTo>
                    <a:pt x="240" y="258"/>
                  </a:lnTo>
                  <a:lnTo>
                    <a:pt x="157" y="306"/>
                  </a:lnTo>
                  <a:lnTo>
                    <a:pt x="70" y="259"/>
                  </a:lnTo>
                  <a:lnTo>
                    <a:pt x="0" y="195"/>
                  </a:lnTo>
                  <a:lnTo>
                    <a:pt x="15" y="100"/>
                  </a:lnTo>
                  <a:lnTo>
                    <a:pt x="60" y="16"/>
                  </a:lnTo>
                  <a:lnTo>
                    <a:pt x="151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1"/>
            <p:cNvSpPr>
              <a:spLocks/>
            </p:cNvSpPr>
            <p:nvPr/>
          </p:nvSpPr>
          <p:spPr bwMode="auto">
            <a:xfrm>
              <a:off x="239" y="1914"/>
              <a:ext cx="145" cy="134"/>
            </a:xfrm>
            <a:custGeom>
              <a:avLst/>
              <a:gdLst>
                <a:gd name="T0" fmla="*/ 72 w 145"/>
                <a:gd name="T1" fmla="*/ 0 h 134"/>
                <a:gd name="T2" fmla="*/ 145 w 145"/>
                <a:gd name="T3" fmla="*/ 51 h 134"/>
                <a:gd name="T4" fmla="*/ 120 w 145"/>
                <a:gd name="T5" fmla="*/ 131 h 134"/>
                <a:gd name="T6" fmla="*/ 28 w 145"/>
                <a:gd name="T7" fmla="*/ 134 h 134"/>
                <a:gd name="T8" fmla="*/ 0 w 145"/>
                <a:gd name="T9" fmla="*/ 54 h 134"/>
                <a:gd name="T10" fmla="*/ 72 w 145"/>
                <a:gd name="T11" fmla="*/ 0 h 1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5"/>
                <a:gd name="T19" fmla="*/ 0 h 134"/>
                <a:gd name="T20" fmla="*/ 145 w 145"/>
                <a:gd name="T21" fmla="*/ 134 h 1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5" h="134">
                  <a:moveTo>
                    <a:pt x="72" y="0"/>
                  </a:moveTo>
                  <a:lnTo>
                    <a:pt x="145" y="51"/>
                  </a:lnTo>
                  <a:lnTo>
                    <a:pt x="120" y="131"/>
                  </a:lnTo>
                  <a:lnTo>
                    <a:pt x="28" y="134"/>
                  </a:lnTo>
                  <a:lnTo>
                    <a:pt x="0" y="54"/>
                  </a:lnTo>
                  <a:lnTo>
                    <a:pt x="72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32"/>
            <p:cNvSpPr>
              <a:spLocks noChangeShapeType="1"/>
            </p:cNvSpPr>
            <p:nvPr/>
          </p:nvSpPr>
          <p:spPr bwMode="auto">
            <a:xfrm>
              <a:off x="309" y="1844"/>
              <a:ext cx="2" cy="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133"/>
            <p:cNvSpPr>
              <a:spLocks noChangeShapeType="1"/>
            </p:cNvSpPr>
            <p:nvPr/>
          </p:nvSpPr>
          <p:spPr bwMode="auto">
            <a:xfrm flipH="1">
              <a:off x="386" y="1938"/>
              <a:ext cx="64" cy="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134"/>
            <p:cNvSpPr>
              <a:spLocks noChangeShapeType="1"/>
            </p:cNvSpPr>
            <p:nvPr/>
          </p:nvSpPr>
          <p:spPr bwMode="auto">
            <a:xfrm flipH="1" flipV="1">
              <a:off x="357" y="2045"/>
              <a:ext cx="44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135"/>
            <p:cNvSpPr>
              <a:spLocks noChangeShapeType="1"/>
            </p:cNvSpPr>
            <p:nvPr/>
          </p:nvSpPr>
          <p:spPr bwMode="auto">
            <a:xfrm flipV="1">
              <a:off x="222" y="2051"/>
              <a:ext cx="44" cy="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136"/>
            <p:cNvSpPr>
              <a:spLocks noChangeShapeType="1"/>
            </p:cNvSpPr>
            <p:nvPr/>
          </p:nvSpPr>
          <p:spPr bwMode="auto">
            <a:xfrm>
              <a:off x="170" y="1944"/>
              <a:ext cx="72" cy="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4" name="Group 137"/>
          <p:cNvGrpSpPr>
            <a:grpSpLocks noChangeAspect="1"/>
          </p:cNvGrpSpPr>
          <p:nvPr/>
        </p:nvGrpSpPr>
        <p:grpSpPr bwMode="auto">
          <a:xfrm>
            <a:off x="4311316" y="1666728"/>
            <a:ext cx="457200" cy="424963"/>
            <a:chOff x="3995" y="1779"/>
            <a:chExt cx="466" cy="433"/>
          </a:xfrm>
        </p:grpSpPr>
        <p:pic>
          <p:nvPicPr>
            <p:cNvPr id="95" name="Picture 138" descr="PC1 pos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95" y="1779"/>
              <a:ext cx="466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" name="Freeform 139"/>
            <p:cNvSpPr>
              <a:spLocks/>
            </p:cNvSpPr>
            <p:nvPr/>
          </p:nvSpPr>
          <p:spPr bwMode="auto">
            <a:xfrm>
              <a:off x="4062" y="1838"/>
              <a:ext cx="329" cy="301"/>
            </a:xfrm>
            <a:custGeom>
              <a:avLst/>
              <a:gdLst>
                <a:gd name="T0" fmla="*/ 164 w 329"/>
                <a:gd name="T1" fmla="*/ 0 h 301"/>
                <a:gd name="T2" fmla="*/ 206 w 329"/>
                <a:gd name="T3" fmla="*/ 115 h 301"/>
                <a:gd name="T4" fmla="*/ 329 w 329"/>
                <a:gd name="T5" fmla="*/ 112 h 301"/>
                <a:gd name="T6" fmla="*/ 228 w 329"/>
                <a:gd name="T7" fmla="*/ 189 h 301"/>
                <a:gd name="T8" fmla="*/ 272 w 329"/>
                <a:gd name="T9" fmla="*/ 297 h 301"/>
                <a:gd name="T10" fmla="*/ 168 w 329"/>
                <a:gd name="T11" fmla="*/ 228 h 301"/>
                <a:gd name="T12" fmla="*/ 63 w 329"/>
                <a:gd name="T13" fmla="*/ 301 h 301"/>
                <a:gd name="T14" fmla="*/ 102 w 329"/>
                <a:gd name="T15" fmla="*/ 190 h 301"/>
                <a:gd name="T16" fmla="*/ 0 w 329"/>
                <a:gd name="T17" fmla="*/ 117 h 301"/>
                <a:gd name="T18" fmla="*/ 123 w 329"/>
                <a:gd name="T19" fmla="*/ 115 h 301"/>
                <a:gd name="T20" fmla="*/ 164 w 329"/>
                <a:gd name="T21" fmla="*/ 0 h 3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9"/>
                <a:gd name="T34" fmla="*/ 0 h 301"/>
                <a:gd name="T35" fmla="*/ 329 w 329"/>
                <a:gd name="T36" fmla="*/ 301 h 3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9" h="301">
                  <a:moveTo>
                    <a:pt x="164" y="0"/>
                  </a:moveTo>
                  <a:lnTo>
                    <a:pt x="206" y="115"/>
                  </a:lnTo>
                  <a:lnTo>
                    <a:pt x="329" y="112"/>
                  </a:lnTo>
                  <a:lnTo>
                    <a:pt x="228" y="189"/>
                  </a:lnTo>
                  <a:lnTo>
                    <a:pt x="272" y="297"/>
                  </a:lnTo>
                  <a:lnTo>
                    <a:pt x="168" y="228"/>
                  </a:lnTo>
                  <a:lnTo>
                    <a:pt x="63" y="301"/>
                  </a:lnTo>
                  <a:lnTo>
                    <a:pt x="102" y="190"/>
                  </a:lnTo>
                  <a:lnTo>
                    <a:pt x="0" y="117"/>
                  </a:lnTo>
                  <a:lnTo>
                    <a:pt x="123" y="115"/>
                  </a:lnTo>
                  <a:lnTo>
                    <a:pt x="164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40"/>
            <p:cNvSpPr>
              <a:spLocks/>
            </p:cNvSpPr>
            <p:nvPr/>
          </p:nvSpPr>
          <p:spPr bwMode="auto">
            <a:xfrm>
              <a:off x="4220" y="1991"/>
              <a:ext cx="18" cy="15"/>
            </a:xfrm>
            <a:custGeom>
              <a:avLst/>
              <a:gdLst>
                <a:gd name="T0" fmla="*/ 9 w 18"/>
                <a:gd name="T1" fmla="*/ 0 h 15"/>
                <a:gd name="T2" fmla="*/ 18 w 18"/>
                <a:gd name="T3" fmla="*/ 6 h 15"/>
                <a:gd name="T4" fmla="*/ 4 w 18"/>
                <a:gd name="T5" fmla="*/ 15 h 15"/>
                <a:gd name="T6" fmla="*/ 0 w 18"/>
                <a:gd name="T7" fmla="*/ 6 h 15"/>
                <a:gd name="T8" fmla="*/ 9 w 18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5"/>
                <a:gd name="T17" fmla="*/ 18 w 18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5">
                  <a:moveTo>
                    <a:pt x="9" y="0"/>
                  </a:moveTo>
                  <a:lnTo>
                    <a:pt x="18" y="6"/>
                  </a:lnTo>
                  <a:lnTo>
                    <a:pt x="4" y="15"/>
                  </a:lnTo>
                  <a:lnTo>
                    <a:pt x="0" y="6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141"/>
            <p:cNvSpPr>
              <a:spLocks noChangeShapeType="1"/>
            </p:cNvSpPr>
            <p:nvPr/>
          </p:nvSpPr>
          <p:spPr bwMode="auto">
            <a:xfrm>
              <a:off x="4226" y="1836"/>
              <a:ext cx="1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142"/>
            <p:cNvSpPr>
              <a:spLocks noChangeShapeType="1"/>
            </p:cNvSpPr>
            <p:nvPr/>
          </p:nvSpPr>
          <p:spPr bwMode="auto">
            <a:xfrm flipH="1">
              <a:off x="4235" y="1949"/>
              <a:ext cx="157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Line 143"/>
            <p:cNvSpPr>
              <a:spLocks noChangeShapeType="1"/>
            </p:cNvSpPr>
            <p:nvPr/>
          </p:nvSpPr>
          <p:spPr bwMode="auto">
            <a:xfrm flipH="1" flipV="1">
              <a:off x="4233" y="2006"/>
              <a:ext cx="101" cy="1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Line 144"/>
            <p:cNvSpPr>
              <a:spLocks noChangeShapeType="1"/>
            </p:cNvSpPr>
            <p:nvPr/>
          </p:nvSpPr>
          <p:spPr bwMode="auto">
            <a:xfrm flipV="1">
              <a:off x="4125" y="2007"/>
              <a:ext cx="98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Line 145"/>
            <p:cNvSpPr>
              <a:spLocks noChangeShapeType="1"/>
            </p:cNvSpPr>
            <p:nvPr/>
          </p:nvSpPr>
          <p:spPr bwMode="auto">
            <a:xfrm>
              <a:off x="4062" y="1956"/>
              <a:ext cx="156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" name="Group 146"/>
          <p:cNvGrpSpPr>
            <a:grpSpLocks noChangeAspect="1"/>
          </p:cNvGrpSpPr>
          <p:nvPr/>
        </p:nvGrpSpPr>
        <p:grpSpPr bwMode="auto">
          <a:xfrm>
            <a:off x="2039023" y="440658"/>
            <a:ext cx="457200" cy="452129"/>
            <a:chOff x="1703" y="663"/>
            <a:chExt cx="438" cy="433"/>
          </a:xfrm>
        </p:grpSpPr>
        <p:pic>
          <p:nvPicPr>
            <p:cNvPr id="104" name="Picture 147" descr="PC2 pos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03" y="663"/>
              <a:ext cx="438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" name="Freeform 148"/>
            <p:cNvSpPr>
              <a:spLocks/>
            </p:cNvSpPr>
            <p:nvPr/>
          </p:nvSpPr>
          <p:spPr bwMode="auto">
            <a:xfrm>
              <a:off x="1773" y="740"/>
              <a:ext cx="297" cy="283"/>
            </a:xfrm>
            <a:custGeom>
              <a:avLst/>
              <a:gdLst>
                <a:gd name="T0" fmla="*/ 146 w 297"/>
                <a:gd name="T1" fmla="*/ 0 h 283"/>
                <a:gd name="T2" fmla="*/ 228 w 297"/>
                <a:gd name="T3" fmla="*/ 45 h 283"/>
                <a:gd name="T4" fmla="*/ 297 w 297"/>
                <a:gd name="T5" fmla="*/ 105 h 283"/>
                <a:gd name="T6" fmla="*/ 281 w 297"/>
                <a:gd name="T7" fmla="*/ 190 h 283"/>
                <a:gd name="T8" fmla="*/ 243 w 297"/>
                <a:gd name="T9" fmla="*/ 268 h 283"/>
                <a:gd name="T10" fmla="*/ 153 w 297"/>
                <a:gd name="T11" fmla="*/ 283 h 283"/>
                <a:gd name="T12" fmla="*/ 62 w 297"/>
                <a:gd name="T13" fmla="*/ 271 h 283"/>
                <a:gd name="T14" fmla="*/ 18 w 297"/>
                <a:gd name="T15" fmla="*/ 195 h 283"/>
                <a:gd name="T16" fmla="*/ 0 w 297"/>
                <a:gd name="T17" fmla="*/ 108 h 283"/>
                <a:gd name="T18" fmla="*/ 69 w 297"/>
                <a:gd name="T19" fmla="*/ 48 h 283"/>
                <a:gd name="T20" fmla="*/ 146 w 297"/>
                <a:gd name="T21" fmla="*/ 0 h 2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7"/>
                <a:gd name="T34" fmla="*/ 0 h 283"/>
                <a:gd name="T35" fmla="*/ 297 w 297"/>
                <a:gd name="T36" fmla="*/ 283 h 2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7" h="283">
                  <a:moveTo>
                    <a:pt x="146" y="0"/>
                  </a:moveTo>
                  <a:lnTo>
                    <a:pt x="228" y="45"/>
                  </a:lnTo>
                  <a:lnTo>
                    <a:pt x="297" y="105"/>
                  </a:lnTo>
                  <a:lnTo>
                    <a:pt x="281" y="190"/>
                  </a:lnTo>
                  <a:lnTo>
                    <a:pt x="243" y="268"/>
                  </a:lnTo>
                  <a:lnTo>
                    <a:pt x="153" y="283"/>
                  </a:lnTo>
                  <a:lnTo>
                    <a:pt x="62" y="271"/>
                  </a:lnTo>
                  <a:lnTo>
                    <a:pt x="18" y="195"/>
                  </a:lnTo>
                  <a:lnTo>
                    <a:pt x="0" y="108"/>
                  </a:lnTo>
                  <a:lnTo>
                    <a:pt x="69" y="48"/>
                  </a:lnTo>
                  <a:lnTo>
                    <a:pt x="146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49"/>
            <p:cNvSpPr>
              <a:spLocks/>
            </p:cNvSpPr>
            <p:nvPr/>
          </p:nvSpPr>
          <p:spPr bwMode="auto">
            <a:xfrm>
              <a:off x="1902" y="869"/>
              <a:ext cx="41" cy="31"/>
            </a:xfrm>
            <a:custGeom>
              <a:avLst/>
              <a:gdLst>
                <a:gd name="T0" fmla="*/ 21 w 41"/>
                <a:gd name="T1" fmla="*/ 0 h 31"/>
                <a:gd name="T2" fmla="*/ 41 w 41"/>
                <a:gd name="T3" fmla="*/ 15 h 31"/>
                <a:gd name="T4" fmla="*/ 35 w 41"/>
                <a:gd name="T5" fmla="*/ 30 h 31"/>
                <a:gd name="T6" fmla="*/ 9 w 41"/>
                <a:gd name="T7" fmla="*/ 31 h 31"/>
                <a:gd name="T8" fmla="*/ 0 w 41"/>
                <a:gd name="T9" fmla="*/ 13 h 31"/>
                <a:gd name="T10" fmla="*/ 21 w 41"/>
                <a:gd name="T11" fmla="*/ 0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"/>
                <a:gd name="T19" fmla="*/ 0 h 31"/>
                <a:gd name="T20" fmla="*/ 41 w 41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" h="31">
                  <a:moveTo>
                    <a:pt x="21" y="0"/>
                  </a:moveTo>
                  <a:lnTo>
                    <a:pt x="41" y="15"/>
                  </a:lnTo>
                  <a:lnTo>
                    <a:pt x="35" y="30"/>
                  </a:lnTo>
                  <a:lnTo>
                    <a:pt x="9" y="31"/>
                  </a:lnTo>
                  <a:lnTo>
                    <a:pt x="0" y="13"/>
                  </a:lnTo>
                  <a:lnTo>
                    <a:pt x="21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150"/>
            <p:cNvSpPr>
              <a:spLocks noChangeShapeType="1"/>
            </p:cNvSpPr>
            <p:nvPr/>
          </p:nvSpPr>
          <p:spPr bwMode="auto">
            <a:xfrm>
              <a:off x="1919" y="740"/>
              <a:ext cx="4" cy="1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Line 151"/>
            <p:cNvSpPr>
              <a:spLocks noChangeShapeType="1"/>
            </p:cNvSpPr>
            <p:nvPr/>
          </p:nvSpPr>
          <p:spPr bwMode="auto">
            <a:xfrm flipH="1">
              <a:off x="1944" y="843"/>
              <a:ext cx="126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Line 152"/>
            <p:cNvSpPr>
              <a:spLocks noChangeShapeType="1"/>
            </p:cNvSpPr>
            <p:nvPr/>
          </p:nvSpPr>
          <p:spPr bwMode="auto">
            <a:xfrm flipH="1" flipV="1">
              <a:off x="1937" y="900"/>
              <a:ext cx="78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Line 153"/>
            <p:cNvSpPr>
              <a:spLocks noChangeShapeType="1"/>
            </p:cNvSpPr>
            <p:nvPr/>
          </p:nvSpPr>
          <p:spPr bwMode="auto">
            <a:xfrm flipV="1">
              <a:off x="1835" y="902"/>
              <a:ext cx="75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154"/>
            <p:cNvSpPr>
              <a:spLocks noChangeShapeType="1"/>
            </p:cNvSpPr>
            <p:nvPr/>
          </p:nvSpPr>
          <p:spPr bwMode="auto">
            <a:xfrm>
              <a:off x="1773" y="848"/>
              <a:ext cx="128" cy="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2" name="Group 155"/>
          <p:cNvGrpSpPr>
            <a:grpSpLocks noChangeAspect="1"/>
          </p:cNvGrpSpPr>
          <p:nvPr/>
        </p:nvGrpSpPr>
        <p:grpSpPr bwMode="auto">
          <a:xfrm>
            <a:off x="2034863" y="3526913"/>
            <a:ext cx="457200" cy="459467"/>
            <a:chOff x="1709" y="3266"/>
            <a:chExt cx="432" cy="434"/>
          </a:xfrm>
        </p:grpSpPr>
        <p:pic>
          <p:nvPicPr>
            <p:cNvPr id="113" name="Picture 156" descr="PC2 ne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09" y="3266"/>
              <a:ext cx="432" cy="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4" name="Freeform 157"/>
            <p:cNvSpPr>
              <a:spLocks/>
            </p:cNvSpPr>
            <p:nvPr/>
          </p:nvSpPr>
          <p:spPr bwMode="auto">
            <a:xfrm>
              <a:off x="1755" y="3323"/>
              <a:ext cx="338" cy="318"/>
            </a:xfrm>
            <a:custGeom>
              <a:avLst/>
              <a:gdLst>
                <a:gd name="T0" fmla="*/ 170 w 338"/>
                <a:gd name="T1" fmla="*/ 0 h 318"/>
                <a:gd name="T2" fmla="*/ 233 w 338"/>
                <a:gd name="T3" fmla="*/ 93 h 318"/>
                <a:gd name="T4" fmla="*/ 338 w 338"/>
                <a:gd name="T5" fmla="*/ 117 h 318"/>
                <a:gd name="T6" fmla="*/ 270 w 338"/>
                <a:gd name="T7" fmla="*/ 208 h 318"/>
                <a:gd name="T8" fmla="*/ 281 w 338"/>
                <a:gd name="T9" fmla="*/ 318 h 318"/>
                <a:gd name="T10" fmla="*/ 173 w 338"/>
                <a:gd name="T11" fmla="*/ 277 h 318"/>
                <a:gd name="T12" fmla="*/ 66 w 338"/>
                <a:gd name="T13" fmla="*/ 318 h 318"/>
                <a:gd name="T14" fmla="*/ 75 w 338"/>
                <a:gd name="T15" fmla="*/ 211 h 318"/>
                <a:gd name="T16" fmla="*/ 0 w 338"/>
                <a:gd name="T17" fmla="*/ 123 h 318"/>
                <a:gd name="T18" fmla="*/ 110 w 338"/>
                <a:gd name="T19" fmla="*/ 94 h 318"/>
                <a:gd name="T20" fmla="*/ 170 w 338"/>
                <a:gd name="T21" fmla="*/ 0 h 3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8"/>
                <a:gd name="T34" fmla="*/ 0 h 318"/>
                <a:gd name="T35" fmla="*/ 338 w 338"/>
                <a:gd name="T36" fmla="*/ 318 h 3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8" h="318">
                  <a:moveTo>
                    <a:pt x="170" y="0"/>
                  </a:moveTo>
                  <a:lnTo>
                    <a:pt x="233" y="93"/>
                  </a:lnTo>
                  <a:lnTo>
                    <a:pt x="338" y="117"/>
                  </a:lnTo>
                  <a:lnTo>
                    <a:pt x="270" y="208"/>
                  </a:lnTo>
                  <a:lnTo>
                    <a:pt x="281" y="318"/>
                  </a:lnTo>
                  <a:lnTo>
                    <a:pt x="173" y="277"/>
                  </a:lnTo>
                  <a:lnTo>
                    <a:pt x="66" y="318"/>
                  </a:lnTo>
                  <a:lnTo>
                    <a:pt x="75" y="211"/>
                  </a:lnTo>
                  <a:lnTo>
                    <a:pt x="0" y="123"/>
                  </a:lnTo>
                  <a:lnTo>
                    <a:pt x="110" y="94"/>
                  </a:lnTo>
                  <a:lnTo>
                    <a:pt x="170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58"/>
            <p:cNvSpPr>
              <a:spLocks/>
            </p:cNvSpPr>
            <p:nvPr/>
          </p:nvSpPr>
          <p:spPr bwMode="auto">
            <a:xfrm>
              <a:off x="1847" y="3414"/>
              <a:ext cx="157" cy="152"/>
            </a:xfrm>
            <a:custGeom>
              <a:avLst/>
              <a:gdLst>
                <a:gd name="T0" fmla="*/ 78 w 157"/>
                <a:gd name="T1" fmla="*/ 0 h 152"/>
                <a:gd name="T2" fmla="*/ 157 w 157"/>
                <a:gd name="T3" fmla="*/ 59 h 152"/>
                <a:gd name="T4" fmla="*/ 130 w 157"/>
                <a:gd name="T5" fmla="*/ 152 h 152"/>
                <a:gd name="T6" fmla="*/ 33 w 157"/>
                <a:gd name="T7" fmla="*/ 152 h 152"/>
                <a:gd name="T8" fmla="*/ 0 w 157"/>
                <a:gd name="T9" fmla="*/ 60 h 152"/>
                <a:gd name="T10" fmla="*/ 78 w 157"/>
                <a:gd name="T11" fmla="*/ 0 h 1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7"/>
                <a:gd name="T19" fmla="*/ 0 h 152"/>
                <a:gd name="T20" fmla="*/ 157 w 157"/>
                <a:gd name="T21" fmla="*/ 152 h 1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7" h="152">
                  <a:moveTo>
                    <a:pt x="78" y="0"/>
                  </a:moveTo>
                  <a:lnTo>
                    <a:pt x="157" y="59"/>
                  </a:lnTo>
                  <a:lnTo>
                    <a:pt x="130" y="152"/>
                  </a:lnTo>
                  <a:lnTo>
                    <a:pt x="33" y="152"/>
                  </a:lnTo>
                  <a:lnTo>
                    <a:pt x="0" y="6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159"/>
            <p:cNvSpPr>
              <a:spLocks noChangeShapeType="1"/>
            </p:cNvSpPr>
            <p:nvPr/>
          </p:nvSpPr>
          <p:spPr bwMode="auto">
            <a:xfrm flipH="1">
              <a:off x="1925" y="3323"/>
              <a:ext cx="1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160"/>
            <p:cNvSpPr>
              <a:spLocks noChangeShapeType="1"/>
            </p:cNvSpPr>
            <p:nvPr/>
          </p:nvSpPr>
          <p:spPr bwMode="auto">
            <a:xfrm flipH="1">
              <a:off x="2006" y="3440"/>
              <a:ext cx="88" cy="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161"/>
            <p:cNvSpPr>
              <a:spLocks noChangeShapeType="1"/>
            </p:cNvSpPr>
            <p:nvPr/>
          </p:nvSpPr>
          <p:spPr bwMode="auto">
            <a:xfrm flipH="1" flipV="1">
              <a:off x="1977" y="3566"/>
              <a:ext cx="60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162"/>
            <p:cNvSpPr>
              <a:spLocks noChangeShapeType="1"/>
            </p:cNvSpPr>
            <p:nvPr/>
          </p:nvSpPr>
          <p:spPr bwMode="auto">
            <a:xfrm flipV="1">
              <a:off x="1821" y="3569"/>
              <a:ext cx="56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Line 163"/>
            <p:cNvSpPr>
              <a:spLocks noChangeShapeType="1"/>
            </p:cNvSpPr>
            <p:nvPr/>
          </p:nvSpPr>
          <p:spPr bwMode="auto">
            <a:xfrm>
              <a:off x="1757" y="3446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1504558" y="3921521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PC1 (58.84%)</a:t>
            </a:r>
          </a:p>
        </p:txBody>
      </p:sp>
      <p:sp>
        <p:nvSpPr>
          <p:cNvPr id="122" name="TextBox 121"/>
          <p:cNvSpPr txBox="1"/>
          <p:nvPr/>
        </p:nvSpPr>
        <p:spPr>
          <a:xfrm rot="16200000">
            <a:off x="-578530" y="1736562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PC2 (19.41%)</a:t>
            </a:r>
          </a:p>
        </p:txBody>
      </p:sp>
      <p:cxnSp>
        <p:nvCxnSpPr>
          <p:cNvPr id="123" name="Straight Connector 122"/>
          <p:cNvCxnSpPr/>
          <p:nvPr/>
        </p:nvCxnSpPr>
        <p:spPr>
          <a:xfrm>
            <a:off x="1532964" y="8057030"/>
            <a:ext cx="0" cy="6275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2572899" y="8057030"/>
            <a:ext cx="0" cy="6275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3603869" y="8057030"/>
            <a:ext cx="0" cy="6275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rot="5400000">
            <a:off x="466192" y="7169525"/>
            <a:ext cx="0" cy="6275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5400000">
            <a:off x="466192" y="6308912"/>
            <a:ext cx="0" cy="6275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rot="5400000">
            <a:off x="466192" y="5439336"/>
            <a:ext cx="0" cy="62753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502023" y="5089718"/>
            <a:ext cx="0" cy="304800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430305" y="8057036"/>
            <a:ext cx="4087907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358587" y="8101847"/>
            <a:ext cx="295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0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1362633" y="8101847"/>
            <a:ext cx="385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2.5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2384608" y="8101847"/>
            <a:ext cx="385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415549" y="8101847"/>
            <a:ext cx="385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7.5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746605" y="8260439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Tube length (cm)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206188" y="7940482"/>
            <a:ext cx="295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0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52400" y="7088835"/>
            <a:ext cx="349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0.5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152400" y="6219258"/>
            <a:ext cx="349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1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152398" y="5358647"/>
            <a:ext cx="349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1.5</a:t>
            </a: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-623501" y="6311672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Tube width (cm)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283220" y="8915400"/>
            <a:ext cx="61985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latin typeface="Times New Roman" pitchFamily="18" charset="0"/>
                <a:cs typeface="Times New Roman" pitchFamily="18" charset="0"/>
              </a:rPr>
              <a:t>Figure S1. 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Nicotiana 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variation in (a) floral limb shape and (b) corolla tube length and width. Each species/accession is represented by a convex polygon: polygon encloses the space taken up by all flower averages and the colored point represents the species/accession mean.  In (a), gray triangle represents impossible shapes where the landmarks that denote the floral tube opening cross each other, creating negative space.  Thin plate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splines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show the extent of shape variation in the </a:t>
            </a:r>
            <a:r>
              <a:rPr lang="en-US" sz="1000" dirty="0" err="1">
                <a:latin typeface="Times New Roman" pitchFamily="18" charset="0"/>
                <a:cs typeface="Times New Roman" pitchFamily="18" charset="0"/>
              </a:rPr>
              <a:t>morphospace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</TotalTime>
  <Words>369</Words>
  <Application>Microsoft Office PowerPoint</Application>
  <PresentationFormat>A4 Paper (210x297 mm)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McCarthy</dc:creator>
  <cp:lastModifiedBy>Elizabeth McCarthy</cp:lastModifiedBy>
  <cp:revision>4</cp:revision>
  <dcterms:created xsi:type="dcterms:W3CDTF">2018-09-30T06:04:25Z</dcterms:created>
  <dcterms:modified xsi:type="dcterms:W3CDTF">2019-03-11T02:59:18Z</dcterms:modified>
</cp:coreProperties>
</file>