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2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6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6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4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68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31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18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3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1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4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D86A2-717C-4357-A865-5BDB9CF96647}" type="datetimeFigureOut">
              <a:rPr lang="en-US" smtClean="0"/>
              <a:t>3/10/2019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31AB2-1388-4765-A35B-7EC293E2E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9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rcRect l="3117" b="5006"/>
          <a:stretch>
            <a:fillRect/>
          </a:stretch>
        </p:blipFill>
        <p:spPr>
          <a:xfrm>
            <a:off x="510834" y="473339"/>
            <a:ext cx="2743200" cy="20762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293" y="186978"/>
            <a:ext cx="242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(a) </a:t>
            </a:r>
            <a:r>
              <a:rPr lang="en-US" sz="1200" i="1" dirty="0"/>
              <a:t>N. tabacum</a:t>
            </a:r>
            <a:r>
              <a:rPr lang="en-US" sz="1200" dirty="0"/>
              <a:t>–0.2 million years old</a:t>
            </a:r>
            <a:endParaRPr lang="en-US" sz="1200" i="1" dirty="0"/>
          </a:p>
        </p:txBody>
      </p:sp>
      <p:pic>
        <p:nvPicPr>
          <p:cNvPr id="4" name="Picture 3"/>
          <p:cNvPicPr preferRelativeResize="0">
            <a:picLocks noChangeAspect="1"/>
          </p:cNvPicPr>
          <p:nvPr/>
        </p:nvPicPr>
        <p:blipFill>
          <a:blip r:embed="rId3" cstate="print"/>
          <a:srcRect l="3141" b="4316"/>
          <a:stretch>
            <a:fillRect/>
          </a:stretch>
        </p:blipFill>
        <p:spPr>
          <a:xfrm>
            <a:off x="510834" y="3478602"/>
            <a:ext cx="2743200" cy="20918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293" y="3145162"/>
            <a:ext cx="242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(b) </a:t>
            </a:r>
            <a:r>
              <a:rPr lang="en-US" sz="1200" i="1" dirty="0"/>
              <a:t>N. rustica</a:t>
            </a:r>
            <a:r>
              <a:rPr lang="en-US" sz="1200" dirty="0"/>
              <a:t>—0.2 million years old</a:t>
            </a:r>
            <a:endParaRPr lang="en-US" sz="12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14293" y="6171176"/>
            <a:ext cx="242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(c) </a:t>
            </a:r>
            <a:r>
              <a:rPr lang="en-US" sz="1200" i="1" dirty="0"/>
              <a:t>N. arentsii</a:t>
            </a:r>
            <a:r>
              <a:rPr lang="en-US" sz="1200" dirty="0"/>
              <a:t>—0.2 million years old</a:t>
            </a:r>
            <a:endParaRPr lang="en-US" sz="12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rcRect l="2973" b="4815"/>
          <a:stretch>
            <a:fillRect/>
          </a:stretch>
        </p:blipFill>
        <p:spPr>
          <a:xfrm>
            <a:off x="510834" y="6543991"/>
            <a:ext cx="2743200" cy="2077348"/>
          </a:xfrm>
          <a:prstGeom prst="rect">
            <a:avLst/>
          </a:prstGeom>
        </p:spPr>
      </p:pic>
      <p:pic>
        <p:nvPicPr>
          <p:cNvPr id="8" name="Picture 7"/>
          <p:cNvPicPr preferRelativeResize="0">
            <a:picLocks noChangeAspect="1"/>
          </p:cNvPicPr>
          <p:nvPr/>
        </p:nvPicPr>
        <p:blipFill>
          <a:blip r:embed="rId5" cstate="print"/>
          <a:srcRect l="3512" b="3972"/>
          <a:stretch>
            <a:fillRect/>
          </a:stretch>
        </p:blipFill>
        <p:spPr>
          <a:xfrm>
            <a:off x="3780751" y="480676"/>
            <a:ext cx="2743200" cy="2107461"/>
          </a:xfrm>
          <a:prstGeom prst="rect">
            <a:avLst/>
          </a:prstGeom>
        </p:spPr>
      </p:pic>
      <p:pic>
        <p:nvPicPr>
          <p:cNvPr id="9" name="Picture 8"/>
          <p:cNvPicPr preferRelativeResize="0">
            <a:picLocks noChangeAspect="1"/>
          </p:cNvPicPr>
          <p:nvPr/>
        </p:nvPicPr>
        <p:blipFill>
          <a:blip r:embed="rId6" cstate="print"/>
          <a:srcRect l="2773" b="4149"/>
          <a:stretch>
            <a:fillRect/>
          </a:stretch>
        </p:blipFill>
        <p:spPr>
          <a:xfrm>
            <a:off x="3780751" y="3513923"/>
            <a:ext cx="2743200" cy="2087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17759" y="190090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(d) Section </a:t>
            </a:r>
            <a:r>
              <a:rPr lang="en-US" sz="1200" i="1" dirty="0"/>
              <a:t>Polydicliae</a:t>
            </a:r>
            <a:r>
              <a:rPr lang="en-US" sz="1200" dirty="0"/>
              <a:t>–1 million years old</a:t>
            </a:r>
            <a:endParaRPr lang="en-US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57468" y="3148274"/>
            <a:ext cx="2883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(e) Section </a:t>
            </a:r>
            <a:r>
              <a:rPr lang="en-US" sz="1200" i="1" dirty="0"/>
              <a:t>Repandae</a:t>
            </a:r>
            <a:r>
              <a:rPr lang="en-US" sz="1200" dirty="0"/>
              <a:t>—4.5 million years old</a:t>
            </a:r>
            <a:endParaRPr lang="en-US" sz="1200" i="1" dirty="0"/>
          </a:p>
        </p:txBody>
      </p:sp>
      <p:grpSp>
        <p:nvGrpSpPr>
          <p:cNvPr id="53" name="Group 52"/>
          <p:cNvGrpSpPr>
            <a:grpSpLocks noChangeAspect="1"/>
          </p:cNvGrpSpPr>
          <p:nvPr/>
        </p:nvGrpSpPr>
        <p:grpSpPr>
          <a:xfrm>
            <a:off x="104186" y="414282"/>
            <a:ext cx="3200400" cy="2546109"/>
            <a:chOff x="835545" y="554958"/>
            <a:chExt cx="4723546" cy="3757862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3411214" y="776610"/>
              <a:ext cx="1920668" cy="1045348"/>
              <a:chOff x="2905" y="436"/>
              <a:chExt cx="2431" cy="1140"/>
            </a:xfrm>
          </p:grpSpPr>
          <p:sp>
            <p:nvSpPr>
              <p:cNvPr id="13" name="Line 3"/>
              <p:cNvSpPr>
                <a:spLocks noChangeShapeType="1"/>
              </p:cNvSpPr>
              <p:nvPr/>
            </p:nvSpPr>
            <p:spPr bwMode="auto">
              <a:xfrm>
                <a:off x="2905" y="436"/>
                <a:ext cx="2431" cy="1140"/>
              </a:xfrm>
              <a:prstGeom prst="line">
                <a:avLst/>
              </a:prstGeom>
              <a:noFill/>
              <a:ln w="38100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AutoShape 4"/>
              <p:cNvSpPr>
                <a:spLocks noChangeArrowheads="1"/>
              </p:cNvSpPr>
              <p:nvPr/>
            </p:nvSpPr>
            <p:spPr bwMode="auto">
              <a:xfrm rot="10800000">
                <a:off x="2920" y="436"/>
                <a:ext cx="2416" cy="1131"/>
              </a:xfrm>
              <a:prstGeom prst="rtTriangle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128"/>
            <p:cNvGrpSpPr>
              <a:grpSpLocks noChangeAspect="1"/>
            </p:cNvGrpSpPr>
            <p:nvPr/>
          </p:nvGrpSpPr>
          <p:grpSpPr bwMode="auto">
            <a:xfrm>
              <a:off x="1079633" y="1786528"/>
              <a:ext cx="457200" cy="461645"/>
              <a:chOff x="101" y="1784"/>
              <a:chExt cx="426" cy="430"/>
            </a:xfrm>
          </p:grpSpPr>
          <p:pic>
            <p:nvPicPr>
              <p:cNvPr id="16" name="Picture 129" descr="PC1 ne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01" y="1784"/>
                <a:ext cx="426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" name="Freeform 130"/>
              <p:cNvSpPr>
                <a:spLocks/>
              </p:cNvSpPr>
              <p:nvPr/>
            </p:nvSpPr>
            <p:spPr bwMode="auto">
              <a:xfrm>
                <a:off x="158" y="1844"/>
                <a:ext cx="310" cy="306"/>
              </a:xfrm>
              <a:custGeom>
                <a:avLst/>
                <a:gdLst>
                  <a:gd name="T0" fmla="*/ 151 w 310"/>
                  <a:gd name="T1" fmla="*/ 0 h 306"/>
                  <a:gd name="T2" fmla="*/ 247 w 310"/>
                  <a:gd name="T3" fmla="*/ 15 h 306"/>
                  <a:gd name="T4" fmla="*/ 291 w 310"/>
                  <a:gd name="T5" fmla="*/ 96 h 306"/>
                  <a:gd name="T6" fmla="*/ 310 w 310"/>
                  <a:gd name="T7" fmla="*/ 189 h 306"/>
                  <a:gd name="T8" fmla="*/ 240 w 310"/>
                  <a:gd name="T9" fmla="*/ 258 h 306"/>
                  <a:gd name="T10" fmla="*/ 157 w 310"/>
                  <a:gd name="T11" fmla="*/ 306 h 306"/>
                  <a:gd name="T12" fmla="*/ 70 w 310"/>
                  <a:gd name="T13" fmla="*/ 259 h 306"/>
                  <a:gd name="T14" fmla="*/ 0 w 310"/>
                  <a:gd name="T15" fmla="*/ 195 h 306"/>
                  <a:gd name="T16" fmla="*/ 15 w 310"/>
                  <a:gd name="T17" fmla="*/ 100 h 306"/>
                  <a:gd name="T18" fmla="*/ 60 w 310"/>
                  <a:gd name="T19" fmla="*/ 16 h 306"/>
                  <a:gd name="T20" fmla="*/ 151 w 310"/>
                  <a:gd name="T21" fmla="*/ 0 h 3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306"/>
                  <a:gd name="T35" fmla="*/ 310 w 310"/>
                  <a:gd name="T36" fmla="*/ 306 h 30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306">
                    <a:moveTo>
                      <a:pt x="151" y="0"/>
                    </a:moveTo>
                    <a:lnTo>
                      <a:pt x="247" y="15"/>
                    </a:lnTo>
                    <a:lnTo>
                      <a:pt x="291" y="96"/>
                    </a:lnTo>
                    <a:lnTo>
                      <a:pt x="310" y="189"/>
                    </a:lnTo>
                    <a:lnTo>
                      <a:pt x="240" y="258"/>
                    </a:lnTo>
                    <a:lnTo>
                      <a:pt x="157" y="306"/>
                    </a:lnTo>
                    <a:lnTo>
                      <a:pt x="70" y="259"/>
                    </a:lnTo>
                    <a:lnTo>
                      <a:pt x="0" y="195"/>
                    </a:lnTo>
                    <a:lnTo>
                      <a:pt x="15" y="100"/>
                    </a:lnTo>
                    <a:lnTo>
                      <a:pt x="60" y="16"/>
                    </a:lnTo>
                    <a:lnTo>
                      <a:pt x="15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auto">
              <a:xfrm>
                <a:off x="239" y="1914"/>
                <a:ext cx="145" cy="134"/>
              </a:xfrm>
              <a:custGeom>
                <a:avLst/>
                <a:gdLst>
                  <a:gd name="T0" fmla="*/ 72 w 145"/>
                  <a:gd name="T1" fmla="*/ 0 h 134"/>
                  <a:gd name="T2" fmla="*/ 145 w 145"/>
                  <a:gd name="T3" fmla="*/ 51 h 134"/>
                  <a:gd name="T4" fmla="*/ 120 w 145"/>
                  <a:gd name="T5" fmla="*/ 131 h 134"/>
                  <a:gd name="T6" fmla="*/ 28 w 145"/>
                  <a:gd name="T7" fmla="*/ 134 h 134"/>
                  <a:gd name="T8" fmla="*/ 0 w 145"/>
                  <a:gd name="T9" fmla="*/ 54 h 134"/>
                  <a:gd name="T10" fmla="*/ 72 w 145"/>
                  <a:gd name="T11" fmla="*/ 0 h 1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134"/>
                  <a:gd name="T20" fmla="*/ 145 w 145"/>
                  <a:gd name="T21" fmla="*/ 134 h 1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134">
                    <a:moveTo>
                      <a:pt x="72" y="0"/>
                    </a:moveTo>
                    <a:lnTo>
                      <a:pt x="145" y="51"/>
                    </a:lnTo>
                    <a:lnTo>
                      <a:pt x="120" y="131"/>
                    </a:lnTo>
                    <a:lnTo>
                      <a:pt x="28" y="134"/>
                    </a:lnTo>
                    <a:lnTo>
                      <a:pt x="0" y="54"/>
                    </a:lnTo>
                    <a:lnTo>
                      <a:pt x="72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32"/>
              <p:cNvSpPr>
                <a:spLocks noChangeShapeType="1"/>
              </p:cNvSpPr>
              <p:nvPr/>
            </p:nvSpPr>
            <p:spPr bwMode="auto">
              <a:xfrm>
                <a:off x="309" y="1844"/>
                <a:ext cx="2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33"/>
              <p:cNvSpPr>
                <a:spLocks noChangeShapeType="1"/>
              </p:cNvSpPr>
              <p:nvPr/>
            </p:nvSpPr>
            <p:spPr bwMode="auto">
              <a:xfrm flipH="1">
                <a:off x="386" y="1938"/>
                <a:ext cx="64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34"/>
              <p:cNvSpPr>
                <a:spLocks noChangeShapeType="1"/>
              </p:cNvSpPr>
              <p:nvPr/>
            </p:nvSpPr>
            <p:spPr bwMode="auto">
              <a:xfrm flipH="1" flipV="1">
                <a:off x="357" y="2045"/>
                <a:ext cx="44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35"/>
              <p:cNvSpPr>
                <a:spLocks noChangeShapeType="1"/>
              </p:cNvSpPr>
              <p:nvPr/>
            </p:nvSpPr>
            <p:spPr bwMode="auto">
              <a:xfrm flipV="1">
                <a:off x="222" y="2051"/>
                <a:ext cx="44" cy="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36"/>
              <p:cNvSpPr>
                <a:spLocks noChangeShapeType="1"/>
              </p:cNvSpPr>
              <p:nvPr/>
            </p:nvSpPr>
            <p:spPr bwMode="auto">
              <a:xfrm>
                <a:off x="170" y="1944"/>
                <a:ext cx="72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137"/>
            <p:cNvGrpSpPr>
              <a:grpSpLocks noChangeAspect="1"/>
            </p:cNvGrpSpPr>
            <p:nvPr/>
          </p:nvGrpSpPr>
          <p:grpSpPr bwMode="auto">
            <a:xfrm>
              <a:off x="5101891" y="1781028"/>
              <a:ext cx="457200" cy="424963"/>
              <a:chOff x="3995" y="1779"/>
              <a:chExt cx="466" cy="433"/>
            </a:xfrm>
          </p:grpSpPr>
          <p:pic>
            <p:nvPicPr>
              <p:cNvPr id="25" name="Picture 138" descr="PC1 pos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95" y="1779"/>
                <a:ext cx="466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Freeform 139"/>
              <p:cNvSpPr>
                <a:spLocks/>
              </p:cNvSpPr>
              <p:nvPr/>
            </p:nvSpPr>
            <p:spPr bwMode="auto">
              <a:xfrm>
                <a:off x="4062" y="1838"/>
                <a:ext cx="329" cy="301"/>
              </a:xfrm>
              <a:custGeom>
                <a:avLst/>
                <a:gdLst>
                  <a:gd name="T0" fmla="*/ 164 w 329"/>
                  <a:gd name="T1" fmla="*/ 0 h 301"/>
                  <a:gd name="T2" fmla="*/ 206 w 329"/>
                  <a:gd name="T3" fmla="*/ 115 h 301"/>
                  <a:gd name="T4" fmla="*/ 329 w 329"/>
                  <a:gd name="T5" fmla="*/ 112 h 301"/>
                  <a:gd name="T6" fmla="*/ 228 w 329"/>
                  <a:gd name="T7" fmla="*/ 189 h 301"/>
                  <a:gd name="T8" fmla="*/ 272 w 329"/>
                  <a:gd name="T9" fmla="*/ 297 h 301"/>
                  <a:gd name="T10" fmla="*/ 168 w 329"/>
                  <a:gd name="T11" fmla="*/ 228 h 301"/>
                  <a:gd name="T12" fmla="*/ 63 w 329"/>
                  <a:gd name="T13" fmla="*/ 301 h 301"/>
                  <a:gd name="T14" fmla="*/ 102 w 329"/>
                  <a:gd name="T15" fmla="*/ 190 h 301"/>
                  <a:gd name="T16" fmla="*/ 0 w 329"/>
                  <a:gd name="T17" fmla="*/ 117 h 301"/>
                  <a:gd name="T18" fmla="*/ 123 w 329"/>
                  <a:gd name="T19" fmla="*/ 115 h 301"/>
                  <a:gd name="T20" fmla="*/ 164 w 329"/>
                  <a:gd name="T21" fmla="*/ 0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9"/>
                  <a:gd name="T34" fmla="*/ 0 h 301"/>
                  <a:gd name="T35" fmla="*/ 329 w 329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9" h="301">
                    <a:moveTo>
                      <a:pt x="164" y="0"/>
                    </a:moveTo>
                    <a:lnTo>
                      <a:pt x="206" y="115"/>
                    </a:lnTo>
                    <a:lnTo>
                      <a:pt x="329" y="112"/>
                    </a:lnTo>
                    <a:lnTo>
                      <a:pt x="228" y="189"/>
                    </a:lnTo>
                    <a:lnTo>
                      <a:pt x="272" y="297"/>
                    </a:lnTo>
                    <a:lnTo>
                      <a:pt x="168" y="228"/>
                    </a:lnTo>
                    <a:lnTo>
                      <a:pt x="63" y="301"/>
                    </a:lnTo>
                    <a:lnTo>
                      <a:pt x="102" y="190"/>
                    </a:lnTo>
                    <a:lnTo>
                      <a:pt x="0" y="117"/>
                    </a:lnTo>
                    <a:lnTo>
                      <a:pt x="123" y="115"/>
                    </a:lnTo>
                    <a:lnTo>
                      <a:pt x="164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40"/>
              <p:cNvSpPr>
                <a:spLocks/>
              </p:cNvSpPr>
              <p:nvPr/>
            </p:nvSpPr>
            <p:spPr bwMode="auto">
              <a:xfrm>
                <a:off x="4220" y="1991"/>
                <a:ext cx="18" cy="15"/>
              </a:xfrm>
              <a:custGeom>
                <a:avLst/>
                <a:gdLst>
                  <a:gd name="T0" fmla="*/ 9 w 18"/>
                  <a:gd name="T1" fmla="*/ 0 h 15"/>
                  <a:gd name="T2" fmla="*/ 18 w 18"/>
                  <a:gd name="T3" fmla="*/ 6 h 15"/>
                  <a:gd name="T4" fmla="*/ 4 w 18"/>
                  <a:gd name="T5" fmla="*/ 15 h 15"/>
                  <a:gd name="T6" fmla="*/ 0 w 18"/>
                  <a:gd name="T7" fmla="*/ 6 h 15"/>
                  <a:gd name="T8" fmla="*/ 9 w 18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5"/>
                  <a:gd name="T17" fmla="*/ 18 w 18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5">
                    <a:moveTo>
                      <a:pt x="9" y="0"/>
                    </a:moveTo>
                    <a:lnTo>
                      <a:pt x="18" y="6"/>
                    </a:lnTo>
                    <a:lnTo>
                      <a:pt x="4" y="15"/>
                    </a:lnTo>
                    <a:lnTo>
                      <a:pt x="0" y="6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141"/>
              <p:cNvSpPr>
                <a:spLocks noChangeShapeType="1"/>
              </p:cNvSpPr>
              <p:nvPr/>
            </p:nvSpPr>
            <p:spPr bwMode="auto">
              <a:xfrm>
                <a:off x="4226" y="1836"/>
                <a:ext cx="1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142"/>
              <p:cNvSpPr>
                <a:spLocks noChangeShapeType="1"/>
              </p:cNvSpPr>
              <p:nvPr/>
            </p:nvSpPr>
            <p:spPr bwMode="auto">
              <a:xfrm flipH="1">
                <a:off x="4235" y="1949"/>
                <a:ext cx="157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43"/>
              <p:cNvSpPr>
                <a:spLocks noChangeShapeType="1"/>
              </p:cNvSpPr>
              <p:nvPr/>
            </p:nvSpPr>
            <p:spPr bwMode="auto">
              <a:xfrm flipH="1" flipV="1">
                <a:off x="4233" y="2006"/>
                <a:ext cx="101" cy="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144"/>
              <p:cNvSpPr>
                <a:spLocks noChangeShapeType="1"/>
              </p:cNvSpPr>
              <p:nvPr/>
            </p:nvSpPr>
            <p:spPr bwMode="auto">
              <a:xfrm flipV="1">
                <a:off x="4125" y="2007"/>
                <a:ext cx="98" cy="1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45"/>
              <p:cNvSpPr>
                <a:spLocks noChangeShapeType="1"/>
              </p:cNvSpPr>
              <p:nvPr/>
            </p:nvSpPr>
            <p:spPr bwMode="auto">
              <a:xfrm>
                <a:off x="4062" y="1956"/>
                <a:ext cx="15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oup 146"/>
            <p:cNvGrpSpPr>
              <a:grpSpLocks noChangeAspect="1"/>
            </p:cNvGrpSpPr>
            <p:nvPr/>
          </p:nvGrpSpPr>
          <p:grpSpPr bwMode="auto">
            <a:xfrm>
              <a:off x="2829598" y="554958"/>
              <a:ext cx="457200" cy="452129"/>
              <a:chOff x="1703" y="663"/>
              <a:chExt cx="438" cy="433"/>
            </a:xfrm>
          </p:grpSpPr>
          <p:pic>
            <p:nvPicPr>
              <p:cNvPr id="34" name="Picture 147" descr="PC2 p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03" y="663"/>
                <a:ext cx="438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Freeform 148"/>
              <p:cNvSpPr>
                <a:spLocks/>
              </p:cNvSpPr>
              <p:nvPr/>
            </p:nvSpPr>
            <p:spPr bwMode="auto">
              <a:xfrm>
                <a:off x="1773" y="740"/>
                <a:ext cx="297" cy="283"/>
              </a:xfrm>
              <a:custGeom>
                <a:avLst/>
                <a:gdLst>
                  <a:gd name="T0" fmla="*/ 146 w 297"/>
                  <a:gd name="T1" fmla="*/ 0 h 283"/>
                  <a:gd name="T2" fmla="*/ 228 w 297"/>
                  <a:gd name="T3" fmla="*/ 45 h 283"/>
                  <a:gd name="T4" fmla="*/ 297 w 297"/>
                  <a:gd name="T5" fmla="*/ 105 h 283"/>
                  <a:gd name="T6" fmla="*/ 281 w 297"/>
                  <a:gd name="T7" fmla="*/ 190 h 283"/>
                  <a:gd name="T8" fmla="*/ 243 w 297"/>
                  <a:gd name="T9" fmla="*/ 268 h 283"/>
                  <a:gd name="T10" fmla="*/ 153 w 297"/>
                  <a:gd name="T11" fmla="*/ 283 h 283"/>
                  <a:gd name="T12" fmla="*/ 62 w 297"/>
                  <a:gd name="T13" fmla="*/ 271 h 283"/>
                  <a:gd name="T14" fmla="*/ 18 w 297"/>
                  <a:gd name="T15" fmla="*/ 195 h 283"/>
                  <a:gd name="T16" fmla="*/ 0 w 297"/>
                  <a:gd name="T17" fmla="*/ 108 h 283"/>
                  <a:gd name="T18" fmla="*/ 69 w 297"/>
                  <a:gd name="T19" fmla="*/ 48 h 283"/>
                  <a:gd name="T20" fmla="*/ 146 w 297"/>
                  <a:gd name="T21" fmla="*/ 0 h 2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7"/>
                  <a:gd name="T34" fmla="*/ 0 h 283"/>
                  <a:gd name="T35" fmla="*/ 297 w 297"/>
                  <a:gd name="T36" fmla="*/ 283 h 2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7" h="283">
                    <a:moveTo>
                      <a:pt x="146" y="0"/>
                    </a:moveTo>
                    <a:lnTo>
                      <a:pt x="228" y="45"/>
                    </a:lnTo>
                    <a:lnTo>
                      <a:pt x="297" y="105"/>
                    </a:lnTo>
                    <a:lnTo>
                      <a:pt x="281" y="190"/>
                    </a:lnTo>
                    <a:lnTo>
                      <a:pt x="243" y="268"/>
                    </a:lnTo>
                    <a:lnTo>
                      <a:pt x="153" y="283"/>
                    </a:lnTo>
                    <a:lnTo>
                      <a:pt x="62" y="271"/>
                    </a:lnTo>
                    <a:lnTo>
                      <a:pt x="18" y="195"/>
                    </a:lnTo>
                    <a:lnTo>
                      <a:pt x="0" y="108"/>
                    </a:lnTo>
                    <a:lnTo>
                      <a:pt x="69" y="48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149"/>
              <p:cNvSpPr>
                <a:spLocks/>
              </p:cNvSpPr>
              <p:nvPr/>
            </p:nvSpPr>
            <p:spPr bwMode="auto">
              <a:xfrm>
                <a:off x="1902" y="869"/>
                <a:ext cx="41" cy="31"/>
              </a:xfrm>
              <a:custGeom>
                <a:avLst/>
                <a:gdLst>
                  <a:gd name="T0" fmla="*/ 21 w 41"/>
                  <a:gd name="T1" fmla="*/ 0 h 31"/>
                  <a:gd name="T2" fmla="*/ 41 w 41"/>
                  <a:gd name="T3" fmla="*/ 15 h 31"/>
                  <a:gd name="T4" fmla="*/ 35 w 41"/>
                  <a:gd name="T5" fmla="*/ 30 h 31"/>
                  <a:gd name="T6" fmla="*/ 9 w 41"/>
                  <a:gd name="T7" fmla="*/ 31 h 31"/>
                  <a:gd name="T8" fmla="*/ 0 w 41"/>
                  <a:gd name="T9" fmla="*/ 13 h 31"/>
                  <a:gd name="T10" fmla="*/ 21 w 41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31"/>
                  <a:gd name="T20" fmla="*/ 41 w 4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31">
                    <a:moveTo>
                      <a:pt x="21" y="0"/>
                    </a:moveTo>
                    <a:lnTo>
                      <a:pt x="41" y="15"/>
                    </a:lnTo>
                    <a:lnTo>
                      <a:pt x="35" y="30"/>
                    </a:lnTo>
                    <a:lnTo>
                      <a:pt x="9" y="31"/>
                    </a:lnTo>
                    <a:lnTo>
                      <a:pt x="0" y="13"/>
                    </a:lnTo>
                    <a:lnTo>
                      <a:pt x="2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150"/>
              <p:cNvSpPr>
                <a:spLocks noChangeShapeType="1"/>
              </p:cNvSpPr>
              <p:nvPr/>
            </p:nvSpPr>
            <p:spPr bwMode="auto">
              <a:xfrm>
                <a:off x="1919" y="740"/>
                <a:ext cx="4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151"/>
              <p:cNvSpPr>
                <a:spLocks noChangeShapeType="1"/>
              </p:cNvSpPr>
              <p:nvPr/>
            </p:nvSpPr>
            <p:spPr bwMode="auto">
              <a:xfrm flipH="1">
                <a:off x="1944" y="843"/>
                <a:ext cx="12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152"/>
              <p:cNvSpPr>
                <a:spLocks noChangeShapeType="1"/>
              </p:cNvSpPr>
              <p:nvPr/>
            </p:nvSpPr>
            <p:spPr bwMode="auto">
              <a:xfrm flipH="1" flipV="1">
                <a:off x="1937" y="900"/>
                <a:ext cx="78" cy="1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153"/>
              <p:cNvSpPr>
                <a:spLocks noChangeShapeType="1"/>
              </p:cNvSpPr>
              <p:nvPr/>
            </p:nvSpPr>
            <p:spPr bwMode="auto">
              <a:xfrm flipV="1">
                <a:off x="1835" y="902"/>
                <a:ext cx="75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154"/>
              <p:cNvSpPr>
                <a:spLocks noChangeShapeType="1"/>
              </p:cNvSpPr>
              <p:nvPr/>
            </p:nvSpPr>
            <p:spPr bwMode="auto">
              <a:xfrm>
                <a:off x="1773" y="848"/>
                <a:ext cx="128" cy="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155"/>
            <p:cNvGrpSpPr>
              <a:grpSpLocks noChangeAspect="1"/>
            </p:cNvGrpSpPr>
            <p:nvPr/>
          </p:nvGrpSpPr>
          <p:grpSpPr bwMode="auto">
            <a:xfrm>
              <a:off x="2825438" y="3641213"/>
              <a:ext cx="457200" cy="459467"/>
              <a:chOff x="1709" y="3266"/>
              <a:chExt cx="432" cy="434"/>
            </a:xfrm>
          </p:grpSpPr>
          <p:pic>
            <p:nvPicPr>
              <p:cNvPr id="43" name="Picture 156" descr="PC2 ne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09" y="3266"/>
                <a:ext cx="432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" name="Freeform 157"/>
              <p:cNvSpPr>
                <a:spLocks/>
              </p:cNvSpPr>
              <p:nvPr/>
            </p:nvSpPr>
            <p:spPr bwMode="auto">
              <a:xfrm>
                <a:off x="1755" y="3323"/>
                <a:ext cx="338" cy="318"/>
              </a:xfrm>
              <a:custGeom>
                <a:avLst/>
                <a:gdLst>
                  <a:gd name="T0" fmla="*/ 170 w 338"/>
                  <a:gd name="T1" fmla="*/ 0 h 318"/>
                  <a:gd name="T2" fmla="*/ 233 w 338"/>
                  <a:gd name="T3" fmla="*/ 93 h 318"/>
                  <a:gd name="T4" fmla="*/ 338 w 338"/>
                  <a:gd name="T5" fmla="*/ 117 h 318"/>
                  <a:gd name="T6" fmla="*/ 270 w 338"/>
                  <a:gd name="T7" fmla="*/ 208 h 318"/>
                  <a:gd name="T8" fmla="*/ 281 w 338"/>
                  <a:gd name="T9" fmla="*/ 318 h 318"/>
                  <a:gd name="T10" fmla="*/ 173 w 338"/>
                  <a:gd name="T11" fmla="*/ 277 h 318"/>
                  <a:gd name="T12" fmla="*/ 66 w 338"/>
                  <a:gd name="T13" fmla="*/ 318 h 318"/>
                  <a:gd name="T14" fmla="*/ 75 w 338"/>
                  <a:gd name="T15" fmla="*/ 211 h 318"/>
                  <a:gd name="T16" fmla="*/ 0 w 338"/>
                  <a:gd name="T17" fmla="*/ 123 h 318"/>
                  <a:gd name="T18" fmla="*/ 110 w 338"/>
                  <a:gd name="T19" fmla="*/ 94 h 318"/>
                  <a:gd name="T20" fmla="*/ 170 w 338"/>
                  <a:gd name="T21" fmla="*/ 0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318"/>
                  <a:gd name="T35" fmla="*/ 338 w 338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318">
                    <a:moveTo>
                      <a:pt x="170" y="0"/>
                    </a:moveTo>
                    <a:lnTo>
                      <a:pt x="233" y="93"/>
                    </a:lnTo>
                    <a:lnTo>
                      <a:pt x="338" y="117"/>
                    </a:lnTo>
                    <a:lnTo>
                      <a:pt x="270" y="208"/>
                    </a:lnTo>
                    <a:lnTo>
                      <a:pt x="281" y="318"/>
                    </a:lnTo>
                    <a:lnTo>
                      <a:pt x="173" y="277"/>
                    </a:lnTo>
                    <a:lnTo>
                      <a:pt x="66" y="318"/>
                    </a:lnTo>
                    <a:lnTo>
                      <a:pt x="75" y="211"/>
                    </a:lnTo>
                    <a:lnTo>
                      <a:pt x="0" y="123"/>
                    </a:lnTo>
                    <a:lnTo>
                      <a:pt x="110" y="94"/>
                    </a:lnTo>
                    <a:lnTo>
                      <a:pt x="170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58"/>
              <p:cNvSpPr>
                <a:spLocks/>
              </p:cNvSpPr>
              <p:nvPr/>
            </p:nvSpPr>
            <p:spPr bwMode="auto">
              <a:xfrm>
                <a:off x="1847" y="3414"/>
                <a:ext cx="157" cy="152"/>
              </a:xfrm>
              <a:custGeom>
                <a:avLst/>
                <a:gdLst>
                  <a:gd name="T0" fmla="*/ 78 w 157"/>
                  <a:gd name="T1" fmla="*/ 0 h 152"/>
                  <a:gd name="T2" fmla="*/ 157 w 157"/>
                  <a:gd name="T3" fmla="*/ 59 h 152"/>
                  <a:gd name="T4" fmla="*/ 130 w 157"/>
                  <a:gd name="T5" fmla="*/ 152 h 152"/>
                  <a:gd name="T6" fmla="*/ 33 w 157"/>
                  <a:gd name="T7" fmla="*/ 152 h 152"/>
                  <a:gd name="T8" fmla="*/ 0 w 157"/>
                  <a:gd name="T9" fmla="*/ 60 h 152"/>
                  <a:gd name="T10" fmla="*/ 78 w 157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7"/>
                  <a:gd name="T19" fmla="*/ 0 h 152"/>
                  <a:gd name="T20" fmla="*/ 157 w 157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7" h="152">
                    <a:moveTo>
                      <a:pt x="78" y="0"/>
                    </a:moveTo>
                    <a:lnTo>
                      <a:pt x="157" y="59"/>
                    </a:lnTo>
                    <a:lnTo>
                      <a:pt x="130" y="152"/>
                    </a:lnTo>
                    <a:lnTo>
                      <a:pt x="33" y="152"/>
                    </a:lnTo>
                    <a:lnTo>
                      <a:pt x="0" y="60"/>
                    </a:lnTo>
                    <a:lnTo>
                      <a:pt x="78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159"/>
              <p:cNvSpPr>
                <a:spLocks noChangeShapeType="1"/>
              </p:cNvSpPr>
              <p:nvPr/>
            </p:nvSpPr>
            <p:spPr bwMode="auto">
              <a:xfrm flipH="1">
                <a:off x="1925" y="3323"/>
                <a:ext cx="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160"/>
              <p:cNvSpPr>
                <a:spLocks noChangeShapeType="1"/>
              </p:cNvSpPr>
              <p:nvPr/>
            </p:nvSpPr>
            <p:spPr bwMode="auto">
              <a:xfrm flipH="1">
                <a:off x="2006" y="3440"/>
                <a:ext cx="88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161"/>
              <p:cNvSpPr>
                <a:spLocks noChangeShapeType="1"/>
              </p:cNvSpPr>
              <p:nvPr/>
            </p:nvSpPr>
            <p:spPr bwMode="auto">
              <a:xfrm flipH="1" flipV="1">
                <a:off x="1977" y="3566"/>
                <a:ext cx="60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162"/>
              <p:cNvSpPr>
                <a:spLocks noChangeShapeType="1"/>
              </p:cNvSpPr>
              <p:nvPr/>
            </p:nvSpPr>
            <p:spPr bwMode="auto">
              <a:xfrm flipV="1">
                <a:off x="1821" y="3569"/>
                <a:ext cx="56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63"/>
              <p:cNvSpPr>
                <a:spLocks noChangeShapeType="1"/>
              </p:cNvSpPr>
              <p:nvPr/>
            </p:nvSpPr>
            <p:spPr bwMode="auto">
              <a:xfrm>
                <a:off x="1757" y="3446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2297966" y="4035821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PC1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212045" y="1850862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PC2</a:t>
              </a:r>
            </a:p>
          </p:txBody>
        </p:sp>
      </p:grpSp>
      <p:grpSp>
        <p:nvGrpSpPr>
          <p:cNvPr id="54" name="Group 53"/>
          <p:cNvGrpSpPr>
            <a:grpSpLocks noChangeAspect="1"/>
          </p:cNvGrpSpPr>
          <p:nvPr/>
        </p:nvGrpSpPr>
        <p:grpSpPr>
          <a:xfrm>
            <a:off x="94138" y="3430461"/>
            <a:ext cx="3200400" cy="2546109"/>
            <a:chOff x="835545" y="554958"/>
            <a:chExt cx="4723546" cy="3757862"/>
          </a:xfrm>
        </p:grpSpPr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3411214" y="776610"/>
              <a:ext cx="1920668" cy="1045348"/>
              <a:chOff x="2905" y="436"/>
              <a:chExt cx="2431" cy="1140"/>
            </a:xfrm>
          </p:grpSpPr>
          <p:sp>
            <p:nvSpPr>
              <p:cNvPr id="94" name="Line 3"/>
              <p:cNvSpPr>
                <a:spLocks noChangeShapeType="1"/>
              </p:cNvSpPr>
              <p:nvPr/>
            </p:nvSpPr>
            <p:spPr bwMode="auto">
              <a:xfrm>
                <a:off x="2905" y="436"/>
                <a:ext cx="2431" cy="1140"/>
              </a:xfrm>
              <a:prstGeom prst="line">
                <a:avLst/>
              </a:prstGeom>
              <a:noFill/>
              <a:ln w="38100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AutoShape 4"/>
              <p:cNvSpPr>
                <a:spLocks noChangeArrowheads="1"/>
              </p:cNvSpPr>
              <p:nvPr/>
            </p:nvSpPr>
            <p:spPr bwMode="auto">
              <a:xfrm rot="10800000">
                <a:off x="2920" y="436"/>
                <a:ext cx="2416" cy="1131"/>
              </a:xfrm>
              <a:prstGeom prst="rtTriangle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6" name="Group 128"/>
            <p:cNvGrpSpPr>
              <a:grpSpLocks noChangeAspect="1"/>
            </p:cNvGrpSpPr>
            <p:nvPr/>
          </p:nvGrpSpPr>
          <p:grpSpPr bwMode="auto">
            <a:xfrm>
              <a:off x="1079633" y="1786528"/>
              <a:ext cx="457200" cy="461645"/>
              <a:chOff x="101" y="1784"/>
              <a:chExt cx="426" cy="430"/>
            </a:xfrm>
          </p:grpSpPr>
          <p:pic>
            <p:nvPicPr>
              <p:cNvPr id="86" name="Picture 129" descr="PC1 ne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01" y="1784"/>
                <a:ext cx="426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7" name="Freeform 130"/>
              <p:cNvSpPr>
                <a:spLocks/>
              </p:cNvSpPr>
              <p:nvPr/>
            </p:nvSpPr>
            <p:spPr bwMode="auto">
              <a:xfrm>
                <a:off x="158" y="1844"/>
                <a:ext cx="310" cy="306"/>
              </a:xfrm>
              <a:custGeom>
                <a:avLst/>
                <a:gdLst>
                  <a:gd name="T0" fmla="*/ 151 w 310"/>
                  <a:gd name="T1" fmla="*/ 0 h 306"/>
                  <a:gd name="T2" fmla="*/ 247 w 310"/>
                  <a:gd name="T3" fmla="*/ 15 h 306"/>
                  <a:gd name="T4" fmla="*/ 291 w 310"/>
                  <a:gd name="T5" fmla="*/ 96 h 306"/>
                  <a:gd name="T6" fmla="*/ 310 w 310"/>
                  <a:gd name="T7" fmla="*/ 189 h 306"/>
                  <a:gd name="T8" fmla="*/ 240 w 310"/>
                  <a:gd name="T9" fmla="*/ 258 h 306"/>
                  <a:gd name="T10" fmla="*/ 157 w 310"/>
                  <a:gd name="T11" fmla="*/ 306 h 306"/>
                  <a:gd name="T12" fmla="*/ 70 w 310"/>
                  <a:gd name="T13" fmla="*/ 259 h 306"/>
                  <a:gd name="T14" fmla="*/ 0 w 310"/>
                  <a:gd name="T15" fmla="*/ 195 h 306"/>
                  <a:gd name="T16" fmla="*/ 15 w 310"/>
                  <a:gd name="T17" fmla="*/ 100 h 306"/>
                  <a:gd name="T18" fmla="*/ 60 w 310"/>
                  <a:gd name="T19" fmla="*/ 16 h 306"/>
                  <a:gd name="T20" fmla="*/ 151 w 310"/>
                  <a:gd name="T21" fmla="*/ 0 h 3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306"/>
                  <a:gd name="T35" fmla="*/ 310 w 310"/>
                  <a:gd name="T36" fmla="*/ 306 h 30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306">
                    <a:moveTo>
                      <a:pt x="151" y="0"/>
                    </a:moveTo>
                    <a:lnTo>
                      <a:pt x="247" y="15"/>
                    </a:lnTo>
                    <a:lnTo>
                      <a:pt x="291" y="96"/>
                    </a:lnTo>
                    <a:lnTo>
                      <a:pt x="310" y="189"/>
                    </a:lnTo>
                    <a:lnTo>
                      <a:pt x="240" y="258"/>
                    </a:lnTo>
                    <a:lnTo>
                      <a:pt x="157" y="306"/>
                    </a:lnTo>
                    <a:lnTo>
                      <a:pt x="70" y="259"/>
                    </a:lnTo>
                    <a:lnTo>
                      <a:pt x="0" y="195"/>
                    </a:lnTo>
                    <a:lnTo>
                      <a:pt x="15" y="100"/>
                    </a:lnTo>
                    <a:lnTo>
                      <a:pt x="60" y="16"/>
                    </a:lnTo>
                    <a:lnTo>
                      <a:pt x="15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131"/>
              <p:cNvSpPr>
                <a:spLocks/>
              </p:cNvSpPr>
              <p:nvPr/>
            </p:nvSpPr>
            <p:spPr bwMode="auto">
              <a:xfrm>
                <a:off x="239" y="1914"/>
                <a:ext cx="145" cy="134"/>
              </a:xfrm>
              <a:custGeom>
                <a:avLst/>
                <a:gdLst>
                  <a:gd name="T0" fmla="*/ 72 w 145"/>
                  <a:gd name="T1" fmla="*/ 0 h 134"/>
                  <a:gd name="T2" fmla="*/ 145 w 145"/>
                  <a:gd name="T3" fmla="*/ 51 h 134"/>
                  <a:gd name="T4" fmla="*/ 120 w 145"/>
                  <a:gd name="T5" fmla="*/ 131 h 134"/>
                  <a:gd name="T6" fmla="*/ 28 w 145"/>
                  <a:gd name="T7" fmla="*/ 134 h 134"/>
                  <a:gd name="T8" fmla="*/ 0 w 145"/>
                  <a:gd name="T9" fmla="*/ 54 h 134"/>
                  <a:gd name="T10" fmla="*/ 72 w 145"/>
                  <a:gd name="T11" fmla="*/ 0 h 1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134"/>
                  <a:gd name="T20" fmla="*/ 145 w 145"/>
                  <a:gd name="T21" fmla="*/ 134 h 1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134">
                    <a:moveTo>
                      <a:pt x="72" y="0"/>
                    </a:moveTo>
                    <a:lnTo>
                      <a:pt x="145" y="51"/>
                    </a:lnTo>
                    <a:lnTo>
                      <a:pt x="120" y="131"/>
                    </a:lnTo>
                    <a:lnTo>
                      <a:pt x="28" y="134"/>
                    </a:lnTo>
                    <a:lnTo>
                      <a:pt x="0" y="54"/>
                    </a:lnTo>
                    <a:lnTo>
                      <a:pt x="72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Line 132"/>
              <p:cNvSpPr>
                <a:spLocks noChangeShapeType="1"/>
              </p:cNvSpPr>
              <p:nvPr/>
            </p:nvSpPr>
            <p:spPr bwMode="auto">
              <a:xfrm>
                <a:off x="309" y="1844"/>
                <a:ext cx="2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Line 133"/>
              <p:cNvSpPr>
                <a:spLocks noChangeShapeType="1"/>
              </p:cNvSpPr>
              <p:nvPr/>
            </p:nvSpPr>
            <p:spPr bwMode="auto">
              <a:xfrm flipH="1">
                <a:off x="386" y="1938"/>
                <a:ext cx="64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Line 134"/>
              <p:cNvSpPr>
                <a:spLocks noChangeShapeType="1"/>
              </p:cNvSpPr>
              <p:nvPr/>
            </p:nvSpPr>
            <p:spPr bwMode="auto">
              <a:xfrm flipH="1" flipV="1">
                <a:off x="357" y="2045"/>
                <a:ext cx="44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Line 135"/>
              <p:cNvSpPr>
                <a:spLocks noChangeShapeType="1"/>
              </p:cNvSpPr>
              <p:nvPr/>
            </p:nvSpPr>
            <p:spPr bwMode="auto">
              <a:xfrm flipV="1">
                <a:off x="222" y="2051"/>
                <a:ext cx="44" cy="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Line 136"/>
              <p:cNvSpPr>
                <a:spLocks noChangeShapeType="1"/>
              </p:cNvSpPr>
              <p:nvPr/>
            </p:nvSpPr>
            <p:spPr bwMode="auto">
              <a:xfrm>
                <a:off x="170" y="1944"/>
                <a:ext cx="72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" name="Group 137"/>
            <p:cNvGrpSpPr>
              <a:grpSpLocks noChangeAspect="1"/>
            </p:cNvGrpSpPr>
            <p:nvPr/>
          </p:nvGrpSpPr>
          <p:grpSpPr bwMode="auto">
            <a:xfrm>
              <a:off x="5101891" y="1781028"/>
              <a:ext cx="457200" cy="424963"/>
              <a:chOff x="3995" y="1779"/>
              <a:chExt cx="466" cy="433"/>
            </a:xfrm>
          </p:grpSpPr>
          <p:pic>
            <p:nvPicPr>
              <p:cNvPr id="78" name="Picture 138" descr="PC1 pos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95" y="1779"/>
                <a:ext cx="466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" name="Freeform 139"/>
              <p:cNvSpPr>
                <a:spLocks/>
              </p:cNvSpPr>
              <p:nvPr/>
            </p:nvSpPr>
            <p:spPr bwMode="auto">
              <a:xfrm>
                <a:off x="4062" y="1838"/>
                <a:ext cx="329" cy="301"/>
              </a:xfrm>
              <a:custGeom>
                <a:avLst/>
                <a:gdLst>
                  <a:gd name="T0" fmla="*/ 164 w 329"/>
                  <a:gd name="T1" fmla="*/ 0 h 301"/>
                  <a:gd name="T2" fmla="*/ 206 w 329"/>
                  <a:gd name="T3" fmla="*/ 115 h 301"/>
                  <a:gd name="T4" fmla="*/ 329 w 329"/>
                  <a:gd name="T5" fmla="*/ 112 h 301"/>
                  <a:gd name="T6" fmla="*/ 228 w 329"/>
                  <a:gd name="T7" fmla="*/ 189 h 301"/>
                  <a:gd name="T8" fmla="*/ 272 w 329"/>
                  <a:gd name="T9" fmla="*/ 297 h 301"/>
                  <a:gd name="T10" fmla="*/ 168 w 329"/>
                  <a:gd name="T11" fmla="*/ 228 h 301"/>
                  <a:gd name="T12" fmla="*/ 63 w 329"/>
                  <a:gd name="T13" fmla="*/ 301 h 301"/>
                  <a:gd name="T14" fmla="*/ 102 w 329"/>
                  <a:gd name="T15" fmla="*/ 190 h 301"/>
                  <a:gd name="T16" fmla="*/ 0 w 329"/>
                  <a:gd name="T17" fmla="*/ 117 h 301"/>
                  <a:gd name="T18" fmla="*/ 123 w 329"/>
                  <a:gd name="T19" fmla="*/ 115 h 301"/>
                  <a:gd name="T20" fmla="*/ 164 w 329"/>
                  <a:gd name="T21" fmla="*/ 0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9"/>
                  <a:gd name="T34" fmla="*/ 0 h 301"/>
                  <a:gd name="T35" fmla="*/ 329 w 329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9" h="301">
                    <a:moveTo>
                      <a:pt x="164" y="0"/>
                    </a:moveTo>
                    <a:lnTo>
                      <a:pt x="206" y="115"/>
                    </a:lnTo>
                    <a:lnTo>
                      <a:pt x="329" y="112"/>
                    </a:lnTo>
                    <a:lnTo>
                      <a:pt x="228" y="189"/>
                    </a:lnTo>
                    <a:lnTo>
                      <a:pt x="272" y="297"/>
                    </a:lnTo>
                    <a:lnTo>
                      <a:pt x="168" y="228"/>
                    </a:lnTo>
                    <a:lnTo>
                      <a:pt x="63" y="301"/>
                    </a:lnTo>
                    <a:lnTo>
                      <a:pt x="102" y="190"/>
                    </a:lnTo>
                    <a:lnTo>
                      <a:pt x="0" y="117"/>
                    </a:lnTo>
                    <a:lnTo>
                      <a:pt x="123" y="115"/>
                    </a:lnTo>
                    <a:lnTo>
                      <a:pt x="164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140"/>
              <p:cNvSpPr>
                <a:spLocks/>
              </p:cNvSpPr>
              <p:nvPr/>
            </p:nvSpPr>
            <p:spPr bwMode="auto">
              <a:xfrm>
                <a:off x="4220" y="1991"/>
                <a:ext cx="18" cy="15"/>
              </a:xfrm>
              <a:custGeom>
                <a:avLst/>
                <a:gdLst>
                  <a:gd name="T0" fmla="*/ 9 w 18"/>
                  <a:gd name="T1" fmla="*/ 0 h 15"/>
                  <a:gd name="T2" fmla="*/ 18 w 18"/>
                  <a:gd name="T3" fmla="*/ 6 h 15"/>
                  <a:gd name="T4" fmla="*/ 4 w 18"/>
                  <a:gd name="T5" fmla="*/ 15 h 15"/>
                  <a:gd name="T6" fmla="*/ 0 w 18"/>
                  <a:gd name="T7" fmla="*/ 6 h 15"/>
                  <a:gd name="T8" fmla="*/ 9 w 18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5"/>
                  <a:gd name="T17" fmla="*/ 18 w 18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5">
                    <a:moveTo>
                      <a:pt x="9" y="0"/>
                    </a:moveTo>
                    <a:lnTo>
                      <a:pt x="18" y="6"/>
                    </a:lnTo>
                    <a:lnTo>
                      <a:pt x="4" y="15"/>
                    </a:lnTo>
                    <a:lnTo>
                      <a:pt x="0" y="6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Line 141"/>
              <p:cNvSpPr>
                <a:spLocks noChangeShapeType="1"/>
              </p:cNvSpPr>
              <p:nvPr/>
            </p:nvSpPr>
            <p:spPr bwMode="auto">
              <a:xfrm>
                <a:off x="4226" y="1836"/>
                <a:ext cx="1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Line 142"/>
              <p:cNvSpPr>
                <a:spLocks noChangeShapeType="1"/>
              </p:cNvSpPr>
              <p:nvPr/>
            </p:nvSpPr>
            <p:spPr bwMode="auto">
              <a:xfrm flipH="1">
                <a:off x="4235" y="1949"/>
                <a:ext cx="157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Line 143"/>
              <p:cNvSpPr>
                <a:spLocks noChangeShapeType="1"/>
              </p:cNvSpPr>
              <p:nvPr/>
            </p:nvSpPr>
            <p:spPr bwMode="auto">
              <a:xfrm flipH="1" flipV="1">
                <a:off x="4233" y="2006"/>
                <a:ext cx="101" cy="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144"/>
              <p:cNvSpPr>
                <a:spLocks noChangeShapeType="1"/>
              </p:cNvSpPr>
              <p:nvPr/>
            </p:nvSpPr>
            <p:spPr bwMode="auto">
              <a:xfrm flipV="1">
                <a:off x="4125" y="2007"/>
                <a:ext cx="98" cy="1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145"/>
              <p:cNvSpPr>
                <a:spLocks noChangeShapeType="1"/>
              </p:cNvSpPr>
              <p:nvPr/>
            </p:nvSpPr>
            <p:spPr bwMode="auto">
              <a:xfrm>
                <a:off x="4062" y="1956"/>
                <a:ext cx="15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8" name="Group 146"/>
            <p:cNvGrpSpPr>
              <a:grpSpLocks noChangeAspect="1"/>
            </p:cNvGrpSpPr>
            <p:nvPr/>
          </p:nvGrpSpPr>
          <p:grpSpPr bwMode="auto">
            <a:xfrm>
              <a:off x="2829598" y="554958"/>
              <a:ext cx="457200" cy="452129"/>
              <a:chOff x="1703" y="663"/>
              <a:chExt cx="438" cy="433"/>
            </a:xfrm>
          </p:grpSpPr>
          <p:pic>
            <p:nvPicPr>
              <p:cNvPr id="70" name="Picture 147" descr="PC2 p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03" y="663"/>
                <a:ext cx="438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1" name="Freeform 148"/>
              <p:cNvSpPr>
                <a:spLocks/>
              </p:cNvSpPr>
              <p:nvPr/>
            </p:nvSpPr>
            <p:spPr bwMode="auto">
              <a:xfrm>
                <a:off x="1773" y="740"/>
                <a:ext cx="297" cy="283"/>
              </a:xfrm>
              <a:custGeom>
                <a:avLst/>
                <a:gdLst>
                  <a:gd name="T0" fmla="*/ 146 w 297"/>
                  <a:gd name="T1" fmla="*/ 0 h 283"/>
                  <a:gd name="T2" fmla="*/ 228 w 297"/>
                  <a:gd name="T3" fmla="*/ 45 h 283"/>
                  <a:gd name="T4" fmla="*/ 297 w 297"/>
                  <a:gd name="T5" fmla="*/ 105 h 283"/>
                  <a:gd name="T6" fmla="*/ 281 w 297"/>
                  <a:gd name="T7" fmla="*/ 190 h 283"/>
                  <a:gd name="T8" fmla="*/ 243 w 297"/>
                  <a:gd name="T9" fmla="*/ 268 h 283"/>
                  <a:gd name="T10" fmla="*/ 153 w 297"/>
                  <a:gd name="T11" fmla="*/ 283 h 283"/>
                  <a:gd name="T12" fmla="*/ 62 w 297"/>
                  <a:gd name="T13" fmla="*/ 271 h 283"/>
                  <a:gd name="T14" fmla="*/ 18 w 297"/>
                  <a:gd name="T15" fmla="*/ 195 h 283"/>
                  <a:gd name="T16" fmla="*/ 0 w 297"/>
                  <a:gd name="T17" fmla="*/ 108 h 283"/>
                  <a:gd name="T18" fmla="*/ 69 w 297"/>
                  <a:gd name="T19" fmla="*/ 48 h 283"/>
                  <a:gd name="T20" fmla="*/ 146 w 297"/>
                  <a:gd name="T21" fmla="*/ 0 h 2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7"/>
                  <a:gd name="T34" fmla="*/ 0 h 283"/>
                  <a:gd name="T35" fmla="*/ 297 w 297"/>
                  <a:gd name="T36" fmla="*/ 283 h 2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7" h="283">
                    <a:moveTo>
                      <a:pt x="146" y="0"/>
                    </a:moveTo>
                    <a:lnTo>
                      <a:pt x="228" y="45"/>
                    </a:lnTo>
                    <a:lnTo>
                      <a:pt x="297" y="105"/>
                    </a:lnTo>
                    <a:lnTo>
                      <a:pt x="281" y="190"/>
                    </a:lnTo>
                    <a:lnTo>
                      <a:pt x="243" y="268"/>
                    </a:lnTo>
                    <a:lnTo>
                      <a:pt x="153" y="283"/>
                    </a:lnTo>
                    <a:lnTo>
                      <a:pt x="62" y="271"/>
                    </a:lnTo>
                    <a:lnTo>
                      <a:pt x="18" y="195"/>
                    </a:lnTo>
                    <a:lnTo>
                      <a:pt x="0" y="108"/>
                    </a:lnTo>
                    <a:lnTo>
                      <a:pt x="69" y="48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149"/>
              <p:cNvSpPr>
                <a:spLocks/>
              </p:cNvSpPr>
              <p:nvPr/>
            </p:nvSpPr>
            <p:spPr bwMode="auto">
              <a:xfrm>
                <a:off x="1902" y="869"/>
                <a:ext cx="41" cy="31"/>
              </a:xfrm>
              <a:custGeom>
                <a:avLst/>
                <a:gdLst>
                  <a:gd name="T0" fmla="*/ 21 w 41"/>
                  <a:gd name="T1" fmla="*/ 0 h 31"/>
                  <a:gd name="T2" fmla="*/ 41 w 41"/>
                  <a:gd name="T3" fmla="*/ 15 h 31"/>
                  <a:gd name="T4" fmla="*/ 35 w 41"/>
                  <a:gd name="T5" fmla="*/ 30 h 31"/>
                  <a:gd name="T6" fmla="*/ 9 w 41"/>
                  <a:gd name="T7" fmla="*/ 31 h 31"/>
                  <a:gd name="T8" fmla="*/ 0 w 41"/>
                  <a:gd name="T9" fmla="*/ 13 h 31"/>
                  <a:gd name="T10" fmla="*/ 21 w 41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31"/>
                  <a:gd name="T20" fmla="*/ 41 w 4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31">
                    <a:moveTo>
                      <a:pt x="21" y="0"/>
                    </a:moveTo>
                    <a:lnTo>
                      <a:pt x="41" y="15"/>
                    </a:lnTo>
                    <a:lnTo>
                      <a:pt x="35" y="30"/>
                    </a:lnTo>
                    <a:lnTo>
                      <a:pt x="9" y="31"/>
                    </a:lnTo>
                    <a:lnTo>
                      <a:pt x="0" y="13"/>
                    </a:lnTo>
                    <a:lnTo>
                      <a:pt x="2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150"/>
              <p:cNvSpPr>
                <a:spLocks noChangeShapeType="1"/>
              </p:cNvSpPr>
              <p:nvPr/>
            </p:nvSpPr>
            <p:spPr bwMode="auto">
              <a:xfrm>
                <a:off x="1919" y="740"/>
                <a:ext cx="4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151"/>
              <p:cNvSpPr>
                <a:spLocks noChangeShapeType="1"/>
              </p:cNvSpPr>
              <p:nvPr/>
            </p:nvSpPr>
            <p:spPr bwMode="auto">
              <a:xfrm flipH="1">
                <a:off x="1944" y="843"/>
                <a:ext cx="12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152"/>
              <p:cNvSpPr>
                <a:spLocks noChangeShapeType="1"/>
              </p:cNvSpPr>
              <p:nvPr/>
            </p:nvSpPr>
            <p:spPr bwMode="auto">
              <a:xfrm flipH="1" flipV="1">
                <a:off x="1937" y="900"/>
                <a:ext cx="78" cy="1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153"/>
              <p:cNvSpPr>
                <a:spLocks noChangeShapeType="1"/>
              </p:cNvSpPr>
              <p:nvPr/>
            </p:nvSpPr>
            <p:spPr bwMode="auto">
              <a:xfrm flipV="1">
                <a:off x="1835" y="902"/>
                <a:ext cx="75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Line 154"/>
              <p:cNvSpPr>
                <a:spLocks noChangeShapeType="1"/>
              </p:cNvSpPr>
              <p:nvPr/>
            </p:nvSpPr>
            <p:spPr bwMode="auto">
              <a:xfrm>
                <a:off x="1773" y="848"/>
                <a:ext cx="128" cy="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" name="Group 155"/>
            <p:cNvGrpSpPr>
              <a:grpSpLocks noChangeAspect="1"/>
            </p:cNvGrpSpPr>
            <p:nvPr/>
          </p:nvGrpSpPr>
          <p:grpSpPr bwMode="auto">
            <a:xfrm>
              <a:off x="2825438" y="3641213"/>
              <a:ext cx="457200" cy="459467"/>
              <a:chOff x="1709" y="3266"/>
              <a:chExt cx="432" cy="434"/>
            </a:xfrm>
          </p:grpSpPr>
          <p:pic>
            <p:nvPicPr>
              <p:cNvPr id="62" name="Picture 156" descr="PC2 ne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09" y="3266"/>
                <a:ext cx="432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" name="Freeform 157"/>
              <p:cNvSpPr>
                <a:spLocks/>
              </p:cNvSpPr>
              <p:nvPr/>
            </p:nvSpPr>
            <p:spPr bwMode="auto">
              <a:xfrm>
                <a:off x="1755" y="3323"/>
                <a:ext cx="338" cy="318"/>
              </a:xfrm>
              <a:custGeom>
                <a:avLst/>
                <a:gdLst>
                  <a:gd name="T0" fmla="*/ 170 w 338"/>
                  <a:gd name="T1" fmla="*/ 0 h 318"/>
                  <a:gd name="T2" fmla="*/ 233 w 338"/>
                  <a:gd name="T3" fmla="*/ 93 h 318"/>
                  <a:gd name="T4" fmla="*/ 338 w 338"/>
                  <a:gd name="T5" fmla="*/ 117 h 318"/>
                  <a:gd name="T6" fmla="*/ 270 w 338"/>
                  <a:gd name="T7" fmla="*/ 208 h 318"/>
                  <a:gd name="T8" fmla="*/ 281 w 338"/>
                  <a:gd name="T9" fmla="*/ 318 h 318"/>
                  <a:gd name="T10" fmla="*/ 173 w 338"/>
                  <a:gd name="T11" fmla="*/ 277 h 318"/>
                  <a:gd name="T12" fmla="*/ 66 w 338"/>
                  <a:gd name="T13" fmla="*/ 318 h 318"/>
                  <a:gd name="T14" fmla="*/ 75 w 338"/>
                  <a:gd name="T15" fmla="*/ 211 h 318"/>
                  <a:gd name="T16" fmla="*/ 0 w 338"/>
                  <a:gd name="T17" fmla="*/ 123 h 318"/>
                  <a:gd name="T18" fmla="*/ 110 w 338"/>
                  <a:gd name="T19" fmla="*/ 94 h 318"/>
                  <a:gd name="T20" fmla="*/ 170 w 338"/>
                  <a:gd name="T21" fmla="*/ 0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318"/>
                  <a:gd name="T35" fmla="*/ 338 w 338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318">
                    <a:moveTo>
                      <a:pt x="170" y="0"/>
                    </a:moveTo>
                    <a:lnTo>
                      <a:pt x="233" y="93"/>
                    </a:lnTo>
                    <a:lnTo>
                      <a:pt x="338" y="117"/>
                    </a:lnTo>
                    <a:lnTo>
                      <a:pt x="270" y="208"/>
                    </a:lnTo>
                    <a:lnTo>
                      <a:pt x="281" y="318"/>
                    </a:lnTo>
                    <a:lnTo>
                      <a:pt x="173" y="277"/>
                    </a:lnTo>
                    <a:lnTo>
                      <a:pt x="66" y="318"/>
                    </a:lnTo>
                    <a:lnTo>
                      <a:pt x="75" y="211"/>
                    </a:lnTo>
                    <a:lnTo>
                      <a:pt x="0" y="123"/>
                    </a:lnTo>
                    <a:lnTo>
                      <a:pt x="110" y="94"/>
                    </a:lnTo>
                    <a:lnTo>
                      <a:pt x="170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158"/>
              <p:cNvSpPr>
                <a:spLocks/>
              </p:cNvSpPr>
              <p:nvPr/>
            </p:nvSpPr>
            <p:spPr bwMode="auto">
              <a:xfrm>
                <a:off x="1847" y="3414"/>
                <a:ext cx="157" cy="152"/>
              </a:xfrm>
              <a:custGeom>
                <a:avLst/>
                <a:gdLst>
                  <a:gd name="T0" fmla="*/ 78 w 157"/>
                  <a:gd name="T1" fmla="*/ 0 h 152"/>
                  <a:gd name="T2" fmla="*/ 157 w 157"/>
                  <a:gd name="T3" fmla="*/ 59 h 152"/>
                  <a:gd name="T4" fmla="*/ 130 w 157"/>
                  <a:gd name="T5" fmla="*/ 152 h 152"/>
                  <a:gd name="T6" fmla="*/ 33 w 157"/>
                  <a:gd name="T7" fmla="*/ 152 h 152"/>
                  <a:gd name="T8" fmla="*/ 0 w 157"/>
                  <a:gd name="T9" fmla="*/ 60 h 152"/>
                  <a:gd name="T10" fmla="*/ 78 w 157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7"/>
                  <a:gd name="T19" fmla="*/ 0 h 152"/>
                  <a:gd name="T20" fmla="*/ 157 w 157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7" h="152">
                    <a:moveTo>
                      <a:pt x="78" y="0"/>
                    </a:moveTo>
                    <a:lnTo>
                      <a:pt x="157" y="59"/>
                    </a:lnTo>
                    <a:lnTo>
                      <a:pt x="130" y="152"/>
                    </a:lnTo>
                    <a:lnTo>
                      <a:pt x="33" y="152"/>
                    </a:lnTo>
                    <a:lnTo>
                      <a:pt x="0" y="60"/>
                    </a:lnTo>
                    <a:lnTo>
                      <a:pt x="78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159"/>
              <p:cNvSpPr>
                <a:spLocks noChangeShapeType="1"/>
              </p:cNvSpPr>
              <p:nvPr/>
            </p:nvSpPr>
            <p:spPr bwMode="auto">
              <a:xfrm flipH="1">
                <a:off x="1925" y="3323"/>
                <a:ext cx="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60"/>
              <p:cNvSpPr>
                <a:spLocks noChangeShapeType="1"/>
              </p:cNvSpPr>
              <p:nvPr/>
            </p:nvSpPr>
            <p:spPr bwMode="auto">
              <a:xfrm flipH="1">
                <a:off x="2006" y="3440"/>
                <a:ext cx="88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161"/>
              <p:cNvSpPr>
                <a:spLocks noChangeShapeType="1"/>
              </p:cNvSpPr>
              <p:nvPr/>
            </p:nvSpPr>
            <p:spPr bwMode="auto">
              <a:xfrm flipH="1" flipV="1">
                <a:off x="1977" y="3566"/>
                <a:ext cx="60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162"/>
              <p:cNvSpPr>
                <a:spLocks noChangeShapeType="1"/>
              </p:cNvSpPr>
              <p:nvPr/>
            </p:nvSpPr>
            <p:spPr bwMode="auto">
              <a:xfrm flipV="1">
                <a:off x="1821" y="3569"/>
                <a:ext cx="56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163"/>
              <p:cNvSpPr>
                <a:spLocks noChangeShapeType="1"/>
              </p:cNvSpPr>
              <p:nvPr/>
            </p:nvSpPr>
            <p:spPr bwMode="auto">
              <a:xfrm>
                <a:off x="1757" y="3446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297966" y="4035821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PC1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212045" y="1850862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PC2</a:t>
              </a:r>
            </a:p>
          </p:txBody>
        </p:sp>
      </p:grpSp>
      <p:grpSp>
        <p:nvGrpSpPr>
          <p:cNvPr id="96" name="Group 95"/>
          <p:cNvGrpSpPr>
            <a:grpSpLocks noChangeAspect="1"/>
          </p:cNvGrpSpPr>
          <p:nvPr/>
        </p:nvGrpSpPr>
        <p:grpSpPr>
          <a:xfrm>
            <a:off x="114234" y="6486832"/>
            <a:ext cx="3200400" cy="2546109"/>
            <a:chOff x="835545" y="554958"/>
            <a:chExt cx="4723546" cy="3757862"/>
          </a:xfrm>
        </p:grpSpPr>
        <p:grpSp>
          <p:nvGrpSpPr>
            <p:cNvPr id="97" name="Group 54"/>
            <p:cNvGrpSpPr>
              <a:grpSpLocks/>
            </p:cNvGrpSpPr>
            <p:nvPr/>
          </p:nvGrpSpPr>
          <p:grpSpPr bwMode="auto">
            <a:xfrm>
              <a:off x="3411214" y="776610"/>
              <a:ext cx="1920668" cy="1045348"/>
              <a:chOff x="2905" y="436"/>
              <a:chExt cx="2431" cy="1140"/>
            </a:xfrm>
          </p:grpSpPr>
          <p:sp>
            <p:nvSpPr>
              <p:cNvPr id="136" name="Line 3"/>
              <p:cNvSpPr>
                <a:spLocks noChangeShapeType="1"/>
              </p:cNvSpPr>
              <p:nvPr/>
            </p:nvSpPr>
            <p:spPr bwMode="auto">
              <a:xfrm>
                <a:off x="2905" y="436"/>
                <a:ext cx="2431" cy="1140"/>
              </a:xfrm>
              <a:prstGeom prst="line">
                <a:avLst/>
              </a:prstGeom>
              <a:noFill/>
              <a:ln w="38100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AutoShape 4"/>
              <p:cNvSpPr>
                <a:spLocks noChangeArrowheads="1"/>
              </p:cNvSpPr>
              <p:nvPr/>
            </p:nvSpPr>
            <p:spPr bwMode="auto">
              <a:xfrm rot="10800000">
                <a:off x="2920" y="436"/>
                <a:ext cx="2416" cy="1131"/>
              </a:xfrm>
              <a:prstGeom prst="rtTriangle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8" name="Group 128"/>
            <p:cNvGrpSpPr>
              <a:grpSpLocks noChangeAspect="1"/>
            </p:cNvGrpSpPr>
            <p:nvPr/>
          </p:nvGrpSpPr>
          <p:grpSpPr bwMode="auto">
            <a:xfrm>
              <a:off x="1079633" y="1786528"/>
              <a:ext cx="457200" cy="461645"/>
              <a:chOff x="101" y="1784"/>
              <a:chExt cx="426" cy="430"/>
            </a:xfrm>
          </p:grpSpPr>
          <p:pic>
            <p:nvPicPr>
              <p:cNvPr id="128" name="Picture 129" descr="PC1 ne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01" y="1784"/>
                <a:ext cx="426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9" name="Freeform 130"/>
              <p:cNvSpPr>
                <a:spLocks/>
              </p:cNvSpPr>
              <p:nvPr/>
            </p:nvSpPr>
            <p:spPr bwMode="auto">
              <a:xfrm>
                <a:off x="158" y="1844"/>
                <a:ext cx="310" cy="306"/>
              </a:xfrm>
              <a:custGeom>
                <a:avLst/>
                <a:gdLst>
                  <a:gd name="T0" fmla="*/ 151 w 310"/>
                  <a:gd name="T1" fmla="*/ 0 h 306"/>
                  <a:gd name="T2" fmla="*/ 247 w 310"/>
                  <a:gd name="T3" fmla="*/ 15 h 306"/>
                  <a:gd name="T4" fmla="*/ 291 w 310"/>
                  <a:gd name="T5" fmla="*/ 96 h 306"/>
                  <a:gd name="T6" fmla="*/ 310 w 310"/>
                  <a:gd name="T7" fmla="*/ 189 h 306"/>
                  <a:gd name="T8" fmla="*/ 240 w 310"/>
                  <a:gd name="T9" fmla="*/ 258 h 306"/>
                  <a:gd name="T10" fmla="*/ 157 w 310"/>
                  <a:gd name="T11" fmla="*/ 306 h 306"/>
                  <a:gd name="T12" fmla="*/ 70 w 310"/>
                  <a:gd name="T13" fmla="*/ 259 h 306"/>
                  <a:gd name="T14" fmla="*/ 0 w 310"/>
                  <a:gd name="T15" fmla="*/ 195 h 306"/>
                  <a:gd name="T16" fmla="*/ 15 w 310"/>
                  <a:gd name="T17" fmla="*/ 100 h 306"/>
                  <a:gd name="T18" fmla="*/ 60 w 310"/>
                  <a:gd name="T19" fmla="*/ 16 h 306"/>
                  <a:gd name="T20" fmla="*/ 151 w 310"/>
                  <a:gd name="T21" fmla="*/ 0 h 3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306"/>
                  <a:gd name="T35" fmla="*/ 310 w 310"/>
                  <a:gd name="T36" fmla="*/ 306 h 30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306">
                    <a:moveTo>
                      <a:pt x="151" y="0"/>
                    </a:moveTo>
                    <a:lnTo>
                      <a:pt x="247" y="15"/>
                    </a:lnTo>
                    <a:lnTo>
                      <a:pt x="291" y="96"/>
                    </a:lnTo>
                    <a:lnTo>
                      <a:pt x="310" y="189"/>
                    </a:lnTo>
                    <a:lnTo>
                      <a:pt x="240" y="258"/>
                    </a:lnTo>
                    <a:lnTo>
                      <a:pt x="157" y="306"/>
                    </a:lnTo>
                    <a:lnTo>
                      <a:pt x="70" y="259"/>
                    </a:lnTo>
                    <a:lnTo>
                      <a:pt x="0" y="195"/>
                    </a:lnTo>
                    <a:lnTo>
                      <a:pt x="15" y="100"/>
                    </a:lnTo>
                    <a:lnTo>
                      <a:pt x="60" y="16"/>
                    </a:lnTo>
                    <a:lnTo>
                      <a:pt x="15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131"/>
              <p:cNvSpPr>
                <a:spLocks/>
              </p:cNvSpPr>
              <p:nvPr/>
            </p:nvSpPr>
            <p:spPr bwMode="auto">
              <a:xfrm>
                <a:off x="239" y="1914"/>
                <a:ext cx="145" cy="134"/>
              </a:xfrm>
              <a:custGeom>
                <a:avLst/>
                <a:gdLst>
                  <a:gd name="T0" fmla="*/ 72 w 145"/>
                  <a:gd name="T1" fmla="*/ 0 h 134"/>
                  <a:gd name="T2" fmla="*/ 145 w 145"/>
                  <a:gd name="T3" fmla="*/ 51 h 134"/>
                  <a:gd name="T4" fmla="*/ 120 w 145"/>
                  <a:gd name="T5" fmla="*/ 131 h 134"/>
                  <a:gd name="T6" fmla="*/ 28 w 145"/>
                  <a:gd name="T7" fmla="*/ 134 h 134"/>
                  <a:gd name="T8" fmla="*/ 0 w 145"/>
                  <a:gd name="T9" fmla="*/ 54 h 134"/>
                  <a:gd name="T10" fmla="*/ 72 w 145"/>
                  <a:gd name="T11" fmla="*/ 0 h 1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134"/>
                  <a:gd name="T20" fmla="*/ 145 w 145"/>
                  <a:gd name="T21" fmla="*/ 134 h 1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134">
                    <a:moveTo>
                      <a:pt x="72" y="0"/>
                    </a:moveTo>
                    <a:lnTo>
                      <a:pt x="145" y="51"/>
                    </a:lnTo>
                    <a:lnTo>
                      <a:pt x="120" y="131"/>
                    </a:lnTo>
                    <a:lnTo>
                      <a:pt x="28" y="134"/>
                    </a:lnTo>
                    <a:lnTo>
                      <a:pt x="0" y="54"/>
                    </a:lnTo>
                    <a:lnTo>
                      <a:pt x="72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132"/>
              <p:cNvSpPr>
                <a:spLocks noChangeShapeType="1"/>
              </p:cNvSpPr>
              <p:nvPr/>
            </p:nvSpPr>
            <p:spPr bwMode="auto">
              <a:xfrm>
                <a:off x="309" y="1844"/>
                <a:ext cx="2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Line 133"/>
              <p:cNvSpPr>
                <a:spLocks noChangeShapeType="1"/>
              </p:cNvSpPr>
              <p:nvPr/>
            </p:nvSpPr>
            <p:spPr bwMode="auto">
              <a:xfrm flipH="1">
                <a:off x="386" y="1938"/>
                <a:ext cx="64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Line 134"/>
              <p:cNvSpPr>
                <a:spLocks noChangeShapeType="1"/>
              </p:cNvSpPr>
              <p:nvPr/>
            </p:nvSpPr>
            <p:spPr bwMode="auto">
              <a:xfrm flipH="1" flipV="1">
                <a:off x="357" y="2045"/>
                <a:ext cx="44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Line 135"/>
              <p:cNvSpPr>
                <a:spLocks noChangeShapeType="1"/>
              </p:cNvSpPr>
              <p:nvPr/>
            </p:nvSpPr>
            <p:spPr bwMode="auto">
              <a:xfrm flipV="1">
                <a:off x="222" y="2051"/>
                <a:ext cx="44" cy="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Line 136"/>
              <p:cNvSpPr>
                <a:spLocks noChangeShapeType="1"/>
              </p:cNvSpPr>
              <p:nvPr/>
            </p:nvSpPr>
            <p:spPr bwMode="auto">
              <a:xfrm>
                <a:off x="170" y="1944"/>
                <a:ext cx="72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9" name="Group 137"/>
            <p:cNvGrpSpPr>
              <a:grpSpLocks noChangeAspect="1"/>
            </p:cNvGrpSpPr>
            <p:nvPr/>
          </p:nvGrpSpPr>
          <p:grpSpPr bwMode="auto">
            <a:xfrm>
              <a:off x="5101891" y="1781028"/>
              <a:ext cx="457200" cy="424963"/>
              <a:chOff x="3995" y="1779"/>
              <a:chExt cx="466" cy="433"/>
            </a:xfrm>
          </p:grpSpPr>
          <p:pic>
            <p:nvPicPr>
              <p:cNvPr id="120" name="Picture 138" descr="PC1 pos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95" y="1779"/>
                <a:ext cx="466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1" name="Freeform 139"/>
              <p:cNvSpPr>
                <a:spLocks/>
              </p:cNvSpPr>
              <p:nvPr/>
            </p:nvSpPr>
            <p:spPr bwMode="auto">
              <a:xfrm>
                <a:off x="4062" y="1838"/>
                <a:ext cx="329" cy="301"/>
              </a:xfrm>
              <a:custGeom>
                <a:avLst/>
                <a:gdLst>
                  <a:gd name="T0" fmla="*/ 164 w 329"/>
                  <a:gd name="T1" fmla="*/ 0 h 301"/>
                  <a:gd name="T2" fmla="*/ 206 w 329"/>
                  <a:gd name="T3" fmla="*/ 115 h 301"/>
                  <a:gd name="T4" fmla="*/ 329 w 329"/>
                  <a:gd name="T5" fmla="*/ 112 h 301"/>
                  <a:gd name="T6" fmla="*/ 228 w 329"/>
                  <a:gd name="T7" fmla="*/ 189 h 301"/>
                  <a:gd name="T8" fmla="*/ 272 w 329"/>
                  <a:gd name="T9" fmla="*/ 297 h 301"/>
                  <a:gd name="T10" fmla="*/ 168 w 329"/>
                  <a:gd name="T11" fmla="*/ 228 h 301"/>
                  <a:gd name="T12" fmla="*/ 63 w 329"/>
                  <a:gd name="T13" fmla="*/ 301 h 301"/>
                  <a:gd name="T14" fmla="*/ 102 w 329"/>
                  <a:gd name="T15" fmla="*/ 190 h 301"/>
                  <a:gd name="T16" fmla="*/ 0 w 329"/>
                  <a:gd name="T17" fmla="*/ 117 h 301"/>
                  <a:gd name="T18" fmla="*/ 123 w 329"/>
                  <a:gd name="T19" fmla="*/ 115 h 301"/>
                  <a:gd name="T20" fmla="*/ 164 w 329"/>
                  <a:gd name="T21" fmla="*/ 0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9"/>
                  <a:gd name="T34" fmla="*/ 0 h 301"/>
                  <a:gd name="T35" fmla="*/ 329 w 329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9" h="301">
                    <a:moveTo>
                      <a:pt x="164" y="0"/>
                    </a:moveTo>
                    <a:lnTo>
                      <a:pt x="206" y="115"/>
                    </a:lnTo>
                    <a:lnTo>
                      <a:pt x="329" y="112"/>
                    </a:lnTo>
                    <a:lnTo>
                      <a:pt x="228" y="189"/>
                    </a:lnTo>
                    <a:lnTo>
                      <a:pt x="272" y="297"/>
                    </a:lnTo>
                    <a:lnTo>
                      <a:pt x="168" y="228"/>
                    </a:lnTo>
                    <a:lnTo>
                      <a:pt x="63" y="301"/>
                    </a:lnTo>
                    <a:lnTo>
                      <a:pt x="102" y="190"/>
                    </a:lnTo>
                    <a:lnTo>
                      <a:pt x="0" y="117"/>
                    </a:lnTo>
                    <a:lnTo>
                      <a:pt x="123" y="115"/>
                    </a:lnTo>
                    <a:lnTo>
                      <a:pt x="164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Freeform 140"/>
              <p:cNvSpPr>
                <a:spLocks/>
              </p:cNvSpPr>
              <p:nvPr/>
            </p:nvSpPr>
            <p:spPr bwMode="auto">
              <a:xfrm>
                <a:off x="4220" y="1991"/>
                <a:ext cx="18" cy="15"/>
              </a:xfrm>
              <a:custGeom>
                <a:avLst/>
                <a:gdLst>
                  <a:gd name="T0" fmla="*/ 9 w 18"/>
                  <a:gd name="T1" fmla="*/ 0 h 15"/>
                  <a:gd name="T2" fmla="*/ 18 w 18"/>
                  <a:gd name="T3" fmla="*/ 6 h 15"/>
                  <a:gd name="T4" fmla="*/ 4 w 18"/>
                  <a:gd name="T5" fmla="*/ 15 h 15"/>
                  <a:gd name="T6" fmla="*/ 0 w 18"/>
                  <a:gd name="T7" fmla="*/ 6 h 15"/>
                  <a:gd name="T8" fmla="*/ 9 w 18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5"/>
                  <a:gd name="T17" fmla="*/ 18 w 18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5">
                    <a:moveTo>
                      <a:pt x="9" y="0"/>
                    </a:moveTo>
                    <a:lnTo>
                      <a:pt x="18" y="6"/>
                    </a:lnTo>
                    <a:lnTo>
                      <a:pt x="4" y="15"/>
                    </a:lnTo>
                    <a:lnTo>
                      <a:pt x="0" y="6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Line 141"/>
              <p:cNvSpPr>
                <a:spLocks noChangeShapeType="1"/>
              </p:cNvSpPr>
              <p:nvPr/>
            </p:nvSpPr>
            <p:spPr bwMode="auto">
              <a:xfrm>
                <a:off x="4226" y="1836"/>
                <a:ext cx="1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Line 142"/>
              <p:cNvSpPr>
                <a:spLocks noChangeShapeType="1"/>
              </p:cNvSpPr>
              <p:nvPr/>
            </p:nvSpPr>
            <p:spPr bwMode="auto">
              <a:xfrm flipH="1">
                <a:off x="4235" y="1949"/>
                <a:ext cx="157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Line 143"/>
              <p:cNvSpPr>
                <a:spLocks noChangeShapeType="1"/>
              </p:cNvSpPr>
              <p:nvPr/>
            </p:nvSpPr>
            <p:spPr bwMode="auto">
              <a:xfrm flipH="1" flipV="1">
                <a:off x="4233" y="2006"/>
                <a:ext cx="101" cy="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Line 144"/>
              <p:cNvSpPr>
                <a:spLocks noChangeShapeType="1"/>
              </p:cNvSpPr>
              <p:nvPr/>
            </p:nvSpPr>
            <p:spPr bwMode="auto">
              <a:xfrm flipV="1">
                <a:off x="4125" y="2007"/>
                <a:ext cx="98" cy="1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Line 145"/>
              <p:cNvSpPr>
                <a:spLocks noChangeShapeType="1"/>
              </p:cNvSpPr>
              <p:nvPr/>
            </p:nvSpPr>
            <p:spPr bwMode="auto">
              <a:xfrm>
                <a:off x="4062" y="1956"/>
                <a:ext cx="15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0" name="Group 146"/>
            <p:cNvGrpSpPr>
              <a:grpSpLocks noChangeAspect="1"/>
            </p:cNvGrpSpPr>
            <p:nvPr/>
          </p:nvGrpSpPr>
          <p:grpSpPr bwMode="auto">
            <a:xfrm>
              <a:off x="2829598" y="554958"/>
              <a:ext cx="457200" cy="452129"/>
              <a:chOff x="1703" y="663"/>
              <a:chExt cx="438" cy="433"/>
            </a:xfrm>
          </p:grpSpPr>
          <p:pic>
            <p:nvPicPr>
              <p:cNvPr id="112" name="Picture 147" descr="PC2 p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03" y="663"/>
                <a:ext cx="438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3" name="Freeform 148"/>
              <p:cNvSpPr>
                <a:spLocks/>
              </p:cNvSpPr>
              <p:nvPr/>
            </p:nvSpPr>
            <p:spPr bwMode="auto">
              <a:xfrm>
                <a:off x="1773" y="740"/>
                <a:ext cx="297" cy="283"/>
              </a:xfrm>
              <a:custGeom>
                <a:avLst/>
                <a:gdLst>
                  <a:gd name="T0" fmla="*/ 146 w 297"/>
                  <a:gd name="T1" fmla="*/ 0 h 283"/>
                  <a:gd name="T2" fmla="*/ 228 w 297"/>
                  <a:gd name="T3" fmla="*/ 45 h 283"/>
                  <a:gd name="T4" fmla="*/ 297 w 297"/>
                  <a:gd name="T5" fmla="*/ 105 h 283"/>
                  <a:gd name="T6" fmla="*/ 281 w 297"/>
                  <a:gd name="T7" fmla="*/ 190 h 283"/>
                  <a:gd name="T8" fmla="*/ 243 w 297"/>
                  <a:gd name="T9" fmla="*/ 268 h 283"/>
                  <a:gd name="T10" fmla="*/ 153 w 297"/>
                  <a:gd name="T11" fmla="*/ 283 h 283"/>
                  <a:gd name="T12" fmla="*/ 62 w 297"/>
                  <a:gd name="T13" fmla="*/ 271 h 283"/>
                  <a:gd name="T14" fmla="*/ 18 w 297"/>
                  <a:gd name="T15" fmla="*/ 195 h 283"/>
                  <a:gd name="T16" fmla="*/ 0 w 297"/>
                  <a:gd name="T17" fmla="*/ 108 h 283"/>
                  <a:gd name="T18" fmla="*/ 69 w 297"/>
                  <a:gd name="T19" fmla="*/ 48 h 283"/>
                  <a:gd name="T20" fmla="*/ 146 w 297"/>
                  <a:gd name="T21" fmla="*/ 0 h 2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7"/>
                  <a:gd name="T34" fmla="*/ 0 h 283"/>
                  <a:gd name="T35" fmla="*/ 297 w 297"/>
                  <a:gd name="T36" fmla="*/ 283 h 2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7" h="283">
                    <a:moveTo>
                      <a:pt x="146" y="0"/>
                    </a:moveTo>
                    <a:lnTo>
                      <a:pt x="228" y="45"/>
                    </a:lnTo>
                    <a:lnTo>
                      <a:pt x="297" y="105"/>
                    </a:lnTo>
                    <a:lnTo>
                      <a:pt x="281" y="190"/>
                    </a:lnTo>
                    <a:lnTo>
                      <a:pt x="243" y="268"/>
                    </a:lnTo>
                    <a:lnTo>
                      <a:pt x="153" y="283"/>
                    </a:lnTo>
                    <a:lnTo>
                      <a:pt x="62" y="271"/>
                    </a:lnTo>
                    <a:lnTo>
                      <a:pt x="18" y="195"/>
                    </a:lnTo>
                    <a:lnTo>
                      <a:pt x="0" y="108"/>
                    </a:lnTo>
                    <a:lnTo>
                      <a:pt x="69" y="48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149"/>
              <p:cNvSpPr>
                <a:spLocks/>
              </p:cNvSpPr>
              <p:nvPr/>
            </p:nvSpPr>
            <p:spPr bwMode="auto">
              <a:xfrm>
                <a:off x="1902" y="869"/>
                <a:ext cx="41" cy="31"/>
              </a:xfrm>
              <a:custGeom>
                <a:avLst/>
                <a:gdLst>
                  <a:gd name="T0" fmla="*/ 21 w 41"/>
                  <a:gd name="T1" fmla="*/ 0 h 31"/>
                  <a:gd name="T2" fmla="*/ 41 w 41"/>
                  <a:gd name="T3" fmla="*/ 15 h 31"/>
                  <a:gd name="T4" fmla="*/ 35 w 41"/>
                  <a:gd name="T5" fmla="*/ 30 h 31"/>
                  <a:gd name="T6" fmla="*/ 9 w 41"/>
                  <a:gd name="T7" fmla="*/ 31 h 31"/>
                  <a:gd name="T8" fmla="*/ 0 w 41"/>
                  <a:gd name="T9" fmla="*/ 13 h 31"/>
                  <a:gd name="T10" fmla="*/ 21 w 41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31"/>
                  <a:gd name="T20" fmla="*/ 41 w 4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31">
                    <a:moveTo>
                      <a:pt x="21" y="0"/>
                    </a:moveTo>
                    <a:lnTo>
                      <a:pt x="41" y="15"/>
                    </a:lnTo>
                    <a:lnTo>
                      <a:pt x="35" y="30"/>
                    </a:lnTo>
                    <a:lnTo>
                      <a:pt x="9" y="31"/>
                    </a:lnTo>
                    <a:lnTo>
                      <a:pt x="0" y="13"/>
                    </a:lnTo>
                    <a:lnTo>
                      <a:pt x="2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Line 150"/>
              <p:cNvSpPr>
                <a:spLocks noChangeShapeType="1"/>
              </p:cNvSpPr>
              <p:nvPr/>
            </p:nvSpPr>
            <p:spPr bwMode="auto">
              <a:xfrm>
                <a:off x="1919" y="740"/>
                <a:ext cx="4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Line 151"/>
              <p:cNvSpPr>
                <a:spLocks noChangeShapeType="1"/>
              </p:cNvSpPr>
              <p:nvPr/>
            </p:nvSpPr>
            <p:spPr bwMode="auto">
              <a:xfrm flipH="1">
                <a:off x="1944" y="843"/>
                <a:ext cx="12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Line 152"/>
              <p:cNvSpPr>
                <a:spLocks noChangeShapeType="1"/>
              </p:cNvSpPr>
              <p:nvPr/>
            </p:nvSpPr>
            <p:spPr bwMode="auto">
              <a:xfrm flipH="1" flipV="1">
                <a:off x="1937" y="900"/>
                <a:ext cx="78" cy="1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Line 153"/>
              <p:cNvSpPr>
                <a:spLocks noChangeShapeType="1"/>
              </p:cNvSpPr>
              <p:nvPr/>
            </p:nvSpPr>
            <p:spPr bwMode="auto">
              <a:xfrm flipV="1">
                <a:off x="1835" y="902"/>
                <a:ext cx="75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Line 154"/>
              <p:cNvSpPr>
                <a:spLocks noChangeShapeType="1"/>
              </p:cNvSpPr>
              <p:nvPr/>
            </p:nvSpPr>
            <p:spPr bwMode="auto">
              <a:xfrm>
                <a:off x="1773" y="848"/>
                <a:ext cx="128" cy="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1" name="Group 155"/>
            <p:cNvGrpSpPr>
              <a:grpSpLocks noChangeAspect="1"/>
            </p:cNvGrpSpPr>
            <p:nvPr/>
          </p:nvGrpSpPr>
          <p:grpSpPr bwMode="auto">
            <a:xfrm>
              <a:off x="2825438" y="3641213"/>
              <a:ext cx="457200" cy="459467"/>
              <a:chOff x="1709" y="3266"/>
              <a:chExt cx="432" cy="434"/>
            </a:xfrm>
          </p:grpSpPr>
          <p:pic>
            <p:nvPicPr>
              <p:cNvPr id="104" name="Picture 156" descr="PC2 ne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09" y="3266"/>
                <a:ext cx="432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5" name="Freeform 157"/>
              <p:cNvSpPr>
                <a:spLocks/>
              </p:cNvSpPr>
              <p:nvPr/>
            </p:nvSpPr>
            <p:spPr bwMode="auto">
              <a:xfrm>
                <a:off x="1755" y="3323"/>
                <a:ext cx="338" cy="318"/>
              </a:xfrm>
              <a:custGeom>
                <a:avLst/>
                <a:gdLst>
                  <a:gd name="T0" fmla="*/ 170 w 338"/>
                  <a:gd name="T1" fmla="*/ 0 h 318"/>
                  <a:gd name="T2" fmla="*/ 233 w 338"/>
                  <a:gd name="T3" fmla="*/ 93 h 318"/>
                  <a:gd name="T4" fmla="*/ 338 w 338"/>
                  <a:gd name="T5" fmla="*/ 117 h 318"/>
                  <a:gd name="T6" fmla="*/ 270 w 338"/>
                  <a:gd name="T7" fmla="*/ 208 h 318"/>
                  <a:gd name="T8" fmla="*/ 281 w 338"/>
                  <a:gd name="T9" fmla="*/ 318 h 318"/>
                  <a:gd name="T10" fmla="*/ 173 w 338"/>
                  <a:gd name="T11" fmla="*/ 277 h 318"/>
                  <a:gd name="T12" fmla="*/ 66 w 338"/>
                  <a:gd name="T13" fmla="*/ 318 h 318"/>
                  <a:gd name="T14" fmla="*/ 75 w 338"/>
                  <a:gd name="T15" fmla="*/ 211 h 318"/>
                  <a:gd name="T16" fmla="*/ 0 w 338"/>
                  <a:gd name="T17" fmla="*/ 123 h 318"/>
                  <a:gd name="T18" fmla="*/ 110 w 338"/>
                  <a:gd name="T19" fmla="*/ 94 h 318"/>
                  <a:gd name="T20" fmla="*/ 170 w 338"/>
                  <a:gd name="T21" fmla="*/ 0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318"/>
                  <a:gd name="T35" fmla="*/ 338 w 338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318">
                    <a:moveTo>
                      <a:pt x="170" y="0"/>
                    </a:moveTo>
                    <a:lnTo>
                      <a:pt x="233" y="93"/>
                    </a:lnTo>
                    <a:lnTo>
                      <a:pt x="338" y="117"/>
                    </a:lnTo>
                    <a:lnTo>
                      <a:pt x="270" y="208"/>
                    </a:lnTo>
                    <a:lnTo>
                      <a:pt x="281" y="318"/>
                    </a:lnTo>
                    <a:lnTo>
                      <a:pt x="173" y="277"/>
                    </a:lnTo>
                    <a:lnTo>
                      <a:pt x="66" y="318"/>
                    </a:lnTo>
                    <a:lnTo>
                      <a:pt x="75" y="211"/>
                    </a:lnTo>
                    <a:lnTo>
                      <a:pt x="0" y="123"/>
                    </a:lnTo>
                    <a:lnTo>
                      <a:pt x="110" y="94"/>
                    </a:lnTo>
                    <a:lnTo>
                      <a:pt x="170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158"/>
              <p:cNvSpPr>
                <a:spLocks/>
              </p:cNvSpPr>
              <p:nvPr/>
            </p:nvSpPr>
            <p:spPr bwMode="auto">
              <a:xfrm>
                <a:off x="1847" y="3414"/>
                <a:ext cx="157" cy="152"/>
              </a:xfrm>
              <a:custGeom>
                <a:avLst/>
                <a:gdLst>
                  <a:gd name="T0" fmla="*/ 78 w 157"/>
                  <a:gd name="T1" fmla="*/ 0 h 152"/>
                  <a:gd name="T2" fmla="*/ 157 w 157"/>
                  <a:gd name="T3" fmla="*/ 59 h 152"/>
                  <a:gd name="T4" fmla="*/ 130 w 157"/>
                  <a:gd name="T5" fmla="*/ 152 h 152"/>
                  <a:gd name="T6" fmla="*/ 33 w 157"/>
                  <a:gd name="T7" fmla="*/ 152 h 152"/>
                  <a:gd name="T8" fmla="*/ 0 w 157"/>
                  <a:gd name="T9" fmla="*/ 60 h 152"/>
                  <a:gd name="T10" fmla="*/ 78 w 157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7"/>
                  <a:gd name="T19" fmla="*/ 0 h 152"/>
                  <a:gd name="T20" fmla="*/ 157 w 157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7" h="152">
                    <a:moveTo>
                      <a:pt x="78" y="0"/>
                    </a:moveTo>
                    <a:lnTo>
                      <a:pt x="157" y="59"/>
                    </a:lnTo>
                    <a:lnTo>
                      <a:pt x="130" y="152"/>
                    </a:lnTo>
                    <a:lnTo>
                      <a:pt x="33" y="152"/>
                    </a:lnTo>
                    <a:lnTo>
                      <a:pt x="0" y="60"/>
                    </a:lnTo>
                    <a:lnTo>
                      <a:pt x="78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Line 159"/>
              <p:cNvSpPr>
                <a:spLocks noChangeShapeType="1"/>
              </p:cNvSpPr>
              <p:nvPr/>
            </p:nvSpPr>
            <p:spPr bwMode="auto">
              <a:xfrm flipH="1">
                <a:off x="1925" y="3323"/>
                <a:ext cx="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160"/>
              <p:cNvSpPr>
                <a:spLocks noChangeShapeType="1"/>
              </p:cNvSpPr>
              <p:nvPr/>
            </p:nvSpPr>
            <p:spPr bwMode="auto">
              <a:xfrm flipH="1">
                <a:off x="2006" y="3440"/>
                <a:ext cx="88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Line 161"/>
              <p:cNvSpPr>
                <a:spLocks noChangeShapeType="1"/>
              </p:cNvSpPr>
              <p:nvPr/>
            </p:nvSpPr>
            <p:spPr bwMode="auto">
              <a:xfrm flipH="1" flipV="1">
                <a:off x="1977" y="3566"/>
                <a:ext cx="60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Line 162"/>
              <p:cNvSpPr>
                <a:spLocks noChangeShapeType="1"/>
              </p:cNvSpPr>
              <p:nvPr/>
            </p:nvSpPr>
            <p:spPr bwMode="auto">
              <a:xfrm flipV="1">
                <a:off x="1821" y="3569"/>
                <a:ext cx="56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Line 163"/>
              <p:cNvSpPr>
                <a:spLocks noChangeShapeType="1"/>
              </p:cNvSpPr>
              <p:nvPr/>
            </p:nvSpPr>
            <p:spPr bwMode="auto">
              <a:xfrm>
                <a:off x="1757" y="3446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" name="TextBox 101"/>
            <p:cNvSpPr txBox="1"/>
            <p:nvPr/>
          </p:nvSpPr>
          <p:spPr>
            <a:xfrm>
              <a:off x="2297966" y="4035821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PC1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212045" y="1850862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PC2</a:t>
              </a:r>
            </a:p>
          </p:txBody>
        </p:sp>
      </p:grpSp>
      <p:grpSp>
        <p:nvGrpSpPr>
          <p:cNvPr id="138" name="Group 137"/>
          <p:cNvGrpSpPr>
            <a:grpSpLocks noChangeAspect="1"/>
          </p:cNvGrpSpPr>
          <p:nvPr/>
        </p:nvGrpSpPr>
        <p:grpSpPr>
          <a:xfrm>
            <a:off x="3381623" y="3453903"/>
            <a:ext cx="3200400" cy="2546109"/>
            <a:chOff x="835545" y="554958"/>
            <a:chExt cx="4723546" cy="3757862"/>
          </a:xfrm>
        </p:grpSpPr>
        <p:grpSp>
          <p:nvGrpSpPr>
            <p:cNvPr id="139" name="Group 54"/>
            <p:cNvGrpSpPr>
              <a:grpSpLocks/>
            </p:cNvGrpSpPr>
            <p:nvPr/>
          </p:nvGrpSpPr>
          <p:grpSpPr bwMode="auto">
            <a:xfrm>
              <a:off x="3411214" y="776610"/>
              <a:ext cx="1920668" cy="1045348"/>
              <a:chOff x="2905" y="436"/>
              <a:chExt cx="2431" cy="1140"/>
            </a:xfrm>
          </p:grpSpPr>
          <p:sp>
            <p:nvSpPr>
              <p:cNvPr id="178" name="Line 3"/>
              <p:cNvSpPr>
                <a:spLocks noChangeShapeType="1"/>
              </p:cNvSpPr>
              <p:nvPr/>
            </p:nvSpPr>
            <p:spPr bwMode="auto">
              <a:xfrm>
                <a:off x="2905" y="436"/>
                <a:ext cx="2431" cy="1140"/>
              </a:xfrm>
              <a:prstGeom prst="line">
                <a:avLst/>
              </a:prstGeom>
              <a:noFill/>
              <a:ln w="38100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AutoShape 4"/>
              <p:cNvSpPr>
                <a:spLocks noChangeArrowheads="1"/>
              </p:cNvSpPr>
              <p:nvPr/>
            </p:nvSpPr>
            <p:spPr bwMode="auto">
              <a:xfrm rot="10800000">
                <a:off x="2920" y="436"/>
                <a:ext cx="2416" cy="1131"/>
              </a:xfrm>
              <a:prstGeom prst="rtTriangle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0" name="Group 128"/>
            <p:cNvGrpSpPr>
              <a:grpSpLocks noChangeAspect="1"/>
            </p:cNvGrpSpPr>
            <p:nvPr/>
          </p:nvGrpSpPr>
          <p:grpSpPr bwMode="auto">
            <a:xfrm>
              <a:off x="1079633" y="1786528"/>
              <a:ext cx="457200" cy="461645"/>
              <a:chOff x="101" y="1784"/>
              <a:chExt cx="426" cy="430"/>
            </a:xfrm>
          </p:grpSpPr>
          <p:pic>
            <p:nvPicPr>
              <p:cNvPr id="170" name="Picture 129" descr="PC1 ne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01" y="1784"/>
                <a:ext cx="426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1" name="Freeform 130"/>
              <p:cNvSpPr>
                <a:spLocks/>
              </p:cNvSpPr>
              <p:nvPr/>
            </p:nvSpPr>
            <p:spPr bwMode="auto">
              <a:xfrm>
                <a:off x="158" y="1844"/>
                <a:ext cx="310" cy="306"/>
              </a:xfrm>
              <a:custGeom>
                <a:avLst/>
                <a:gdLst>
                  <a:gd name="T0" fmla="*/ 151 w 310"/>
                  <a:gd name="T1" fmla="*/ 0 h 306"/>
                  <a:gd name="T2" fmla="*/ 247 w 310"/>
                  <a:gd name="T3" fmla="*/ 15 h 306"/>
                  <a:gd name="T4" fmla="*/ 291 w 310"/>
                  <a:gd name="T5" fmla="*/ 96 h 306"/>
                  <a:gd name="T6" fmla="*/ 310 w 310"/>
                  <a:gd name="T7" fmla="*/ 189 h 306"/>
                  <a:gd name="T8" fmla="*/ 240 w 310"/>
                  <a:gd name="T9" fmla="*/ 258 h 306"/>
                  <a:gd name="T10" fmla="*/ 157 w 310"/>
                  <a:gd name="T11" fmla="*/ 306 h 306"/>
                  <a:gd name="T12" fmla="*/ 70 w 310"/>
                  <a:gd name="T13" fmla="*/ 259 h 306"/>
                  <a:gd name="T14" fmla="*/ 0 w 310"/>
                  <a:gd name="T15" fmla="*/ 195 h 306"/>
                  <a:gd name="T16" fmla="*/ 15 w 310"/>
                  <a:gd name="T17" fmla="*/ 100 h 306"/>
                  <a:gd name="T18" fmla="*/ 60 w 310"/>
                  <a:gd name="T19" fmla="*/ 16 h 306"/>
                  <a:gd name="T20" fmla="*/ 151 w 310"/>
                  <a:gd name="T21" fmla="*/ 0 h 3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306"/>
                  <a:gd name="T35" fmla="*/ 310 w 310"/>
                  <a:gd name="T36" fmla="*/ 306 h 30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306">
                    <a:moveTo>
                      <a:pt x="151" y="0"/>
                    </a:moveTo>
                    <a:lnTo>
                      <a:pt x="247" y="15"/>
                    </a:lnTo>
                    <a:lnTo>
                      <a:pt x="291" y="96"/>
                    </a:lnTo>
                    <a:lnTo>
                      <a:pt x="310" y="189"/>
                    </a:lnTo>
                    <a:lnTo>
                      <a:pt x="240" y="258"/>
                    </a:lnTo>
                    <a:lnTo>
                      <a:pt x="157" y="306"/>
                    </a:lnTo>
                    <a:lnTo>
                      <a:pt x="70" y="259"/>
                    </a:lnTo>
                    <a:lnTo>
                      <a:pt x="0" y="195"/>
                    </a:lnTo>
                    <a:lnTo>
                      <a:pt x="15" y="100"/>
                    </a:lnTo>
                    <a:lnTo>
                      <a:pt x="60" y="16"/>
                    </a:lnTo>
                    <a:lnTo>
                      <a:pt x="15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Freeform 131"/>
              <p:cNvSpPr>
                <a:spLocks/>
              </p:cNvSpPr>
              <p:nvPr/>
            </p:nvSpPr>
            <p:spPr bwMode="auto">
              <a:xfrm>
                <a:off x="239" y="1914"/>
                <a:ext cx="145" cy="134"/>
              </a:xfrm>
              <a:custGeom>
                <a:avLst/>
                <a:gdLst>
                  <a:gd name="T0" fmla="*/ 72 w 145"/>
                  <a:gd name="T1" fmla="*/ 0 h 134"/>
                  <a:gd name="T2" fmla="*/ 145 w 145"/>
                  <a:gd name="T3" fmla="*/ 51 h 134"/>
                  <a:gd name="T4" fmla="*/ 120 w 145"/>
                  <a:gd name="T5" fmla="*/ 131 h 134"/>
                  <a:gd name="T6" fmla="*/ 28 w 145"/>
                  <a:gd name="T7" fmla="*/ 134 h 134"/>
                  <a:gd name="T8" fmla="*/ 0 w 145"/>
                  <a:gd name="T9" fmla="*/ 54 h 134"/>
                  <a:gd name="T10" fmla="*/ 72 w 145"/>
                  <a:gd name="T11" fmla="*/ 0 h 1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134"/>
                  <a:gd name="T20" fmla="*/ 145 w 145"/>
                  <a:gd name="T21" fmla="*/ 134 h 1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134">
                    <a:moveTo>
                      <a:pt x="72" y="0"/>
                    </a:moveTo>
                    <a:lnTo>
                      <a:pt x="145" y="51"/>
                    </a:lnTo>
                    <a:lnTo>
                      <a:pt x="120" y="131"/>
                    </a:lnTo>
                    <a:lnTo>
                      <a:pt x="28" y="134"/>
                    </a:lnTo>
                    <a:lnTo>
                      <a:pt x="0" y="54"/>
                    </a:lnTo>
                    <a:lnTo>
                      <a:pt x="72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Line 132"/>
              <p:cNvSpPr>
                <a:spLocks noChangeShapeType="1"/>
              </p:cNvSpPr>
              <p:nvPr/>
            </p:nvSpPr>
            <p:spPr bwMode="auto">
              <a:xfrm>
                <a:off x="309" y="1844"/>
                <a:ext cx="2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Line 133"/>
              <p:cNvSpPr>
                <a:spLocks noChangeShapeType="1"/>
              </p:cNvSpPr>
              <p:nvPr/>
            </p:nvSpPr>
            <p:spPr bwMode="auto">
              <a:xfrm flipH="1">
                <a:off x="386" y="1938"/>
                <a:ext cx="64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Line 134"/>
              <p:cNvSpPr>
                <a:spLocks noChangeShapeType="1"/>
              </p:cNvSpPr>
              <p:nvPr/>
            </p:nvSpPr>
            <p:spPr bwMode="auto">
              <a:xfrm flipH="1" flipV="1">
                <a:off x="357" y="2045"/>
                <a:ext cx="44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Line 135"/>
              <p:cNvSpPr>
                <a:spLocks noChangeShapeType="1"/>
              </p:cNvSpPr>
              <p:nvPr/>
            </p:nvSpPr>
            <p:spPr bwMode="auto">
              <a:xfrm flipV="1">
                <a:off x="222" y="2051"/>
                <a:ext cx="44" cy="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Line 136"/>
              <p:cNvSpPr>
                <a:spLocks noChangeShapeType="1"/>
              </p:cNvSpPr>
              <p:nvPr/>
            </p:nvSpPr>
            <p:spPr bwMode="auto">
              <a:xfrm>
                <a:off x="170" y="1944"/>
                <a:ext cx="72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1" name="Group 137"/>
            <p:cNvGrpSpPr>
              <a:grpSpLocks noChangeAspect="1"/>
            </p:cNvGrpSpPr>
            <p:nvPr/>
          </p:nvGrpSpPr>
          <p:grpSpPr bwMode="auto">
            <a:xfrm>
              <a:off x="5101891" y="1781028"/>
              <a:ext cx="457200" cy="424963"/>
              <a:chOff x="3995" y="1779"/>
              <a:chExt cx="466" cy="433"/>
            </a:xfrm>
          </p:grpSpPr>
          <p:pic>
            <p:nvPicPr>
              <p:cNvPr id="162" name="Picture 138" descr="PC1 pos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95" y="1779"/>
                <a:ext cx="466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3" name="Freeform 139"/>
              <p:cNvSpPr>
                <a:spLocks/>
              </p:cNvSpPr>
              <p:nvPr/>
            </p:nvSpPr>
            <p:spPr bwMode="auto">
              <a:xfrm>
                <a:off x="4062" y="1838"/>
                <a:ext cx="329" cy="301"/>
              </a:xfrm>
              <a:custGeom>
                <a:avLst/>
                <a:gdLst>
                  <a:gd name="T0" fmla="*/ 164 w 329"/>
                  <a:gd name="T1" fmla="*/ 0 h 301"/>
                  <a:gd name="T2" fmla="*/ 206 w 329"/>
                  <a:gd name="T3" fmla="*/ 115 h 301"/>
                  <a:gd name="T4" fmla="*/ 329 w 329"/>
                  <a:gd name="T5" fmla="*/ 112 h 301"/>
                  <a:gd name="T6" fmla="*/ 228 w 329"/>
                  <a:gd name="T7" fmla="*/ 189 h 301"/>
                  <a:gd name="T8" fmla="*/ 272 w 329"/>
                  <a:gd name="T9" fmla="*/ 297 h 301"/>
                  <a:gd name="T10" fmla="*/ 168 w 329"/>
                  <a:gd name="T11" fmla="*/ 228 h 301"/>
                  <a:gd name="T12" fmla="*/ 63 w 329"/>
                  <a:gd name="T13" fmla="*/ 301 h 301"/>
                  <a:gd name="T14" fmla="*/ 102 w 329"/>
                  <a:gd name="T15" fmla="*/ 190 h 301"/>
                  <a:gd name="T16" fmla="*/ 0 w 329"/>
                  <a:gd name="T17" fmla="*/ 117 h 301"/>
                  <a:gd name="T18" fmla="*/ 123 w 329"/>
                  <a:gd name="T19" fmla="*/ 115 h 301"/>
                  <a:gd name="T20" fmla="*/ 164 w 329"/>
                  <a:gd name="T21" fmla="*/ 0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9"/>
                  <a:gd name="T34" fmla="*/ 0 h 301"/>
                  <a:gd name="T35" fmla="*/ 329 w 329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9" h="301">
                    <a:moveTo>
                      <a:pt x="164" y="0"/>
                    </a:moveTo>
                    <a:lnTo>
                      <a:pt x="206" y="115"/>
                    </a:lnTo>
                    <a:lnTo>
                      <a:pt x="329" y="112"/>
                    </a:lnTo>
                    <a:lnTo>
                      <a:pt x="228" y="189"/>
                    </a:lnTo>
                    <a:lnTo>
                      <a:pt x="272" y="297"/>
                    </a:lnTo>
                    <a:lnTo>
                      <a:pt x="168" y="228"/>
                    </a:lnTo>
                    <a:lnTo>
                      <a:pt x="63" y="301"/>
                    </a:lnTo>
                    <a:lnTo>
                      <a:pt x="102" y="190"/>
                    </a:lnTo>
                    <a:lnTo>
                      <a:pt x="0" y="117"/>
                    </a:lnTo>
                    <a:lnTo>
                      <a:pt x="123" y="115"/>
                    </a:lnTo>
                    <a:lnTo>
                      <a:pt x="164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" name="Freeform 140"/>
              <p:cNvSpPr>
                <a:spLocks/>
              </p:cNvSpPr>
              <p:nvPr/>
            </p:nvSpPr>
            <p:spPr bwMode="auto">
              <a:xfrm>
                <a:off x="4220" y="1991"/>
                <a:ext cx="18" cy="15"/>
              </a:xfrm>
              <a:custGeom>
                <a:avLst/>
                <a:gdLst>
                  <a:gd name="T0" fmla="*/ 9 w 18"/>
                  <a:gd name="T1" fmla="*/ 0 h 15"/>
                  <a:gd name="T2" fmla="*/ 18 w 18"/>
                  <a:gd name="T3" fmla="*/ 6 h 15"/>
                  <a:gd name="T4" fmla="*/ 4 w 18"/>
                  <a:gd name="T5" fmla="*/ 15 h 15"/>
                  <a:gd name="T6" fmla="*/ 0 w 18"/>
                  <a:gd name="T7" fmla="*/ 6 h 15"/>
                  <a:gd name="T8" fmla="*/ 9 w 18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5"/>
                  <a:gd name="T17" fmla="*/ 18 w 18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5">
                    <a:moveTo>
                      <a:pt x="9" y="0"/>
                    </a:moveTo>
                    <a:lnTo>
                      <a:pt x="18" y="6"/>
                    </a:lnTo>
                    <a:lnTo>
                      <a:pt x="4" y="15"/>
                    </a:lnTo>
                    <a:lnTo>
                      <a:pt x="0" y="6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Line 141"/>
              <p:cNvSpPr>
                <a:spLocks noChangeShapeType="1"/>
              </p:cNvSpPr>
              <p:nvPr/>
            </p:nvSpPr>
            <p:spPr bwMode="auto">
              <a:xfrm>
                <a:off x="4226" y="1836"/>
                <a:ext cx="1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6" name="Line 142"/>
              <p:cNvSpPr>
                <a:spLocks noChangeShapeType="1"/>
              </p:cNvSpPr>
              <p:nvPr/>
            </p:nvSpPr>
            <p:spPr bwMode="auto">
              <a:xfrm flipH="1">
                <a:off x="4235" y="1949"/>
                <a:ext cx="157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7" name="Line 143"/>
              <p:cNvSpPr>
                <a:spLocks noChangeShapeType="1"/>
              </p:cNvSpPr>
              <p:nvPr/>
            </p:nvSpPr>
            <p:spPr bwMode="auto">
              <a:xfrm flipH="1" flipV="1">
                <a:off x="4233" y="2006"/>
                <a:ext cx="101" cy="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" name="Line 144"/>
              <p:cNvSpPr>
                <a:spLocks noChangeShapeType="1"/>
              </p:cNvSpPr>
              <p:nvPr/>
            </p:nvSpPr>
            <p:spPr bwMode="auto">
              <a:xfrm flipV="1">
                <a:off x="4125" y="2007"/>
                <a:ext cx="98" cy="1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9" name="Line 145"/>
              <p:cNvSpPr>
                <a:spLocks noChangeShapeType="1"/>
              </p:cNvSpPr>
              <p:nvPr/>
            </p:nvSpPr>
            <p:spPr bwMode="auto">
              <a:xfrm>
                <a:off x="4062" y="1956"/>
                <a:ext cx="15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2" name="Group 146"/>
            <p:cNvGrpSpPr>
              <a:grpSpLocks noChangeAspect="1"/>
            </p:cNvGrpSpPr>
            <p:nvPr/>
          </p:nvGrpSpPr>
          <p:grpSpPr bwMode="auto">
            <a:xfrm>
              <a:off x="2829598" y="554958"/>
              <a:ext cx="457200" cy="452129"/>
              <a:chOff x="1703" y="663"/>
              <a:chExt cx="438" cy="433"/>
            </a:xfrm>
          </p:grpSpPr>
          <p:pic>
            <p:nvPicPr>
              <p:cNvPr id="154" name="Picture 147" descr="PC2 p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03" y="663"/>
                <a:ext cx="438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" name="Freeform 148"/>
              <p:cNvSpPr>
                <a:spLocks/>
              </p:cNvSpPr>
              <p:nvPr/>
            </p:nvSpPr>
            <p:spPr bwMode="auto">
              <a:xfrm>
                <a:off x="1773" y="740"/>
                <a:ext cx="297" cy="283"/>
              </a:xfrm>
              <a:custGeom>
                <a:avLst/>
                <a:gdLst>
                  <a:gd name="T0" fmla="*/ 146 w 297"/>
                  <a:gd name="T1" fmla="*/ 0 h 283"/>
                  <a:gd name="T2" fmla="*/ 228 w 297"/>
                  <a:gd name="T3" fmla="*/ 45 h 283"/>
                  <a:gd name="T4" fmla="*/ 297 w 297"/>
                  <a:gd name="T5" fmla="*/ 105 h 283"/>
                  <a:gd name="T6" fmla="*/ 281 w 297"/>
                  <a:gd name="T7" fmla="*/ 190 h 283"/>
                  <a:gd name="T8" fmla="*/ 243 w 297"/>
                  <a:gd name="T9" fmla="*/ 268 h 283"/>
                  <a:gd name="T10" fmla="*/ 153 w 297"/>
                  <a:gd name="T11" fmla="*/ 283 h 283"/>
                  <a:gd name="T12" fmla="*/ 62 w 297"/>
                  <a:gd name="T13" fmla="*/ 271 h 283"/>
                  <a:gd name="T14" fmla="*/ 18 w 297"/>
                  <a:gd name="T15" fmla="*/ 195 h 283"/>
                  <a:gd name="T16" fmla="*/ 0 w 297"/>
                  <a:gd name="T17" fmla="*/ 108 h 283"/>
                  <a:gd name="T18" fmla="*/ 69 w 297"/>
                  <a:gd name="T19" fmla="*/ 48 h 283"/>
                  <a:gd name="T20" fmla="*/ 146 w 297"/>
                  <a:gd name="T21" fmla="*/ 0 h 2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7"/>
                  <a:gd name="T34" fmla="*/ 0 h 283"/>
                  <a:gd name="T35" fmla="*/ 297 w 297"/>
                  <a:gd name="T36" fmla="*/ 283 h 2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7" h="283">
                    <a:moveTo>
                      <a:pt x="146" y="0"/>
                    </a:moveTo>
                    <a:lnTo>
                      <a:pt x="228" y="45"/>
                    </a:lnTo>
                    <a:lnTo>
                      <a:pt x="297" y="105"/>
                    </a:lnTo>
                    <a:lnTo>
                      <a:pt x="281" y="190"/>
                    </a:lnTo>
                    <a:lnTo>
                      <a:pt x="243" y="268"/>
                    </a:lnTo>
                    <a:lnTo>
                      <a:pt x="153" y="283"/>
                    </a:lnTo>
                    <a:lnTo>
                      <a:pt x="62" y="271"/>
                    </a:lnTo>
                    <a:lnTo>
                      <a:pt x="18" y="195"/>
                    </a:lnTo>
                    <a:lnTo>
                      <a:pt x="0" y="108"/>
                    </a:lnTo>
                    <a:lnTo>
                      <a:pt x="69" y="48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Freeform 149"/>
              <p:cNvSpPr>
                <a:spLocks/>
              </p:cNvSpPr>
              <p:nvPr/>
            </p:nvSpPr>
            <p:spPr bwMode="auto">
              <a:xfrm>
                <a:off x="1902" y="869"/>
                <a:ext cx="41" cy="31"/>
              </a:xfrm>
              <a:custGeom>
                <a:avLst/>
                <a:gdLst>
                  <a:gd name="T0" fmla="*/ 21 w 41"/>
                  <a:gd name="T1" fmla="*/ 0 h 31"/>
                  <a:gd name="T2" fmla="*/ 41 w 41"/>
                  <a:gd name="T3" fmla="*/ 15 h 31"/>
                  <a:gd name="T4" fmla="*/ 35 w 41"/>
                  <a:gd name="T5" fmla="*/ 30 h 31"/>
                  <a:gd name="T6" fmla="*/ 9 w 41"/>
                  <a:gd name="T7" fmla="*/ 31 h 31"/>
                  <a:gd name="T8" fmla="*/ 0 w 41"/>
                  <a:gd name="T9" fmla="*/ 13 h 31"/>
                  <a:gd name="T10" fmla="*/ 21 w 41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31"/>
                  <a:gd name="T20" fmla="*/ 41 w 4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31">
                    <a:moveTo>
                      <a:pt x="21" y="0"/>
                    </a:moveTo>
                    <a:lnTo>
                      <a:pt x="41" y="15"/>
                    </a:lnTo>
                    <a:lnTo>
                      <a:pt x="35" y="30"/>
                    </a:lnTo>
                    <a:lnTo>
                      <a:pt x="9" y="31"/>
                    </a:lnTo>
                    <a:lnTo>
                      <a:pt x="0" y="13"/>
                    </a:lnTo>
                    <a:lnTo>
                      <a:pt x="2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Line 150"/>
              <p:cNvSpPr>
                <a:spLocks noChangeShapeType="1"/>
              </p:cNvSpPr>
              <p:nvPr/>
            </p:nvSpPr>
            <p:spPr bwMode="auto">
              <a:xfrm>
                <a:off x="1919" y="740"/>
                <a:ext cx="4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Line 151"/>
              <p:cNvSpPr>
                <a:spLocks noChangeShapeType="1"/>
              </p:cNvSpPr>
              <p:nvPr/>
            </p:nvSpPr>
            <p:spPr bwMode="auto">
              <a:xfrm flipH="1">
                <a:off x="1944" y="843"/>
                <a:ext cx="12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" name="Line 152"/>
              <p:cNvSpPr>
                <a:spLocks noChangeShapeType="1"/>
              </p:cNvSpPr>
              <p:nvPr/>
            </p:nvSpPr>
            <p:spPr bwMode="auto">
              <a:xfrm flipH="1" flipV="1">
                <a:off x="1937" y="900"/>
                <a:ext cx="78" cy="1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" name="Line 153"/>
              <p:cNvSpPr>
                <a:spLocks noChangeShapeType="1"/>
              </p:cNvSpPr>
              <p:nvPr/>
            </p:nvSpPr>
            <p:spPr bwMode="auto">
              <a:xfrm flipV="1">
                <a:off x="1835" y="902"/>
                <a:ext cx="75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Line 154"/>
              <p:cNvSpPr>
                <a:spLocks noChangeShapeType="1"/>
              </p:cNvSpPr>
              <p:nvPr/>
            </p:nvSpPr>
            <p:spPr bwMode="auto">
              <a:xfrm>
                <a:off x="1773" y="848"/>
                <a:ext cx="128" cy="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3" name="Group 155"/>
            <p:cNvGrpSpPr>
              <a:grpSpLocks noChangeAspect="1"/>
            </p:cNvGrpSpPr>
            <p:nvPr/>
          </p:nvGrpSpPr>
          <p:grpSpPr bwMode="auto">
            <a:xfrm>
              <a:off x="2825438" y="3641213"/>
              <a:ext cx="457200" cy="459467"/>
              <a:chOff x="1709" y="3266"/>
              <a:chExt cx="432" cy="434"/>
            </a:xfrm>
          </p:grpSpPr>
          <p:pic>
            <p:nvPicPr>
              <p:cNvPr id="146" name="Picture 156" descr="PC2 ne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09" y="3266"/>
                <a:ext cx="432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7" name="Freeform 157"/>
              <p:cNvSpPr>
                <a:spLocks/>
              </p:cNvSpPr>
              <p:nvPr/>
            </p:nvSpPr>
            <p:spPr bwMode="auto">
              <a:xfrm>
                <a:off x="1755" y="3323"/>
                <a:ext cx="338" cy="318"/>
              </a:xfrm>
              <a:custGeom>
                <a:avLst/>
                <a:gdLst>
                  <a:gd name="T0" fmla="*/ 170 w 338"/>
                  <a:gd name="T1" fmla="*/ 0 h 318"/>
                  <a:gd name="T2" fmla="*/ 233 w 338"/>
                  <a:gd name="T3" fmla="*/ 93 h 318"/>
                  <a:gd name="T4" fmla="*/ 338 w 338"/>
                  <a:gd name="T5" fmla="*/ 117 h 318"/>
                  <a:gd name="T6" fmla="*/ 270 w 338"/>
                  <a:gd name="T7" fmla="*/ 208 h 318"/>
                  <a:gd name="T8" fmla="*/ 281 w 338"/>
                  <a:gd name="T9" fmla="*/ 318 h 318"/>
                  <a:gd name="T10" fmla="*/ 173 w 338"/>
                  <a:gd name="T11" fmla="*/ 277 h 318"/>
                  <a:gd name="T12" fmla="*/ 66 w 338"/>
                  <a:gd name="T13" fmla="*/ 318 h 318"/>
                  <a:gd name="T14" fmla="*/ 75 w 338"/>
                  <a:gd name="T15" fmla="*/ 211 h 318"/>
                  <a:gd name="T16" fmla="*/ 0 w 338"/>
                  <a:gd name="T17" fmla="*/ 123 h 318"/>
                  <a:gd name="T18" fmla="*/ 110 w 338"/>
                  <a:gd name="T19" fmla="*/ 94 h 318"/>
                  <a:gd name="T20" fmla="*/ 170 w 338"/>
                  <a:gd name="T21" fmla="*/ 0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318"/>
                  <a:gd name="T35" fmla="*/ 338 w 338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318">
                    <a:moveTo>
                      <a:pt x="170" y="0"/>
                    </a:moveTo>
                    <a:lnTo>
                      <a:pt x="233" y="93"/>
                    </a:lnTo>
                    <a:lnTo>
                      <a:pt x="338" y="117"/>
                    </a:lnTo>
                    <a:lnTo>
                      <a:pt x="270" y="208"/>
                    </a:lnTo>
                    <a:lnTo>
                      <a:pt x="281" y="318"/>
                    </a:lnTo>
                    <a:lnTo>
                      <a:pt x="173" y="277"/>
                    </a:lnTo>
                    <a:lnTo>
                      <a:pt x="66" y="318"/>
                    </a:lnTo>
                    <a:lnTo>
                      <a:pt x="75" y="211"/>
                    </a:lnTo>
                    <a:lnTo>
                      <a:pt x="0" y="123"/>
                    </a:lnTo>
                    <a:lnTo>
                      <a:pt x="110" y="94"/>
                    </a:lnTo>
                    <a:lnTo>
                      <a:pt x="170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Freeform 158"/>
              <p:cNvSpPr>
                <a:spLocks/>
              </p:cNvSpPr>
              <p:nvPr/>
            </p:nvSpPr>
            <p:spPr bwMode="auto">
              <a:xfrm>
                <a:off x="1847" y="3414"/>
                <a:ext cx="157" cy="152"/>
              </a:xfrm>
              <a:custGeom>
                <a:avLst/>
                <a:gdLst>
                  <a:gd name="T0" fmla="*/ 78 w 157"/>
                  <a:gd name="T1" fmla="*/ 0 h 152"/>
                  <a:gd name="T2" fmla="*/ 157 w 157"/>
                  <a:gd name="T3" fmla="*/ 59 h 152"/>
                  <a:gd name="T4" fmla="*/ 130 w 157"/>
                  <a:gd name="T5" fmla="*/ 152 h 152"/>
                  <a:gd name="T6" fmla="*/ 33 w 157"/>
                  <a:gd name="T7" fmla="*/ 152 h 152"/>
                  <a:gd name="T8" fmla="*/ 0 w 157"/>
                  <a:gd name="T9" fmla="*/ 60 h 152"/>
                  <a:gd name="T10" fmla="*/ 78 w 157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7"/>
                  <a:gd name="T19" fmla="*/ 0 h 152"/>
                  <a:gd name="T20" fmla="*/ 157 w 157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7" h="152">
                    <a:moveTo>
                      <a:pt x="78" y="0"/>
                    </a:moveTo>
                    <a:lnTo>
                      <a:pt x="157" y="59"/>
                    </a:lnTo>
                    <a:lnTo>
                      <a:pt x="130" y="152"/>
                    </a:lnTo>
                    <a:lnTo>
                      <a:pt x="33" y="152"/>
                    </a:lnTo>
                    <a:lnTo>
                      <a:pt x="0" y="60"/>
                    </a:lnTo>
                    <a:lnTo>
                      <a:pt x="78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Line 159"/>
              <p:cNvSpPr>
                <a:spLocks noChangeShapeType="1"/>
              </p:cNvSpPr>
              <p:nvPr/>
            </p:nvSpPr>
            <p:spPr bwMode="auto">
              <a:xfrm flipH="1">
                <a:off x="1925" y="3323"/>
                <a:ext cx="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Line 160"/>
              <p:cNvSpPr>
                <a:spLocks noChangeShapeType="1"/>
              </p:cNvSpPr>
              <p:nvPr/>
            </p:nvSpPr>
            <p:spPr bwMode="auto">
              <a:xfrm flipH="1">
                <a:off x="2006" y="3440"/>
                <a:ext cx="88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Line 161"/>
              <p:cNvSpPr>
                <a:spLocks noChangeShapeType="1"/>
              </p:cNvSpPr>
              <p:nvPr/>
            </p:nvSpPr>
            <p:spPr bwMode="auto">
              <a:xfrm flipH="1" flipV="1">
                <a:off x="1977" y="3566"/>
                <a:ext cx="60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Line 162"/>
              <p:cNvSpPr>
                <a:spLocks noChangeShapeType="1"/>
              </p:cNvSpPr>
              <p:nvPr/>
            </p:nvSpPr>
            <p:spPr bwMode="auto">
              <a:xfrm flipV="1">
                <a:off x="1821" y="3569"/>
                <a:ext cx="56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Line 163"/>
              <p:cNvSpPr>
                <a:spLocks noChangeShapeType="1"/>
              </p:cNvSpPr>
              <p:nvPr/>
            </p:nvSpPr>
            <p:spPr bwMode="auto">
              <a:xfrm>
                <a:off x="1757" y="3446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4" name="TextBox 143"/>
            <p:cNvSpPr txBox="1"/>
            <p:nvPr/>
          </p:nvSpPr>
          <p:spPr>
            <a:xfrm>
              <a:off x="2297966" y="4035821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PC1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 rot="16200000">
              <a:off x="212045" y="1850862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PC2</a:t>
              </a:r>
            </a:p>
          </p:txBody>
        </p:sp>
      </p:grpSp>
      <p:grpSp>
        <p:nvGrpSpPr>
          <p:cNvPr id="180" name="Group 179"/>
          <p:cNvGrpSpPr>
            <a:grpSpLocks noChangeAspect="1"/>
          </p:cNvGrpSpPr>
          <p:nvPr/>
        </p:nvGrpSpPr>
        <p:grpSpPr>
          <a:xfrm>
            <a:off x="3393346" y="441070"/>
            <a:ext cx="3200400" cy="2546109"/>
            <a:chOff x="835545" y="554958"/>
            <a:chExt cx="4723546" cy="3757862"/>
          </a:xfrm>
        </p:grpSpPr>
        <p:grpSp>
          <p:nvGrpSpPr>
            <p:cNvPr id="181" name="Group 54"/>
            <p:cNvGrpSpPr>
              <a:grpSpLocks/>
            </p:cNvGrpSpPr>
            <p:nvPr/>
          </p:nvGrpSpPr>
          <p:grpSpPr bwMode="auto">
            <a:xfrm>
              <a:off x="3411214" y="776610"/>
              <a:ext cx="1920668" cy="1045348"/>
              <a:chOff x="2905" y="436"/>
              <a:chExt cx="2431" cy="1140"/>
            </a:xfrm>
          </p:grpSpPr>
          <p:sp>
            <p:nvSpPr>
              <p:cNvPr id="220" name="Line 3"/>
              <p:cNvSpPr>
                <a:spLocks noChangeShapeType="1"/>
              </p:cNvSpPr>
              <p:nvPr/>
            </p:nvSpPr>
            <p:spPr bwMode="auto">
              <a:xfrm>
                <a:off x="2905" y="436"/>
                <a:ext cx="2431" cy="1140"/>
              </a:xfrm>
              <a:prstGeom prst="line">
                <a:avLst/>
              </a:prstGeom>
              <a:noFill/>
              <a:ln w="38100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" name="AutoShape 4"/>
              <p:cNvSpPr>
                <a:spLocks noChangeArrowheads="1"/>
              </p:cNvSpPr>
              <p:nvPr/>
            </p:nvSpPr>
            <p:spPr bwMode="auto">
              <a:xfrm rot="10800000">
                <a:off x="2920" y="436"/>
                <a:ext cx="2416" cy="1131"/>
              </a:xfrm>
              <a:prstGeom prst="rtTriangle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2" name="Group 128"/>
            <p:cNvGrpSpPr>
              <a:grpSpLocks noChangeAspect="1"/>
            </p:cNvGrpSpPr>
            <p:nvPr/>
          </p:nvGrpSpPr>
          <p:grpSpPr bwMode="auto">
            <a:xfrm>
              <a:off x="1079633" y="1786528"/>
              <a:ext cx="457200" cy="461645"/>
              <a:chOff x="101" y="1784"/>
              <a:chExt cx="426" cy="430"/>
            </a:xfrm>
          </p:grpSpPr>
          <p:pic>
            <p:nvPicPr>
              <p:cNvPr id="212" name="Picture 129" descr="PC1 ne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01" y="1784"/>
                <a:ext cx="426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" name="Freeform 130"/>
              <p:cNvSpPr>
                <a:spLocks/>
              </p:cNvSpPr>
              <p:nvPr/>
            </p:nvSpPr>
            <p:spPr bwMode="auto">
              <a:xfrm>
                <a:off x="158" y="1844"/>
                <a:ext cx="310" cy="306"/>
              </a:xfrm>
              <a:custGeom>
                <a:avLst/>
                <a:gdLst>
                  <a:gd name="T0" fmla="*/ 151 w 310"/>
                  <a:gd name="T1" fmla="*/ 0 h 306"/>
                  <a:gd name="T2" fmla="*/ 247 w 310"/>
                  <a:gd name="T3" fmla="*/ 15 h 306"/>
                  <a:gd name="T4" fmla="*/ 291 w 310"/>
                  <a:gd name="T5" fmla="*/ 96 h 306"/>
                  <a:gd name="T6" fmla="*/ 310 w 310"/>
                  <a:gd name="T7" fmla="*/ 189 h 306"/>
                  <a:gd name="T8" fmla="*/ 240 w 310"/>
                  <a:gd name="T9" fmla="*/ 258 h 306"/>
                  <a:gd name="T10" fmla="*/ 157 w 310"/>
                  <a:gd name="T11" fmla="*/ 306 h 306"/>
                  <a:gd name="T12" fmla="*/ 70 w 310"/>
                  <a:gd name="T13" fmla="*/ 259 h 306"/>
                  <a:gd name="T14" fmla="*/ 0 w 310"/>
                  <a:gd name="T15" fmla="*/ 195 h 306"/>
                  <a:gd name="T16" fmla="*/ 15 w 310"/>
                  <a:gd name="T17" fmla="*/ 100 h 306"/>
                  <a:gd name="T18" fmla="*/ 60 w 310"/>
                  <a:gd name="T19" fmla="*/ 16 h 306"/>
                  <a:gd name="T20" fmla="*/ 151 w 310"/>
                  <a:gd name="T21" fmla="*/ 0 h 3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10"/>
                  <a:gd name="T34" fmla="*/ 0 h 306"/>
                  <a:gd name="T35" fmla="*/ 310 w 310"/>
                  <a:gd name="T36" fmla="*/ 306 h 30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10" h="306">
                    <a:moveTo>
                      <a:pt x="151" y="0"/>
                    </a:moveTo>
                    <a:lnTo>
                      <a:pt x="247" y="15"/>
                    </a:lnTo>
                    <a:lnTo>
                      <a:pt x="291" y="96"/>
                    </a:lnTo>
                    <a:lnTo>
                      <a:pt x="310" y="189"/>
                    </a:lnTo>
                    <a:lnTo>
                      <a:pt x="240" y="258"/>
                    </a:lnTo>
                    <a:lnTo>
                      <a:pt x="157" y="306"/>
                    </a:lnTo>
                    <a:lnTo>
                      <a:pt x="70" y="259"/>
                    </a:lnTo>
                    <a:lnTo>
                      <a:pt x="0" y="195"/>
                    </a:lnTo>
                    <a:lnTo>
                      <a:pt x="15" y="100"/>
                    </a:lnTo>
                    <a:lnTo>
                      <a:pt x="60" y="16"/>
                    </a:lnTo>
                    <a:lnTo>
                      <a:pt x="15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4" name="Freeform 131"/>
              <p:cNvSpPr>
                <a:spLocks/>
              </p:cNvSpPr>
              <p:nvPr/>
            </p:nvSpPr>
            <p:spPr bwMode="auto">
              <a:xfrm>
                <a:off x="239" y="1914"/>
                <a:ext cx="145" cy="134"/>
              </a:xfrm>
              <a:custGeom>
                <a:avLst/>
                <a:gdLst>
                  <a:gd name="T0" fmla="*/ 72 w 145"/>
                  <a:gd name="T1" fmla="*/ 0 h 134"/>
                  <a:gd name="T2" fmla="*/ 145 w 145"/>
                  <a:gd name="T3" fmla="*/ 51 h 134"/>
                  <a:gd name="T4" fmla="*/ 120 w 145"/>
                  <a:gd name="T5" fmla="*/ 131 h 134"/>
                  <a:gd name="T6" fmla="*/ 28 w 145"/>
                  <a:gd name="T7" fmla="*/ 134 h 134"/>
                  <a:gd name="T8" fmla="*/ 0 w 145"/>
                  <a:gd name="T9" fmla="*/ 54 h 134"/>
                  <a:gd name="T10" fmla="*/ 72 w 145"/>
                  <a:gd name="T11" fmla="*/ 0 h 1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134"/>
                  <a:gd name="T20" fmla="*/ 145 w 145"/>
                  <a:gd name="T21" fmla="*/ 134 h 1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134">
                    <a:moveTo>
                      <a:pt x="72" y="0"/>
                    </a:moveTo>
                    <a:lnTo>
                      <a:pt x="145" y="51"/>
                    </a:lnTo>
                    <a:lnTo>
                      <a:pt x="120" y="131"/>
                    </a:lnTo>
                    <a:lnTo>
                      <a:pt x="28" y="134"/>
                    </a:lnTo>
                    <a:lnTo>
                      <a:pt x="0" y="54"/>
                    </a:lnTo>
                    <a:lnTo>
                      <a:pt x="72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" name="Line 132"/>
              <p:cNvSpPr>
                <a:spLocks noChangeShapeType="1"/>
              </p:cNvSpPr>
              <p:nvPr/>
            </p:nvSpPr>
            <p:spPr bwMode="auto">
              <a:xfrm>
                <a:off x="309" y="1844"/>
                <a:ext cx="2" cy="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" name="Line 133"/>
              <p:cNvSpPr>
                <a:spLocks noChangeShapeType="1"/>
              </p:cNvSpPr>
              <p:nvPr/>
            </p:nvSpPr>
            <p:spPr bwMode="auto">
              <a:xfrm flipH="1">
                <a:off x="386" y="1938"/>
                <a:ext cx="64" cy="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7" name="Line 134"/>
              <p:cNvSpPr>
                <a:spLocks noChangeShapeType="1"/>
              </p:cNvSpPr>
              <p:nvPr/>
            </p:nvSpPr>
            <p:spPr bwMode="auto">
              <a:xfrm flipH="1" flipV="1">
                <a:off x="357" y="2045"/>
                <a:ext cx="44" cy="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8" name="Line 135"/>
              <p:cNvSpPr>
                <a:spLocks noChangeShapeType="1"/>
              </p:cNvSpPr>
              <p:nvPr/>
            </p:nvSpPr>
            <p:spPr bwMode="auto">
              <a:xfrm flipV="1">
                <a:off x="222" y="2051"/>
                <a:ext cx="44" cy="4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9" name="Line 136"/>
              <p:cNvSpPr>
                <a:spLocks noChangeShapeType="1"/>
              </p:cNvSpPr>
              <p:nvPr/>
            </p:nvSpPr>
            <p:spPr bwMode="auto">
              <a:xfrm>
                <a:off x="170" y="1944"/>
                <a:ext cx="72" cy="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3" name="Group 137"/>
            <p:cNvGrpSpPr>
              <a:grpSpLocks noChangeAspect="1"/>
            </p:cNvGrpSpPr>
            <p:nvPr/>
          </p:nvGrpSpPr>
          <p:grpSpPr bwMode="auto">
            <a:xfrm>
              <a:off x="5101891" y="1781028"/>
              <a:ext cx="457200" cy="424963"/>
              <a:chOff x="3995" y="1779"/>
              <a:chExt cx="466" cy="433"/>
            </a:xfrm>
          </p:grpSpPr>
          <p:pic>
            <p:nvPicPr>
              <p:cNvPr id="204" name="Picture 138" descr="PC1 pos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995" y="1779"/>
                <a:ext cx="466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" name="Freeform 139"/>
              <p:cNvSpPr>
                <a:spLocks/>
              </p:cNvSpPr>
              <p:nvPr/>
            </p:nvSpPr>
            <p:spPr bwMode="auto">
              <a:xfrm>
                <a:off x="4062" y="1838"/>
                <a:ext cx="329" cy="301"/>
              </a:xfrm>
              <a:custGeom>
                <a:avLst/>
                <a:gdLst>
                  <a:gd name="T0" fmla="*/ 164 w 329"/>
                  <a:gd name="T1" fmla="*/ 0 h 301"/>
                  <a:gd name="T2" fmla="*/ 206 w 329"/>
                  <a:gd name="T3" fmla="*/ 115 h 301"/>
                  <a:gd name="T4" fmla="*/ 329 w 329"/>
                  <a:gd name="T5" fmla="*/ 112 h 301"/>
                  <a:gd name="T6" fmla="*/ 228 w 329"/>
                  <a:gd name="T7" fmla="*/ 189 h 301"/>
                  <a:gd name="T8" fmla="*/ 272 w 329"/>
                  <a:gd name="T9" fmla="*/ 297 h 301"/>
                  <a:gd name="T10" fmla="*/ 168 w 329"/>
                  <a:gd name="T11" fmla="*/ 228 h 301"/>
                  <a:gd name="T12" fmla="*/ 63 w 329"/>
                  <a:gd name="T13" fmla="*/ 301 h 301"/>
                  <a:gd name="T14" fmla="*/ 102 w 329"/>
                  <a:gd name="T15" fmla="*/ 190 h 301"/>
                  <a:gd name="T16" fmla="*/ 0 w 329"/>
                  <a:gd name="T17" fmla="*/ 117 h 301"/>
                  <a:gd name="T18" fmla="*/ 123 w 329"/>
                  <a:gd name="T19" fmla="*/ 115 h 301"/>
                  <a:gd name="T20" fmla="*/ 164 w 329"/>
                  <a:gd name="T21" fmla="*/ 0 h 3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9"/>
                  <a:gd name="T34" fmla="*/ 0 h 301"/>
                  <a:gd name="T35" fmla="*/ 329 w 329"/>
                  <a:gd name="T36" fmla="*/ 301 h 3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9" h="301">
                    <a:moveTo>
                      <a:pt x="164" y="0"/>
                    </a:moveTo>
                    <a:lnTo>
                      <a:pt x="206" y="115"/>
                    </a:lnTo>
                    <a:lnTo>
                      <a:pt x="329" y="112"/>
                    </a:lnTo>
                    <a:lnTo>
                      <a:pt x="228" y="189"/>
                    </a:lnTo>
                    <a:lnTo>
                      <a:pt x="272" y="297"/>
                    </a:lnTo>
                    <a:lnTo>
                      <a:pt x="168" y="228"/>
                    </a:lnTo>
                    <a:lnTo>
                      <a:pt x="63" y="301"/>
                    </a:lnTo>
                    <a:lnTo>
                      <a:pt x="102" y="190"/>
                    </a:lnTo>
                    <a:lnTo>
                      <a:pt x="0" y="117"/>
                    </a:lnTo>
                    <a:lnTo>
                      <a:pt x="123" y="115"/>
                    </a:lnTo>
                    <a:lnTo>
                      <a:pt x="164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" name="Freeform 140"/>
              <p:cNvSpPr>
                <a:spLocks/>
              </p:cNvSpPr>
              <p:nvPr/>
            </p:nvSpPr>
            <p:spPr bwMode="auto">
              <a:xfrm>
                <a:off x="4220" y="1991"/>
                <a:ext cx="18" cy="15"/>
              </a:xfrm>
              <a:custGeom>
                <a:avLst/>
                <a:gdLst>
                  <a:gd name="T0" fmla="*/ 9 w 18"/>
                  <a:gd name="T1" fmla="*/ 0 h 15"/>
                  <a:gd name="T2" fmla="*/ 18 w 18"/>
                  <a:gd name="T3" fmla="*/ 6 h 15"/>
                  <a:gd name="T4" fmla="*/ 4 w 18"/>
                  <a:gd name="T5" fmla="*/ 15 h 15"/>
                  <a:gd name="T6" fmla="*/ 0 w 18"/>
                  <a:gd name="T7" fmla="*/ 6 h 15"/>
                  <a:gd name="T8" fmla="*/ 9 w 18"/>
                  <a:gd name="T9" fmla="*/ 0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5"/>
                  <a:gd name="T17" fmla="*/ 18 w 18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5">
                    <a:moveTo>
                      <a:pt x="9" y="0"/>
                    </a:moveTo>
                    <a:lnTo>
                      <a:pt x="18" y="6"/>
                    </a:lnTo>
                    <a:lnTo>
                      <a:pt x="4" y="15"/>
                    </a:lnTo>
                    <a:lnTo>
                      <a:pt x="0" y="6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" name="Line 141"/>
              <p:cNvSpPr>
                <a:spLocks noChangeShapeType="1"/>
              </p:cNvSpPr>
              <p:nvPr/>
            </p:nvSpPr>
            <p:spPr bwMode="auto">
              <a:xfrm>
                <a:off x="4226" y="1836"/>
                <a:ext cx="1" cy="1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Line 142"/>
              <p:cNvSpPr>
                <a:spLocks noChangeShapeType="1"/>
              </p:cNvSpPr>
              <p:nvPr/>
            </p:nvSpPr>
            <p:spPr bwMode="auto">
              <a:xfrm flipH="1">
                <a:off x="4235" y="1949"/>
                <a:ext cx="157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Line 143"/>
              <p:cNvSpPr>
                <a:spLocks noChangeShapeType="1"/>
              </p:cNvSpPr>
              <p:nvPr/>
            </p:nvSpPr>
            <p:spPr bwMode="auto">
              <a:xfrm flipH="1" flipV="1">
                <a:off x="4233" y="2006"/>
                <a:ext cx="101" cy="1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" name="Line 144"/>
              <p:cNvSpPr>
                <a:spLocks noChangeShapeType="1"/>
              </p:cNvSpPr>
              <p:nvPr/>
            </p:nvSpPr>
            <p:spPr bwMode="auto">
              <a:xfrm flipV="1">
                <a:off x="4125" y="2007"/>
                <a:ext cx="98" cy="1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Line 145"/>
              <p:cNvSpPr>
                <a:spLocks noChangeShapeType="1"/>
              </p:cNvSpPr>
              <p:nvPr/>
            </p:nvSpPr>
            <p:spPr bwMode="auto">
              <a:xfrm>
                <a:off x="4062" y="1956"/>
                <a:ext cx="15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4" name="Group 146"/>
            <p:cNvGrpSpPr>
              <a:grpSpLocks noChangeAspect="1"/>
            </p:cNvGrpSpPr>
            <p:nvPr/>
          </p:nvGrpSpPr>
          <p:grpSpPr bwMode="auto">
            <a:xfrm>
              <a:off x="2829598" y="554958"/>
              <a:ext cx="457200" cy="452129"/>
              <a:chOff x="1703" y="663"/>
              <a:chExt cx="438" cy="433"/>
            </a:xfrm>
          </p:grpSpPr>
          <p:pic>
            <p:nvPicPr>
              <p:cNvPr id="196" name="Picture 147" descr="PC2 pos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03" y="663"/>
                <a:ext cx="438" cy="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7" name="Freeform 148"/>
              <p:cNvSpPr>
                <a:spLocks/>
              </p:cNvSpPr>
              <p:nvPr/>
            </p:nvSpPr>
            <p:spPr bwMode="auto">
              <a:xfrm>
                <a:off x="1773" y="740"/>
                <a:ext cx="297" cy="283"/>
              </a:xfrm>
              <a:custGeom>
                <a:avLst/>
                <a:gdLst>
                  <a:gd name="T0" fmla="*/ 146 w 297"/>
                  <a:gd name="T1" fmla="*/ 0 h 283"/>
                  <a:gd name="T2" fmla="*/ 228 w 297"/>
                  <a:gd name="T3" fmla="*/ 45 h 283"/>
                  <a:gd name="T4" fmla="*/ 297 w 297"/>
                  <a:gd name="T5" fmla="*/ 105 h 283"/>
                  <a:gd name="T6" fmla="*/ 281 w 297"/>
                  <a:gd name="T7" fmla="*/ 190 h 283"/>
                  <a:gd name="T8" fmla="*/ 243 w 297"/>
                  <a:gd name="T9" fmla="*/ 268 h 283"/>
                  <a:gd name="T10" fmla="*/ 153 w 297"/>
                  <a:gd name="T11" fmla="*/ 283 h 283"/>
                  <a:gd name="T12" fmla="*/ 62 w 297"/>
                  <a:gd name="T13" fmla="*/ 271 h 283"/>
                  <a:gd name="T14" fmla="*/ 18 w 297"/>
                  <a:gd name="T15" fmla="*/ 195 h 283"/>
                  <a:gd name="T16" fmla="*/ 0 w 297"/>
                  <a:gd name="T17" fmla="*/ 108 h 283"/>
                  <a:gd name="T18" fmla="*/ 69 w 297"/>
                  <a:gd name="T19" fmla="*/ 48 h 283"/>
                  <a:gd name="T20" fmla="*/ 146 w 297"/>
                  <a:gd name="T21" fmla="*/ 0 h 2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7"/>
                  <a:gd name="T34" fmla="*/ 0 h 283"/>
                  <a:gd name="T35" fmla="*/ 297 w 297"/>
                  <a:gd name="T36" fmla="*/ 283 h 2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7" h="283">
                    <a:moveTo>
                      <a:pt x="146" y="0"/>
                    </a:moveTo>
                    <a:lnTo>
                      <a:pt x="228" y="45"/>
                    </a:lnTo>
                    <a:lnTo>
                      <a:pt x="297" y="105"/>
                    </a:lnTo>
                    <a:lnTo>
                      <a:pt x="281" y="190"/>
                    </a:lnTo>
                    <a:lnTo>
                      <a:pt x="243" y="268"/>
                    </a:lnTo>
                    <a:lnTo>
                      <a:pt x="153" y="283"/>
                    </a:lnTo>
                    <a:lnTo>
                      <a:pt x="62" y="271"/>
                    </a:lnTo>
                    <a:lnTo>
                      <a:pt x="18" y="195"/>
                    </a:lnTo>
                    <a:lnTo>
                      <a:pt x="0" y="108"/>
                    </a:lnTo>
                    <a:lnTo>
                      <a:pt x="69" y="48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" name="Freeform 149"/>
              <p:cNvSpPr>
                <a:spLocks/>
              </p:cNvSpPr>
              <p:nvPr/>
            </p:nvSpPr>
            <p:spPr bwMode="auto">
              <a:xfrm>
                <a:off x="1902" y="869"/>
                <a:ext cx="41" cy="31"/>
              </a:xfrm>
              <a:custGeom>
                <a:avLst/>
                <a:gdLst>
                  <a:gd name="T0" fmla="*/ 21 w 41"/>
                  <a:gd name="T1" fmla="*/ 0 h 31"/>
                  <a:gd name="T2" fmla="*/ 41 w 41"/>
                  <a:gd name="T3" fmla="*/ 15 h 31"/>
                  <a:gd name="T4" fmla="*/ 35 w 41"/>
                  <a:gd name="T5" fmla="*/ 30 h 31"/>
                  <a:gd name="T6" fmla="*/ 9 w 41"/>
                  <a:gd name="T7" fmla="*/ 31 h 31"/>
                  <a:gd name="T8" fmla="*/ 0 w 41"/>
                  <a:gd name="T9" fmla="*/ 13 h 31"/>
                  <a:gd name="T10" fmla="*/ 21 w 41"/>
                  <a:gd name="T11" fmla="*/ 0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1"/>
                  <a:gd name="T19" fmla="*/ 0 h 31"/>
                  <a:gd name="T20" fmla="*/ 41 w 4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1" h="31">
                    <a:moveTo>
                      <a:pt x="21" y="0"/>
                    </a:moveTo>
                    <a:lnTo>
                      <a:pt x="41" y="15"/>
                    </a:lnTo>
                    <a:lnTo>
                      <a:pt x="35" y="30"/>
                    </a:lnTo>
                    <a:lnTo>
                      <a:pt x="9" y="31"/>
                    </a:lnTo>
                    <a:lnTo>
                      <a:pt x="0" y="13"/>
                    </a:lnTo>
                    <a:lnTo>
                      <a:pt x="21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9" name="Line 150"/>
              <p:cNvSpPr>
                <a:spLocks noChangeShapeType="1"/>
              </p:cNvSpPr>
              <p:nvPr/>
            </p:nvSpPr>
            <p:spPr bwMode="auto">
              <a:xfrm>
                <a:off x="1919" y="740"/>
                <a:ext cx="4" cy="13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" name="Line 151"/>
              <p:cNvSpPr>
                <a:spLocks noChangeShapeType="1"/>
              </p:cNvSpPr>
              <p:nvPr/>
            </p:nvSpPr>
            <p:spPr bwMode="auto">
              <a:xfrm flipH="1">
                <a:off x="1944" y="843"/>
                <a:ext cx="126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" name="Line 152"/>
              <p:cNvSpPr>
                <a:spLocks noChangeShapeType="1"/>
              </p:cNvSpPr>
              <p:nvPr/>
            </p:nvSpPr>
            <p:spPr bwMode="auto">
              <a:xfrm flipH="1" flipV="1">
                <a:off x="1937" y="900"/>
                <a:ext cx="78" cy="1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" name="Line 153"/>
              <p:cNvSpPr>
                <a:spLocks noChangeShapeType="1"/>
              </p:cNvSpPr>
              <p:nvPr/>
            </p:nvSpPr>
            <p:spPr bwMode="auto">
              <a:xfrm flipV="1">
                <a:off x="1835" y="902"/>
                <a:ext cx="75" cy="1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" name="Line 154"/>
              <p:cNvSpPr>
                <a:spLocks noChangeShapeType="1"/>
              </p:cNvSpPr>
              <p:nvPr/>
            </p:nvSpPr>
            <p:spPr bwMode="auto">
              <a:xfrm>
                <a:off x="1773" y="848"/>
                <a:ext cx="128" cy="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" name="Group 155"/>
            <p:cNvGrpSpPr>
              <a:grpSpLocks noChangeAspect="1"/>
            </p:cNvGrpSpPr>
            <p:nvPr/>
          </p:nvGrpSpPr>
          <p:grpSpPr bwMode="auto">
            <a:xfrm>
              <a:off x="2825438" y="3641213"/>
              <a:ext cx="457200" cy="459467"/>
              <a:chOff x="1709" y="3266"/>
              <a:chExt cx="432" cy="434"/>
            </a:xfrm>
          </p:grpSpPr>
          <p:pic>
            <p:nvPicPr>
              <p:cNvPr id="188" name="Picture 156" descr="PC2 ne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09" y="3266"/>
                <a:ext cx="432" cy="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9" name="Freeform 157"/>
              <p:cNvSpPr>
                <a:spLocks/>
              </p:cNvSpPr>
              <p:nvPr/>
            </p:nvSpPr>
            <p:spPr bwMode="auto">
              <a:xfrm>
                <a:off x="1755" y="3323"/>
                <a:ext cx="338" cy="318"/>
              </a:xfrm>
              <a:custGeom>
                <a:avLst/>
                <a:gdLst>
                  <a:gd name="T0" fmla="*/ 170 w 338"/>
                  <a:gd name="T1" fmla="*/ 0 h 318"/>
                  <a:gd name="T2" fmla="*/ 233 w 338"/>
                  <a:gd name="T3" fmla="*/ 93 h 318"/>
                  <a:gd name="T4" fmla="*/ 338 w 338"/>
                  <a:gd name="T5" fmla="*/ 117 h 318"/>
                  <a:gd name="T6" fmla="*/ 270 w 338"/>
                  <a:gd name="T7" fmla="*/ 208 h 318"/>
                  <a:gd name="T8" fmla="*/ 281 w 338"/>
                  <a:gd name="T9" fmla="*/ 318 h 318"/>
                  <a:gd name="T10" fmla="*/ 173 w 338"/>
                  <a:gd name="T11" fmla="*/ 277 h 318"/>
                  <a:gd name="T12" fmla="*/ 66 w 338"/>
                  <a:gd name="T13" fmla="*/ 318 h 318"/>
                  <a:gd name="T14" fmla="*/ 75 w 338"/>
                  <a:gd name="T15" fmla="*/ 211 h 318"/>
                  <a:gd name="T16" fmla="*/ 0 w 338"/>
                  <a:gd name="T17" fmla="*/ 123 h 318"/>
                  <a:gd name="T18" fmla="*/ 110 w 338"/>
                  <a:gd name="T19" fmla="*/ 94 h 318"/>
                  <a:gd name="T20" fmla="*/ 170 w 338"/>
                  <a:gd name="T21" fmla="*/ 0 h 3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318"/>
                  <a:gd name="T35" fmla="*/ 338 w 338"/>
                  <a:gd name="T36" fmla="*/ 318 h 3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318">
                    <a:moveTo>
                      <a:pt x="170" y="0"/>
                    </a:moveTo>
                    <a:lnTo>
                      <a:pt x="233" y="93"/>
                    </a:lnTo>
                    <a:lnTo>
                      <a:pt x="338" y="117"/>
                    </a:lnTo>
                    <a:lnTo>
                      <a:pt x="270" y="208"/>
                    </a:lnTo>
                    <a:lnTo>
                      <a:pt x="281" y="318"/>
                    </a:lnTo>
                    <a:lnTo>
                      <a:pt x="173" y="277"/>
                    </a:lnTo>
                    <a:lnTo>
                      <a:pt x="66" y="318"/>
                    </a:lnTo>
                    <a:lnTo>
                      <a:pt x="75" y="211"/>
                    </a:lnTo>
                    <a:lnTo>
                      <a:pt x="0" y="123"/>
                    </a:lnTo>
                    <a:lnTo>
                      <a:pt x="110" y="94"/>
                    </a:lnTo>
                    <a:lnTo>
                      <a:pt x="170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0" name="Freeform 158"/>
              <p:cNvSpPr>
                <a:spLocks/>
              </p:cNvSpPr>
              <p:nvPr/>
            </p:nvSpPr>
            <p:spPr bwMode="auto">
              <a:xfrm>
                <a:off x="1847" y="3414"/>
                <a:ext cx="157" cy="152"/>
              </a:xfrm>
              <a:custGeom>
                <a:avLst/>
                <a:gdLst>
                  <a:gd name="T0" fmla="*/ 78 w 157"/>
                  <a:gd name="T1" fmla="*/ 0 h 152"/>
                  <a:gd name="T2" fmla="*/ 157 w 157"/>
                  <a:gd name="T3" fmla="*/ 59 h 152"/>
                  <a:gd name="T4" fmla="*/ 130 w 157"/>
                  <a:gd name="T5" fmla="*/ 152 h 152"/>
                  <a:gd name="T6" fmla="*/ 33 w 157"/>
                  <a:gd name="T7" fmla="*/ 152 h 152"/>
                  <a:gd name="T8" fmla="*/ 0 w 157"/>
                  <a:gd name="T9" fmla="*/ 60 h 152"/>
                  <a:gd name="T10" fmla="*/ 78 w 157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7"/>
                  <a:gd name="T19" fmla="*/ 0 h 152"/>
                  <a:gd name="T20" fmla="*/ 157 w 157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7" h="152">
                    <a:moveTo>
                      <a:pt x="78" y="0"/>
                    </a:moveTo>
                    <a:lnTo>
                      <a:pt x="157" y="59"/>
                    </a:lnTo>
                    <a:lnTo>
                      <a:pt x="130" y="152"/>
                    </a:lnTo>
                    <a:lnTo>
                      <a:pt x="33" y="152"/>
                    </a:lnTo>
                    <a:lnTo>
                      <a:pt x="0" y="60"/>
                    </a:lnTo>
                    <a:lnTo>
                      <a:pt x="78" y="0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" name="Line 159"/>
              <p:cNvSpPr>
                <a:spLocks noChangeShapeType="1"/>
              </p:cNvSpPr>
              <p:nvPr/>
            </p:nvSpPr>
            <p:spPr bwMode="auto">
              <a:xfrm flipH="1">
                <a:off x="1925" y="3323"/>
                <a:ext cx="1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" name="Line 160"/>
              <p:cNvSpPr>
                <a:spLocks noChangeShapeType="1"/>
              </p:cNvSpPr>
              <p:nvPr/>
            </p:nvSpPr>
            <p:spPr bwMode="auto">
              <a:xfrm flipH="1">
                <a:off x="2006" y="3440"/>
                <a:ext cx="88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3" name="Line 161"/>
              <p:cNvSpPr>
                <a:spLocks noChangeShapeType="1"/>
              </p:cNvSpPr>
              <p:nvPr/>
            </p:nvSpPr>
            <p:spPr bwMode="auto">
              <a:xfrm flipH="1" flipV="1">
                <a:off x="1977" y="3566"/>
                <a:ext cx="60" cy="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" name="Line 162"/>
              <p:cNvSpPr>
                <a:spLocks noChangeShapeType="1"/>
              </p:cNvSpPr>
              <p:nvPr/>
            </p:nvSpPr>
            <p:spPr bwMode="auto">
              <a:xfrm flipV="1">
                <a:off x="1821" y="3569"/>
                <a:ext cx="56" cy="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" name="Line 163"/>
              <p:cNvSpPr>
                <a:spLocks noChangeShapeType="1"/>
              </p:cNvSpPr>
              <p:nvPr/>
            </p:nvSpPr>
            <p:spPr bwMode="auto">
              <a:xfrm>
                <a:off x="1757" y="3446"/>
                <a:ext cx="90" cy="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2297966" y="4035821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PC1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 rot="16200000">
              <a:off x="212045" y="1850862"/>
              <a:ext cx="15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PC2</a:t>
              </a:r>
            </a:p>
          </p:txBody>
        </p:sp>
      </p:grpSp>
      <p:sp>
        <p:nvSpPr>
          <p:cNvPr id="222" name="Text Box 125"/>
          <p:cNvSpPr txBox="1">
            <a:spLocks noChangeArrowheads="1"/>
          </p:cNvSpPr>
          <p:nvPr/>
        </p:nvSpPr>
        <p:spPr bwMode="auto">
          <a:xfrm>
            <a:off x="2207661" y="1427296"/>
            <a:ext cx="729680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800" i="1" dirty="0" err="1"/>
              <a:t>sylv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♀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/>
              <a:t>tab </a:t>
            </a:r>
            <a:r>
              <a:rPr lang="en-US" sz="800" dirty="0"/>
              <a:t>095-55</a:t>
            </a:r>
          </a:p>
          <a:p>
            <a:pPr>
              <a:lnSpc>
                <a:spcPct val="140000"/>
              </a:lnSpc>
            </a:pPr>
            <a:r>
              <a:rPr lang="en-US" sz="800" i="1" dirty="0"/>
              <a:t>tab </a:t>
            </a:r>
            <a:r>
              <a:rPr lang="en-US" sz="800" dirty="0"/>
              <a:t>51789</a:t>
            </a:r>
          </a:p>
          <a:p>
            <a:pPr>
              <a:lnSpc>
                <a:spcPct val="140000"/>
              </a:lnSpc>
            </a:pPr>
            <a:r>
              <a:rPr lang="en-US" sz="800" i="1" dirty="0"/>
              <a:t>tab </a:t>
            </a:r>
            <a:r>
              <a:rPr lang="en-US" sz="800" dirty="0"/>
              <a:t>‘</a:t>
            </a:r>
            <a:r>
              <a:rPr lang="en-US" sz="800" dirty="0" err="1"/>
              <a:t>Chulu</a:t>
            </a:r>
            <a:r>
              <a:rPr lang="en-US" sz="800" dirty="0"/>
              <a:t>’</a:t>
            </a:r>
          </a:p>
          <a:p>
            <a:pPr>
              <a:lnSpc>
                <a:spcPct val="140000"/>
              </a:lnSpc>
            </a:pPr>
            <a:r>
              <a:rPr lang="en-US" sz="800" i="1" dirty="0"/>
              <a:t>tab </a:t>
            </a:r>
            <a:r>
              <a:rPr lang="en-US" sz="800" dirty="0"/>
              <a:t>SR1</a:t>
            </a:r>
            <a:endParaRPr lang="en-US" sz="800" i="1" dirty="0"/>
          </a:p>
          <a:p>
            <a:pPr>
              <a:lnSpc>
                <a:spcPct val="140000"/>
              </a:lnSpc>
            </a:pPr>
            <a:r>
              <a:rPr lang="en-US" sz="800" dirty="0" err="1"/>
              <a:t>syn</a:t>
            </a:r>
            <a:r>
              <a:rPr lang="en-US" sz="800" dirty="0"/>
              <a:t> </a:t>
            </a:r>
            <a:r>
              <a:rPr lang="en-US" sz="800" i="1" dirty="0"/>
              <a:t>tab </a:t>
            </a:r>
            <a:r>
              <a:rPr lang="en-US" sz="800" dirty="0"/>
              <a:t>QM</a:t>
            </a:r>
          </a:p>
          <a:p>
            <a:pPr>
              <a:lnSpc>
                <a:spcPct val="140000"/>
              </a:lnSpc>
            </a:pPr>
            <a:r>
              <a:rPr lang="en-US" sz="800" dirty="0" err="1"/>
              <a:t>syn</a:t>
            </a:r>
            <a:r>
              <a:rPr lang="en-US" sz="800" dirty="0"/>
              <a:t> </a:t>
            </a:r>
            <a:r>
              <a:rPr lang="en-US" sz="800" i="1" dirty="0"/>
              <a:t>tab </a:t>
            </a:r>
            <a:r>
              <a:rPr lang="en-US" sz="800" dirty="0"/>
              <a:t>TH37</a:t>
            </a:r>
          </a:p>
          <a:p>
            <a:pPr>
              <a:lnSpc>
                <a:spcPct val="140000"/>
              </a:lnSpc>
            </a:pPr>
            <a:r>
              <a:rPr lang="en-US" sz="800" i="1" dirty="0" err="1"/>
              <a:t>tomtform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♂</a:t>
            </a:r>
            <a:endParaRPr lang="en-US" sz="800" dirty="0"/>
          </a:p>
        </p:txBody>
      </p:sp>
      <p:sp>
        <p:nvSpPr>
          <p:cNvPr id="232" name="Line 126"/>
          <p:cNvSpPr>
            <a:spLocks noChangeShapeType="1"/>
          </p:cNvSpPr>
          <p:nvPr/>
        </p:nvSpPr>
        <p:spPr bwMode="auto">
          <a:xfrm>
            <a:off x="2141965" y="1580633"/>
            <a:ext cx="137160" cy="0"/>
          </a:xfrm>
          <a:prstGeom prst="line">
            <a:avLst/>
          </a:prstGeom>
          <a:noFill/>
          <a:ln w="12700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3" name="Line 127"/>
          <p:cNvSpPr>
            <a:spLocks noChangeShapeType="1"/>
          </p:cNvSpPr>
          <p:nvPr/>
        </p:nvSpPr>
        <p:spPr bwMode="auto">
          <a:xfrm>
            <a:off x="2141965" y="1750324"/>
            <a:ext cx="13716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4" name="Line 128"/>
          <p:cNvSpPr>
            <a:spLocks noChangeShapeType="1"/>
          </p:cNvSpPr>
          <p:nvPr/>
        </p:nvSpPr>
        <p:spPr bwMode="auto">
          <a:xfrm>
            <a:off x="2141965" y="1920015"/>
            <a:ext cx="137160" cy="0"/>
          </a:xfrm>
          <a:prstGeom prst="line">
            <a:avLst/>
          </a:prstGeom>
          <a:noFill/>
          <a:ln w="12700">
            <a:solidFill>
              <a:srgbClr val="00CC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" name="Line 129"/>
          <p:cNvSpPr>
            <a:spLocks noChangeShapeType="1"/>
          </p:cNvSpPr>
          <p:nvPr/>
        </p:nvSpPr>
        <p:spPr bwMode="auto">
          <a:xfrm>
            <a:off x="2141965" y="2089706"/>
            <a:ext cx="137160" cy="0"/>
          </a:xfrm>
          <a:prstGeom prst="line">
            <a:avLst/>
          </a:prstGeom>
          <a:noFill/>
          <a:ln w="12700">
            <a:solidFill>
              <a:srgbClr val="CC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" name="Line 130"/>
          <p:cNvSpPr>
            <a:spLocks noChangeShapeType="1"/>
          </p:cNvSpPr>
          <p:nvPr/>
        </p:nvSpPr>
        <p:spPr bwMode="auto">
          <a:xfrm>
            <a:off x="2141965" y="2428737"/>
            <a:ext cx="137160" cy="0"/>
          </a:xfrm>
          <a:prstGeom prst="line">
            <a:avLst/>
          </a:prstGeom>
          <a:noFill/>
          <a:ln w="12700">
            <a:solidFill>
              <a:srgbClr val="FF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" name="Line 131"/>
          <p:cNvSpPr>
            <a:spLocks noChangeShapeType="1"/>
          </p:cNvSpPr>
          <p:nvPr/>
        </p:nvSpPr>
        <p:spPr bwMode="auto">
          <a:xfrm>
            <a:off x="2141965" y="2598428"/>
            <a:ext cx="137160" cy="0"/>
          </a:xfrm>
          <a:prstGeom prst="line">
            <a:avLst/>
          </a:prstGeom>
          <a:noFill/>
          <a:ln w="127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" name="Line 132"/>
          <p:cNvSpPr>
            <a:spLocks noChangeShapeType="1"/>
          </p:cNvSpPr>
          <p:nvPr/>
        </p:nvSpPr>
        <p:spPr bwMode="auto">
          <a:xfrm>
            <a:off x="2141965" y="2768121"/>
            <a:ext cx="137160" cy="0"/>
          </a:xfrm>
          <a:prstGeom prst="line">
            <a:avLst/>
          </a:prstGeom>
          <a:noFill/>
          <a:ln w="127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39" name="Group 116"/>
          <p:cNvGrpSpPr>
            <a:grpSpLocks noChangeAspect="1"/>
          </p:cNvGrpSpPr>
          <p:nvPr/>
        </p:nvGrpSpPr>
        <p:grpSpPr bwMode="auto">
          <a:xfrm>
            <a:off x="2373071" y="1087899"/>
            <a:ext cx="54864" cy="99277"/>
            <a:chOff x="5364" y="683"/>
            <a:chExt cx="63" cy="114"/>
          </a:xfrm>
        </p:grpSpPr>
        <p:sp>
          <p:nvSpPr>
            <p:cNvPr id="240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3" name="Group 120"/>
          <p:cNvGrpSpPr>
            <a:grpSpLocks noChangeAspect="1"/>
          </p:cNvGrpSpPr>
          <p:nvPr/>
        </p:nvGrpSpPr>
        <p:grpSpPr bwMode="auto">
          <a:xfrm>
            <a:off x="1117146" y="2080015"/>
            <a:ext cx="73152" cy="75511"/>
            <a:chOff x="5868" y="1536"/>
            <a:chExt cx="93" cy="94"/>
          </a:xfrm>
        </p:grpSpPr>
        <p:sp>
          <p:nvSpPr>
            <p:cNvPr id="244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12700">
              <a:solidFill>
                <a:srgbClr val="99CC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8" name="Line 129"/>
          <p:cNvSpPr>
            <a:spLocks noChangeShapeType="1"/>
          </p:cNvSpPr>
          <p:nvPr/>
        </p:nvSpPr>
        <p:spPr bwMode="auto">
          <a:xfrm>
            <a:off x="2141965" y="2250573"/>
            <a:ext cx="137160" cy="0"/>
          </a:xfrm>
          <a:prstGeom prst="line">
            <a:avLst/>
          </a:prstGeom>
          <a:noFill/>
          <a:ln w="12700">
            <a:solidFill>
              <a:srgbClr val="0099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2" name="Text Box 125"/>
          <p:cNvSpPr txBox="1">
            <a:spLocks noChangeArrowheads="1"/>
          </p:cNvSpPr>
          <p:nvPr/>
        </p:nvSpPr>
        <p:spPr bwMode="auto">
          <a:xfrm>
            <a:off x="5858902" y="1483979"/>
            <a:ext cx="729680" cy="135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800" i="1" dirty="0" err="1"/>
              <a:t>obtus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♀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i="1" dirty="0" err="1"/>
              <a:t>clev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i="1" dirty="0"/>
              <a:t>quad </a:t>
            </a:r>
            <a:r>
              <a:rPr lang="en-US" sz="800" dirty="0"/>
              <a:t>9047</a:t>
            </a:r>
          </a:p>
          <a:p>
            <a:pPr>
              <a:lnSpc>
                <a:spcPct val="130000"/>
              </a:lnSpc>
            </a:pPr>
            <a:r>
              <a:rPr lang="en-US" sz="800" i="1" dirty="0"/>
              <a:t>quad</a:t>
            </a:r>
            <a:r>
              <a:rPr lang="en-US" sz="800" dirty="0"/>
              <a:t> TW18</a:t>
            </a:r>
          </a:p>
          <a:p>
            <a:pPr>
              <a:lnSpc>
                <a:spcPct val="130000"/>
              </a:lnSpc>
            </a:pPr>
            <a:r>
              <a:rPr lang="en-US" sz="800" dirty="0"/>
              <a:t>x </a:t>
            </a:r>
            <a:r>
              <a:rPr lang="en-US" sz="800" i="1" dirty="0" err="1"/>
              <a:t>obtus</a:t>
            </a:r>
            <a:r>
              <a:rPr lang="en-US" sz="800" i="1" dirty="0"/>
              <a:t> </a:t>
            </a:r>
            <a:r>
              <a:rPr lang="en-US" sz="800" dirty="0"/>
              <a:t>1</a:t>
            </a:r>
          </a:p>
          <a:p>
            <a:pPr>
              <a:lnSpc>
                <a:spcPct val="130000"/>
              </a:lnSpc>
            </a:pPr>
            <a:r>
              <a:rPr lang="en-US" sz="800" dirty="0"/>
              <a:t>x </a:t>
            </a:r>
            <a:r>
              <a:rPr lang="en-US" sz="800" i="1" dirty="0" err="1"/>
              <a:t>obtus</a:t>
            </a:r>
            <a:r>
              <a:rPr lang="en-US" sz="800" i="1" dirty="0"/>
              <a:t> </a:t>
            </a:r>
            <a:r>
              <a:rPr lang="en-US" sz="800" dirty="0"/>
              <a:t>2</a:t>
            </a:r>
          </a:p>
          <a:p>
            <a:pPr>
              <a:lnSpc>
                <a:spcPct val="130000"/>
              </a:lnSpc>
            </a:pPr>
            <a:r>
              <a:rPr lang="en-US" sz="800" dirty="0"/>
              <a:t>x </a:t>
            </a:r>
            <a:r>
              <a:rPr lang="en-US" sz="800" i="1" dirty="0" err="1"/>
              <a:t>obtus</a:t>
            </a:r>
            <a:r>
              <a:rPr lang="en-US" sz="800" i="1" dirty="0"/>
              <a:t> </a:t>
            </a:r>
            <a:r>
              <a:rPr lang="en-US" sz="800" dirty="0"/>
              <a:t>5</a:t>
            </a:r>
          </a:p>
          <a:p>
            <a:pPr>
              <a:lnSpc>
                <a:spcPct val="130000"/>
              </a:lnSpc>
            </a:pPr>
            <a:r>
              <a:rPr lang="en-US" sz="800" i="1" dirty="0" err="1"/>
              <a:t>atten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♂</a:t>
            </a:r>
            <a:endParaRPr lang="en-US" sz="800" dirty="0"/>
          </a:p>
        </p:txBody>
      </p:sp>
      <p:sp>
        <p:nvSpPr>
          <p:cNvPr id="255" name="Line 126"/>
          <p:cNvSpPr>
            <a:spLocks noChangeShapeType="1"/>
          </p:cNvSpPr>
          <p:nvPr/>
        </p:nvSpPr>
        <p:spPr bwMode="auto">
          <a:xfrm>
            <a:off x="5767805" y="1624960"/>
            <a:ext cx="13716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" name="Line 127"/>
          <p:cNvSpPr>
            <a:spLocks noChangeShapeType="1"/>
          </p:cNvSpPr>
          <p:nvPr/>
        </p:nvSpPr>
        <p:spPr bwMode="auto">
          <a:xfrm>
            <a:off x="5767805" y="1782766"/>
            <a:ext cx="137160" cy="0"/>
          </a:xfrm>
          <a:prstGeom prst="line">
            <a:avLst/>
          </a:prstGeom>
          <a:noFill/>
          <a:ln w="12700">
            <a:solidFill>
              <a:srgbClr val="FF66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7" name="Line 128"/>
          <p:cNvSpPr>
            <a:spLocks noChangeShapeType="1"/>
          </p:cNvSpPr>
          <p:nvPr/>
        </p:nvSpPr>
        <p:spPr bwMode="auto">
          <a:xfrm>
            <a:off x="5767805" y="1940572"/>
            <a:ext cx="137160" cy="0"/>
          </a:xfrm>
          <a:prstGeom prst="line">
            <a:avLst/>
          </a:prstGeom>
          <a:noFill/>
          <a:ln w="12700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8" name="Line 129"/>
          <p:cNvSpPr>
            <a:spLocks noChangeShapeType="1"/>
          </p:cNvSpPr>
          <p:nvPr/>
        </p:nvSpPr>
        <p:spPr bwMode="auto">
          <a:xfrm>
            <a:off x="5767805" y="2098378"/>
            <a:ext cx="137160" cy="0"/>
          </a:xfrm>
          <a:prstGeom prst="line">
            <a:avLst/>
          </a:prstGeom>
          <a:noFill/>
          <a:ln w="12700">
            <a:solidFill>
              <a:srgbClr val="800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9" name="Line 130"/>
          <p:cNvSpPr>
            <a:spLocks noChangeShapeType="1"/>
          </p:cNvSpPr>
          <p:nvPr/>
        </p:nvSpPr>
        <p:spPr bwMode="auto">
          <a:xfrm>
            <a:off x="5767805" y="2256184"/>
            <a:ext cx="137160" cy="0"/>
          </a:xfrm>
          <a:prstGeom prst="line">
            <a:avLst/>
          </a:prstGeom>
          <a:noFill/>
          <a:ln w="12700">
            <a:solidFill>
              <a:srgbClr val="00FF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" name="Line 131"/>
          <p:cNvSpPr>
            <a:spLocks noChangeShapeType="1"/>
          </p:cNvSpPr>
          <p:nvPr/>
        </p:nvSpPr>
        <p:spPr bwMode="auto">
          <a:xfrm>
            <a:off x="5767805" y="2413990"/>
            <a:ext cx="137160" cy="0"/>
          </a:xfrm>
          <a:prstGeom prst="line">
            <a:avLst/>
          </a:prstGeom>
          <a:noFill/>
          <a:ln w="12700">
            <a:solidFill>
              <a:srgbClr val="99CC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1" name="Line 132"/>
          <p:cNvSpPr>
            <a:spLocks noChangeShapeType="1"/>
          </p:cNvSpPr>
          <p:nvPr/>
        </p:nvSpPr>
        <p:spPr bwMode="auto">
          <a:xfrm>
            <a:off x="5767805" y="2729600"/>
            <a:ext cx="13716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1" name="Line 131"/>
          <p:cNvSpPr>
            <a:spLocks noChangeShapeType="1"/>
          </p:cNvSpPr>
          <p:nvPr/>
        </p:nvSpPr>
        <p:spPr bwMode="auto">
          <a:xfrm>
            <a:off x="5767805" y="2571796"/>
            <a:ext cx="137160" cy="0"/>
          </a:xfrm>
          <a:prstGeom prst="line">
            <a:avLst/>
          </a:prstGeom>
          <a:noFill/>
          <a:ln w="12700">
            <a:solidFill>
              <a:srgbClr val="FF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69" name="Group 116"/>
          <p:cNvGrpSpPr>
            <a:grpSpLocks noChangeAspect="1"/>
          </p:cNvGrpSpPr>
          <p:nvPr/>
        </p:nvGrpSpPr>
        <p:grpSpPr bwMode="auto">
          <a:xfrm>
            <a:off x="4419772" y="1137583"/>
            <a:ext cx="54864" cy="99277"/>
            <a:chOff x="5364" y="683"/>
            <a:chExt cx="63" cy="114"/>
          </a:xfrm>
        </p:grpSpPr>
        <p:sp>
          <p:nvSpPr>
            <p:cNvPr id="270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1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3" name="Group 120"/>
          <p:cNvGrpSpPr>
            <a:grpSpLocks noChangeAspect="1"/>
          </p:cNvGrpSpPr>
          <p:nvPr/>
        </p:nvGrpSpPr>
        <p:grpSpPr bwMode="auto">
          <a:xfrm>
            <a:off x="4939931" y="1019287"/>
            <a:ext cx="73152" cy="75511"/>
            <a:chOff x="5868" y="1536"/>
            <a:chExt cx="93" cy="94"/>
          </a:xfrm>
        </p:grpSpPr>
        <p:sp>
          <p:nvSpPr>
            <p:cNvPr id="274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5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9" name="Text Box 125"/>
          <p:cNvSpPr txBox="1">
            <a:spLocks noChangeArrowheads="1"/>
          </p:cNvSpPr>
          <p:nvPr/>
        </p:nvSpPr>
        <p:spPr bwMode="auto">
          <a:xfrm>
            <a:off x="5705768" y="4797977"/>
            <a:ext cx="729680" cy="129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800" i="1" dirty="0" err="1"/>
              <a:t>sylv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♀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 err="1"/>
              <a:t>neso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 err="1"/>
              <a:t>nudi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 err="1"/>
              <a:t>repa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/>
              <a:t>stock</a:t>
            </a:r>
            <a:r>
              <a:rPr lang="en-US" sz="800" dirty="0"/>
              <a:t> 9747</a:t>
            </a:r>
          </a:p>
          <a:p>
            <a:pPr>
              <a:lnSpc>
                <a:spcPct val="140000"/>
              </a:lnSpc>
            </a:pPr>
            <a:r>
              <a:rPr lang="en-US" sz="800" i="1" dirty="0"/>
              <a:t>stock </a:t>
            </a:r>
            <a:r>
              <a:rPr lang="en-US" sz="800" dirty="0"/>
              <a:t>TW126</a:t>
            </a:r>
          </a:p>
          <a:p>
            <a:pPr>
              <a:lnSpc>
                <a:spcPct val="140000"/>
              </a:lnSpc>
            </a:pPr>
            <a:r>
              <a:rPr lang="en-US" sz="800" i="1" dirty="0" err="1"/>
              <a:t>obtus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♂</a:t>
            </a:r>
            <a:endParaRPr lang="en-US" sz="800" dirty="0"/>
          </a:p>
        </p:txBody>
      </p:sp>
      <p:sp>
        <p:nvSpPr>
          <p:cNvPr id="282" name="Line 126"/>
          <p:cNvSpPr>
            <a:spLocks noChangeShapeType="1"/>
          </p:cNvSpPr>
          <p:nvPr/>
        </p:nvSpPr>
        <p:spPr bwMode="auto">
          <a:xfrm>
            <a:off x="5623138" y="4951314"/>
            <a:ext cx="137160" cy="0"/>
          </a:xfrm>
          <a:prstGeom prst="line">
            <a:avLst/>
          </a:prstGeom>
          <a:noFill/>
          <a:ln w="12700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3" name="Line 127"/>
          <p:cNvSpPr>
            <a:spLocks noChangeShapeType="1"/>
          </p:cNvSpPr>
          <p:nvPr/>
        </p:nvSpPr>
        <p:spPr bwMode="auto">
          <a:xfrm>
            <a:off x="5623138" y="5121005"/>
            <a:ext cx="137160" cy="0"/>
          </a:xfrm>
          <a:prstGeom prst="line">
            <a:avLst/>
          </a:prstGeom>
          <a:noFill/>
          <a:ln w="12700">
            <a:solidFill>
              <a:srgbClr val="FF99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4" name="Line 128"/>
          <p:cNvSpPr>
            <a:spLocks noChangeShapeType="1"/>
          </p:cNvSpPr>
          <p:nvPr/>
        </p:nvSpPr>
        <p:spPr bwMode="auto">
          <a:xfrm>
            <a:off x="5623138" y="5290696"/>
            <a:ext cx="137160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5" name="Line 129"/>
          <p:cNvSpPr>
            <a:spLocks noChangeShapeType="1"/>
          </p:cNvSpPr>
          <p:nvPr/>
        </p:nvSpPr>
        <p:spPr bwMode="auto">
          <a:xfrm>
            <a:off x="5623138" y="5460387"/>
            <a:ext cx="137160" cy="0"/>
          </a:xfrm>
          <a:prstGeom prst="line">
            <a:avLst/>
          </a:prstGeom>
          <a:noFill/>
          <a:ln w="12700">
            <a:solidFill>
              <a:srgbClr val="00FF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" name="Line 130"/>
          <p:cNvSpPr>
            <a:spLocks noChangeShapeType="1"/>
          </p:cNvSpPr>
          <p:nvPr/>
        </p:nvSpPr>
        <p:spPr bwMode="auto">
          <a:xfrm>
            <a:off x="5623138" y="5630078"/>
            <a:ext cx="137160" cy="0"/>
          </a:xfrm>
          <a:prstGeom prst="line">
            <a:avLst/>
          </a:prstGeom>
          <a:noFill/>
          <a:ln w="12700">
            <a:solidFill>
              <a:srgbClr val="9933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" name="Line 131"/>
          <p:cNvSpPr>
            <a:spLocks noChangeShapeType="1"/>
          </p:cNvSpPr>
          <p:nvPr/>
        </p:nvSpPr>
        <p:spPr bwMode="auto">
          <a:xfrm>
            <a:off x="5623138" y="5799769"/>
            <a:ext cx="137160" cy="0"/>
          </a:xfrm>
          <a:prstGeom prst="line">
            <a:avLst/>
          </a:prstGeom>
          <a:noFill/>
          <a:ln w="12700">
            <a:solidFill>
              <a:srgbClr val="FF7C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8" name="Line 132"/>
          <p:cNvSpPr>
            <a:spLocks noChangeShapeType="1"/>
          </p:cNvSpPr>
          <p:nvPr/>
        </p:nvSpPr>
        <p:spPr bwMode="auto">
          <a:xfrm>
            <a:off x="5623138" y="5969462"/>
            <a:ext cx="13716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96" name="Group 116"/>
          <p:cNvGrpSpPr>
            <a:grpSpLocks noChangeAspect="1"/>
          </p:cNvGrpSpPr>
          <p:nvPr/>
        </p:nvGrpSpPr>
        <p:grpSpPr bwMode="auto">
          <a:xfrm>
            <a:off x="5628718" y="4025161"/>
            <a:ext cx="54864" cy="99277"/>
            <a:chOff x="5364" y="683"/>
            <a:chExt cx="63" cy="114"/>
          </a:xfrm>
        </p:grpSpPr>
        <p:sp>
          <p:nvSpPr>
            <p:cNvPr id="297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8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9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12700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0" name="Group 120"/>
          <p:cNvGrpSpPr>
            <a:grpSpLocks noChangeAspect="1"/>
          </p:cNvGrpSpPr>
          <p:nvPr/>
        </p:nvGrpSpPr>
        <p:grpSpPr bwMode="auto">
          <a:xfrm>
            <a:off x="4486291" y="4229935"/>
            <a:ext cx="73152" cy="75511"/>
            <a:chOff x="5868" y="1536"/>
            <a:chExt cx="93" cy="94"/>
          </a:xfrm>
        </p:grpSpPr>
        <p:sp>
          <p:nvSpPr>
            <p:cNvPr id="301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2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3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4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6" name="Text Box 125"/>
          <p:cNvSpPr txBox="1">
            <a:spLocks noChangeArrowheads="1"/>
          </p:cNvSpPr>
          <p:nvPr/>
        </p:nvSpPr>
        <p:spPr bwMode="auto">
          <a:xfrm>
            <a:off x="2215812" y="4488083"/>
            <a:ext cx="729680" cy="1359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800" i="1" dirty="0" err="1"/>
              <a:t>pani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♀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i="1" dirty="0"/>
              <a:t>rust </a:t>
            </a:r>
            <a:r>
              <a:rPr lang="en-US" sz="800" i="1" dirty="0" err="1"/>
              <a:t>asi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i="1" dirty="0"/>
              <a:t>rust </a:t>
            </a:r>
            <a:r>
              <a:rPr lang="en-US" sz="800" i="1" dirty="0" err="1"/>
              <a:t>pav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dirty="0" err="1"/>
              <a:t>syn</a:t>
            </a:r>
            <a:r>
              <a:rPr lang="en-US" sz="800" dirty="0"/>
              <a:t> </a:t>
            </a:r>
            <a:r>
              <a:rPr lang="en-US" sz="800" dirty="0" err="1"/>
              <a:t>UxP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dirty="0" err="1"/>
              <a:t>syn</a:t>
            </a:r>
            <a:r>
              <a:rPr lang="en-US" sz="800" dirty="0"/>
              <a:t> F</a:t>
            </a:r>
            <a:r>
              <a:rPr lang="en-US" sz="800" baseline="-25000" dirty="0"/>
              <a:t>1</a:t>
            </a:r>
          </a:p>
          <a:p>
            <a:pPr>
              <a:lnSpc>
                <a:spcPct val="130000"/>
              </a:lnSpc>
            </a:pPr>
            <a:r>
              <a:rPr lang="en-US" sz="800" dirty="0" err="1"/>
              <a:t>syn</a:t>
            </a:r>
            <a:r>
              <a:rPr lang="en-US" sz="800" dirty="0"/>
              <a:t> </a:t>
            </a:r>
            <a:r>
              <a:rPr lang="en-US" sz="800" i="1" dirty="0"/>
              <a:t>rust </a:t>
            </a:r>
            <a:r>
              <a:rPr lang="en-US" sz="800" dirty="0"/>
              <a:t>S</a:t>
            </a:r>
            <a:r>
              <a:rPr lang="en-US" sz="800" baseline="-25000" dirty="0"/>
              <a:t>0</a:t>
            </a:r>
          </a:p>
          <a:p>
            <a:pPr>
              <a:lnSpc>
                <a:spcPct val="130000"/>
              </a:lnSpc>
            </a:pPr>
            <a:r>
              <a:rPr lang="en-US" sz="800" dirty="0" err="1"/>
              <a:t>syn</a:t>
            </a:r>
            <a:r>
              <a:rPr lang="en-US" sz="800" dirty="0"/>
              <a:t> </a:t>
            </a:r>
            <a:r>
              <a:rPr lang="en-US" sz="800" i="1" dirty="0"/>
              <a:t>rust </a:t>
            </a:r>
            <a:r>
              <a:rPr lang="en-US" sz="800" dirty="0"/>
              <a:t>S</a:t>
            </a:r>
            <a:r>
              <a:rPr lang="en-US" sz="800" baseline="-25000" dirty="0"/>
              <a:t>1</a:t>
            </a:r>
            <a:endParaRPr lang="en-US" sz="800" dirty="0"/>
          </a:p>
          <a:p>
            <a:pPr>
              <a:lnSpc>
                <a:spcPct val="130000"/>
              </a:lnSpc>
            </a:pPr>
            <a:r>
              <a:rPr lang="en-US" sz="800" i="1" dirty="0" err="1"/>
              <a:t>undu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♂</a:t>
            </a:r>
            <a:endParaRPr lang="en-US" sz="800" dirty="0"/>
          </a:p>
        </p:txBody>
      </p:sp>
      <p:sp>
        <p:nvSpPr>
          <p:cNvPr id="309" name="Line 126"/>
          <p:cNvSpPr>
            <a:spLocks noChangeShapeType="1"/>
          </p:cNvSpPr>
          <p:nvPr/>
        </p:nvSpPr>
        <p:spPr bwMode="auto">
          <a:xfrm>
            <a:off x="2133182" y="4629064"/>
            <a:ext cx="137160" cy="0"/>
          </a:xfrm>
          <a:prstGeom prst="line">
            <a:avLst/>
          </a:prstGeom>
          <a:noFill/>
          <a:ln w="127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" name="Line 127"/>
          <p:cNvSpPr>
            <a:spLocks noChangeShapeType="1"/>
          </p:cNvSpPr>
          <p:nvPr/>
        </p:nvSpPr>
        <p:spPr bwMode="auto">
          <a:xfrm>
            <a:off x="2133182" y="4786870"/>
            <a:ext cx="137160" cy="0"/>
          </a:xfrm>
          <a:prstGeom prst="line">
            <a:avLst/>
          </a:prstGeom>
          <a:noFill/>
          <a:ln w="12700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" name="Line 128"/>
          <p:cNvSpPr>
            <a:spLocks noChangeShapeType="1"/>
          </p:cNvSpPr>
          <p:nvPr/>
        </p:nvSpPr>
        <p:spPr bwMode="auto">
          <a:xfrm>
            <a:off x="2133182" y="4944676"/>
            <a:ext cx="137160" cy="0"/>
          </a:xfrm>
          <a:prstGeom prst="line">
            <a:avLst/>
          </a:prstGeom>
          <a:noFill/>
          <a:ln w="12700">
            <a:solidFill>
              <a:srgbClr val="FF99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" name="Line 129"/>
          <p:cNvSpPr>
            <a:spLocks noChangeShapeType="1"/>
          </p:cNvSpPr>
          <p:nvPr/>
        </p:nvSpPr>
        <p:spPr bwMode="auto">
          <a:xfrm>
            <a:off x="2133182" y="5102482"/>
            <a:ext cx="137160" cy="0"/>
          </a:xfrm>
          <a:prstGeom prst="line">
            <a:avLst/>
          </a:prstGeom>
          <a:noFill/>
          <a:ln w="12700">
            <a:solidFill>
              <a:srgbClr val="0099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" name="Line 130"/>
          <p:cNvSpPr>
            <a:spLocks noChangeShapeType="1"/>
          </p:cNvSpPr>
          <p:nvPr/>
        </p:nvSpPr>
        <p:spPr bwMode="auto">
          <a:xfrm>
            <a:off x="2133182" y="5260288"/>
            <a:ext cx="137160" cy="0"/>
          </a:xfrm>
          <a:prstGeom prst="line">
            <a:avLst/>
          </a:prstGeom>
          <a:noFill/>
          <a:ln w="12700">
            <a:solidFill>
              <a:srgbClr val="99CC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" name="Line 131"/>
          <p:cNvSpPr>
            <a:spLocks noChangeShapeType="1"/>
          </p:cNvSpPr>
          <p:nvPr/>
        </p:nvSpPr>
        <p:spPr bwMode="auto">
          <a:xfrm>
            <a:off x="2133182" y="5418094"/>
            <a:ext cx="137160" cy="0"/>
          </a:xfrm>
          <a:prstGeom prst="line">
            <a:avLst/>
          </a:prstGeom>
          <a:noFill/>
          <a:ln w="12700">
            <a:solidFill>
              <a:srgbClr val="CC00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" name="Line 132"/>
          <p:cNvSpPr>
            <a:spLocks noChangeShapeType="1"/>
          </p:cNvSpPr>
          <p:nvPr/>
        </p:nvSpPr>
        <p:spPr bwMode="auto">
          <a:xfrm>
            <a:off x="2133182" y="5733704"/>
            <a:ext cx="137160" cy="0"/>
          </a:xfrm>
          <a:prstGeom prst="line">
            <a:avLst/>
          </a:prstGeom>
          <a:noFill/>
          <a:ln w="12700">
            <a:solidFill>
              <a:srgbClr val="FF99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" name="Line 131"/>
          <p:cNvSpPr>
            <a:spLocks noChangeShapeType="1"/>
          </p:cNvSpPr>
          <p:nvPr/>
        </p:nvSpPr>
        <p:spPr bwMode="auto">
          <a:xfrm>
            <a:off x="2133182" y="5578961"/>
            <a:ext cx="137160" cy="0"/>
          </a:xfrm>
          <a:prstGeom prst="line">
            <a:avLst/>
          </a:prstGeom>
          <a:noFill/>
          <a:ln w="12700">
            <a:solidFill>
              <a:srgbClr val="0066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24" name="Group 116"/>
          <p:cNvGrpSpPr>
            <a:grpSpLocks noChangeAspect="1"/>
          </p:cNvGrpSpPr>
          <p:nvPr/>
        </p:nvGrpSpPr>
        <p:grpSpPr bwMode="auto">
          <a:xfrm>
            <a:off x="832138" y="4085099"/>
            <a:ext cx="54864" cy="99277"/>
            <a:chOff x="5364" y="683"/>
            <a:chExt cx="63" cy="114"/>
          </a:xfrm>
        </p:grpSpPr>
        <p:sp>
          <p:nvSpPr>
            <p:cNvPr id="325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6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127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8" name="Group 120"/>
          <p:cNvGrpSpPr>
            <a:grpSpLocks noChangeAspect="1"/>
          </p:cNvGrpSpPr>
          <p:nvPr/>
        </p:nvGrpSpPr>
        <p:grpSpPr bwMode="auto">
          <a:xfrm>
            <a:off x="2006146" y="4442215"/>
            <a:ext cx="73152" cy="75511"/>
            <a:chOff x="5868" y="1536"/>
            <a:chExt cx="93" cy="94"/>
          </a:xfrm>
        </p:grpSpPr>
        <p:sp>
          <p:nvSpPr>
            <p:cNvPr id="329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4" name="Text Box 125"/>
          <p:cNvSpPr txBox="1">
            <a:spLocks noChangeArrowheads="1"/>
          </p:cNvSpPr>
          <p:nvPr/>
        </p:nvSpPr>
        <p:spPr bwMode="auto">
          <a:xfrm>
            <a:off x="2267687" y="7732742"/>
            <a:ext cx="56018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800" i="1" dirty="0" err="1"/>
              <a:t>undu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♀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 err="1"/>
              <a:t>aren</a:t>
            </a:r>
            <a:endParaRPr lang="en-US" sz="800" dirty="0"/>
          </a:p>
          <a:p>
            <a:pPr>
              <a:lnSpc>
                <a:spcPct val="140000"/>
              </a:lnSpc>
            </a:pPr>
            <a:r>
              <a:rPr lang="en-US" sz="800" i="1" dirty="0" err="1"/>
              <a:t>wigan</a:t>
            </a:r>
            <a:r>
              <a:rPr lang="en-US" sz="800" i="1" dirty="0"/>
              <a:t>  </a:t>
            </a:r>
            <a:r>
              <a:rPr lang="en-US" sz="800" i="1" dirty="0">
                <a:latin typeface="Times New Roman"/>
                <a:cs typeface="Times New Roman"/>
              </a:rPr>
              <a:t>♂</a:t>
            </a:r>
            <a:endParaRPr lang="en-US" sz="800" dirty="0"/>
          </a:p>
        </p:txBody>
      </p:sp>
      <p:sp>
        <p:nvSpPr>
          <p:cNvPr id="337" name="Line 126"/>
          <p:cNvSpPr>
            <a:spLocks noChangeShapeType="1"/>
          </p:cNvSpPr>
          <p:nvPr/>
        </p:nvSpPr>
        <p:spPr bwMode="auto">
          <a:xfrm>
            <a:off x="2185057" y="7886079"/>
            <a:ext cx="137160" cy="0"/>
          </a:xfrm>
          <a:prstGeom prst="line">
            <a:avLst/>
          </a:prstGeom>
          <a:noFill/>
          <a:ln w="12700">
            <a:solidFill>
              <a:srgbClr val="FF99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" name="Line 127"/>
          <p:cNvSpPr>
            <a:spLocks noChangeShapeType="1"/>
          </p:cNvSpPr>
          <p:nvPr/>
        </p:nvSpPr>
        <p:spPr bwMode="auto">
          <a:xfrm>
            <a:off x="2185057" y="8055770"/>
            <a:ext cx="137160" cy="0"/>
          </a:xfrm>
          <a:prstGeom prst="line">
            <a:avLst/>
          </a:prstGeom>
          <a:noFill/>
          <a:ln w="12700">
            <a:solidFill>
              <a:srgbClr val="96969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9" name="Line 128"/>
          <p:cNvSpPr>
            <a:spLocks noChangeShapeType="1"/>
          </p:cNvSpPr>
          <p:nvPr/>
        </p:nvSpPr>
        <p:spPr bwMode="auto">
          <a:xfrm>
            <a:off x="2185057" y="8225461"/>
            <a:ext cx="137160" cy="0"/>
          </a:xfrm>
          <a:prstGeom prst="line">
            <a:avLst/>
          </a:prstGeom>
          <a:noFill/>
          <a:ln w="12700">
            <a:solidFill>
              <a:srgbClr val="00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47" name="Group 116"/>
          <p:cNvGrpSpPr>
            <a:grpSpLocks noChangeAspect="1"/>
          </p:cNvGrpSpPr>
          <p:nvPr/>
        </p:nvGrpSpPr>
        <p:grpSpPr bwMode="auto">
          <a:xfrm>
            <a:off x="2102138" y="7607232"/>
            <a:ext cx="54864" cy="99277"/>
            <a:chOff x="5364" y="683"/>
            <a:chExt cx="63" cy="114"/>
          </a:xfrm>
        </p:grpSpPr>
        <p:sp>
          <p:nvSpPr>
            <p:cNvPr id="348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0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12700">
              <a:solidFill>
                <a:srgbClr val="FF99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1" name="Group 120"/>
          <p:cNvGrpSpPr>
            <a:grpSpLocks noChangeAspect="1"/>
          </p:cNvGrpSpPr>
          <p:nvPr/>
        </p:nvGrpSpPr>
        <p:grpSpPr bwMode="auto">
          <a:xfrm>
            <a:off x="1481213" y="7354748"/>
            <a:ext cx="73152" cy="75511"/>
            <a:chOff x="5868" y="1536"/>
            <a:chExt cx="93" cy="94"/>
          </a:xfrm>
        </p:grpSpPr>
        <p:sp>
          <p:nvSpPr>
            <p:cNvPr id="352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4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5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6" name="TextBox 355"/>
          <p:cNvSpPr txBox="1"/>
          <p:nvPr/>
        </p:nvSpPr>
        <p:spPr>
          <a:xfrm>
            <a:off x="3335864" y="6145180"/>
            <a:ext cx="34882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Times New Roman" pitchFamily="18" charset="0"/>
                <a:cs typeface="Times New Roman" pitchFamily="18" charset="0"/>
              </a:rPr>
              <a:t>Figure S2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. Reconstructed versus extant progenitor midpoints in floral limb shape for (a) </a:t>
            </a:r>
            <a:r>
              <a:rPr lang="en-GB" sz="1200" i="1" dirty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en-GB" sz="1200" i="1" dirty="0" err="1">
                <a:latin typeface="Times New Roman" pitchFamily="18" charset="0"/>
                <a:cs typeface="Times New Roman" pitchFamily="18" charset="0"/>
              </a:rPr>
              <a:t>tabacum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, (b) </a:t>
            </a:r>
            <a:r>
              <a:rPr lang="en-GB" sz="1200" i="1" dirty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en-GB" sz="1200" i="1" dirty="0" err="1">
                <a:latin typeface="Times New Roman" pitchFamily="18" charset="0"/>
                <a:cs typeface="Times New Roman" pitchFamily="18" charset="0"/>
              </a:rPr>
              <a:t>rustica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, (c) </a:t>
            </a:r>
            <a:r>
              <a:rPr lang="en-GB" sz="1200" i="1" dirty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en-GB" sz="1200" i="1" dirty="0" err="1">
                <a:latin typeface="Times New Roman" pitchFamily="18" charset="0"/>
                <a:cs typeface="Times New Roman" pitchFamily="18" charset="0"/>
              </a:rPr>
              <a:t>arentsii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, (d) section </a:t>
            </a:r>
            <a:r>
              <a:rPr lang="en-GB" sz="1200" i="1" dirty="0" err="1">
                <a:latin typeface="Times New Roman" pitchFamily="18" charset="0"/>
                <a:cs typeface="Times New Roman" pitchFamily="18" charset="0"/>
              </a:rPr>
              <a:t>Polydicliae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, and (e) section </a:t>
            </a:r>
            <a:r>
              <a:rPr lang="en-GB" sz="1200" i="1" dirty="0" err="1">
                <a:latin typeface="Times New Roman" pitchFamily="18" charset="0"/>
                <a:cs typeface="Times New Roman" pitchFamily="18" charset="0"/>
              </a:rPr>
              <a:t>Repandae</a:t>
            </a:r>
            <a:r>
              <a:rPr lang="en-GB" sz="12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  Convex polygons include the flower averages of each accession; diploids have solid lines, </a:t>
            </a:r>
            <a:r>
              <a:rPr lang="en-GB" sz="1200" dirty="0" err="1">
                <a:latin typeface="Times New Roman" pitchFamily="18" charset="0"/>
                <a:cs typeface="Times New Roman" pitchFamily="18" charset="0"/>
              </a:rPr>
              <a:t>allotetraploids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 have dashed lines, and </a:t>
            </a:r>
            <a:r>
              <a:rPr lang="en-GB" sz="1200" dirty="0" err="1">
                <a:latin typeface="Times New Roman" pitchFamily="18" charset="0"/>
                <a:cs typeface="Times New Roman" pitchFamily="18" charset="0"/>
              </a:rPr>
              <a:t>homoploids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 have dotted lines.  The grey triangle in the top right-hand corner of the floral limb shape plots represents physically impossible shapes.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Reconstructed progenitors are marked with dotted circles and the reconstructed progenitor midpoint is a square with a dotted black outline.  Colored lines connect progenitor midpoints with allopolyploid means (solid=extant; dashed=reconstituted).   Lines only drawn for extant midpoint for synthetic polyploids.  If reconstructed phenotype similar to extant, only one set of lines is present (a) and (c).</a:t>
            </a:r>
            <a:r>
              <a:rPr lang="en-GB" sz="1200" dirty="0">
                <a:latin typeface="Times New Roman" pitchFamily="18" charset="0"/>
                <a:cs typeface="Times New Roman" pitchFamily="18" charset="0"/>
              </a:rPr>
              <a:t>  Accession abbreviations are found in Figure S6. 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8" name="Straight Connector 357"/>
          <p:cNvCxnSpPr/>
          <p:nvPr/>
        </p:nvCxnSpPr>
        <p:spPr>
          <a:xfrm flipV="1">
            <a:off x="1440543" y="1093508"/>
            <a:ext cx="746476" cy="87317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Straight Connector 359"/>
          <p:cNvCxnSpPr/>
          <p:nvPr/>
        </p:nvCxnSpPr>
        <p:spPr>
          <a:xfrm flipV="1">
            <a:off x="1819373" y="1484722"/>
            <a:ext cx="164969" cy="3299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" name="Straight Connector 361"/>
          <p:cNvCxnSpPr/>
          <p:nvPr/>
        </p:nvCxnSpPr>
        <p:spPr>
          <a:xfrm flipH="1" flipV="1">
            <a:off x="1541282" y="1239625"/>
            <a:ext cx="278091" cy="273377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Connector 363"/>
          <p:cNvCxnSpPr/>
          <p:nvPr/>
        </p:nvCxnSpPr>
        <p:spPr>
          <a:xfrm flipH="1" flipV="1">
            <a:off x="1626124" y="1414021"/>
            <a:ext cx="197963" cy="98981"/>
          </a:xfrm>
          <a:prstGeom prst="line">
            <a:avLst/>
          </a:prstGeom>
          <a:ln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Straight Connector 365"/>
          <p:cNvCxnSpPr/>
          <p:nvPr/>
        </p:nvCxnSpPr>
        <p:spPr>
          <a:xfrm flipH="1" flipV="1">
            <a:off x="1517715" y="1461155"/>
            <a:ext cx="301658" cy="51847"/>
          </a:xfrm>
          <a:prstGeom prst="line">
            <a:avLst/>
          </a:prstGeom>
          <a:ln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>
          <a:xfrm flipH="1" flipV="1">
            <a:off x="1432874" y="1475295"/>
            <a:ext cx="386499" cy="4242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/>
          <p:cNvCxnSpPr/>
          <p:nvPr/>
        </p:nvCxnSpPr>
        <p:spPr>
          <a:xfrm flipH="1">
            <a:off x="1607270" y="1517715"/>
            <a:ext cx="212103" cy="523188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Straight Connector 371"/>
          <p:cNvCxnSpPr/>
          <p:nvPr/>
        </p:nvCxnSpPr>
        <p:spPr>
          <a:xfrm>
            <a:off x="1035371" y="4198412"/>
            <a:ext cx="772081" cy="27040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/>
          <p:cNvCxnSpPr/>
          <p:nvPr/>
        </p:nvCxnSpPr>
        <p:spPr>
          <a:xfrm flipH="1" flipV="1">
            <a:off x="1216828" y="4141485"/>
            <a:ext cx="128087" cy="160109"/>
          </a:xfrm>
          <a:prstGeom prst="lin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/>
          <p:cNvCxnSpPr/>
          <p:nvPr/>
        </p:nvCxnSpPr>
        <p:spPr>
          <a:xfrm flipH="1" flipV="1">
            <a:off x="1263082" y="4205528"/>
            <a:ext cx="85391" cy="99624"/>
          </a:xfrm>
          <a:prstGeom prst="line">
            <a:avLst/>
          </a:prstGeom>
          <a:ln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Connector 377"/>
          <p:cNvCxnSpPr/>
          <p:nvPr/>
        </p:nvCxnSpPr>
        <p:spPr>
          <a:xfrm flipH="1">
            <a:off x="1263082" y="4305152"/>
            <a:ext cx="85391" cy="24906"/>
          </a:xfrm>
          <a:prstGeom prst="line">
            <a:avLst/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Connector 379"/>
          <p:cNvCxnSpPr/>
          <p:nvPr/>
        </p:nvCxnSpPr>
        <p:spPr>
          <a:xfrm>
            <a:off x="1348473" y="4294478"/>
            <a:ext cx="3558" cy="74717"/>
          </a:xfrm>
          <a:prstGeom prst="line">
            <a:avLst/>
          </a:prstGeom>
          <a:ln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Connector 381"/>
          <p:cNvCxnSpPr/>
          <p:nvPr/>
        </p:nvCxnSpPr>
        <p:spPr>
          <a:xfrm>
            <a:off x="1348473" y="4301594"/>
            <a:ext cx="135203" cy="120971"/>
          </a:xfrm>
          <a:prstGeom prst="line">
            <a:avLst/>
          </a:prstGeom>
          <a:ln>
            <a:solidFill>
              <a:srgbClr val="99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/>
          <p:cNvCxnSpPr/>
          <p:nvPr/>
        </p:nvCxnSpPr>
        <p:spPr>
          <a:xfrm>
            <a:off x="1352031" y="4301594"/>
            <a:ext cx="156551" cy="14232"/>
          </a:xfrm>
          <a:prstGeom prst="line">
            <a:avLst/>
          </a:prstGeom>
          <a:ln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/>
          <p:cNvCxnSpPr/>
          <p:nvPr/>
        </p:nvCxnSpPr>
        <p:spPr>
          <a:xfrm>
            <a:off x="967770" y="4365637"/>
            <a:ext cx="846798" cy="10674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/>
          <p:cNvCxnSpPr/>
          <p:nvPr/>
        </p:nvCxnSpPr>
        <p:spPr>
          <a:xfrm flipH="1" flipV="1">
            <a:off x="1266640" y="4205528"/>
            <a:ext cx="117413" cy="227711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Straight Connector 393"/>
          <p:cNvCxnSpPr/>
          <p:nvPr/>
        </p:nvCxnSpPr>
        <p:spPr>
          <a:xfrm flipH="1" flipV="1">
            <a:off x="1359147" y="4369195"/>
            <a:ext cx="24906" cy="53370"/>
          </a:xfrm>
          <a:prstGeom prst="line">
            <a:avLst/>
          </a:prstGeom>
          <a:ln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" name="Oval 398"/>
          <p:cNvSpPr/>
          <p:nvPr/>
        </p:nvSpPr>
        <p:spPr>
          <a:xfrm>
            <a:off x="932191" y="4337173"/>
            <a:ext cx="64008" cy="64008"/>
          </a:xfrm>
          <a:prstGeom prst="ellipse">
            <a:avLst/>
          </a:prstGeom>
          <a:noFill/>
          <a:ln w="12700">
            <a:solidFill>
              <a:srgbClr val="FF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0" name="Group 116"/>
          <p:cNvGrpSpPr>
            <a:grpSpLocks noChangeAspect="1"/>
          </p:cNvGrpSpPr>
          <p:nvPr/>
        </p:nvGrpSpPr>
        <p:grpSpPr bwMode="auto">
          <a:xfrm>
            <a:off x="842219" y="4333564"/>
            <a:ext cx="54864" cy="99277"/>
            <a:chOff x="5364" y="683"/>
            <a:chExt cx="63" cy="114"/>
          </a:xfrm>
        </p:grpSpPr>
        <p:sp>
          <p:nvSpPr>
            <p:cNvPr id="401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9525">
              <a:solidFill>
                <a:srgbClr val="FF00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2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3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05" name="Straight Connector 404"/>
          <p:cNvCxnSpPr/>
          <p:nvPr/>
        </p:nvCxnSpPr>
        <p:spPr>
          <a:xfrm>
            <a:off x="1750525" y="7457519"/>
            <a:ext cx="71159" cy="711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/>
          <p:cNvCxnSpPr/>
          <p:nvPr/>
        </p:nvCxnSpPr>
        <p:spPr>
          <a:xfrm>
            <a:off x="1736293" y="7461077"/>
            <a:ext cx="81833" cy="7116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Straight Connector 409"/>
          <p:cNvCxnSpPr/>
          <p:nvPr/>
        </p:nvCxnSpPr>
        <p:spPr>
          <a:xfrm flipH="1" flipV="1">
            <a:off x="1675807" y="7343664"/>
            <a:ext cx="106739" cy="142319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/>
          <p:cNvCxnSpPr/>
          <p:nvPr/>
        </p:nvCxnSpPr>
        <p:spPr>
          <a:xfrm flipH="1" flipV="1">
            <a:off x="1672250" y="7343665"/>
            <a:ext cx="103180" cy="156550"/>
          </a:xfrm>
          <a:prstGeom prst="line">
            <a:avLst/>
          </a:prstGeom>
          <a:ln>
            <a:solidFill>
              <a:srgbClr val="B2B2B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Connector 414"/>
          <p:cNvCxnSpPr/>
          <p:nvPr/>
        </p:nvCxnSpPr>
        <p:spPr>
          <a:xfrm>
            <a:off x="4668065" y="1159900"/>
            <a:ext cx="217037" cy="1423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/>
          <p:cNvCxnSpPr/>
          <p:nvPr/>
        </p:nvCxnSpPr>
        <p:spPr>
          <a:xfrm flipV="1">
            <a:off x="4778363" y="1131437"/>
            <a:ext cx="366471" cy="35579"/>
          </a:xfrm>
          <a:prstGeom prst="line">
            <a:avLst/>
          </a:prstGeom>
          <a:ln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Connector 418"/>
          <p:cNvCxnSpPr/>
          <p:nvPr/>
        </p:nvCxnSpPr>
        <p:spPr>
          <a:xfrm>
            <a:off x="4771247" y="1167016"/>
            <a:ext cx="615530" cy="30954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Straight Connector 420"/>
          <p:cNvCxnSpPr/>
          <p:nvPr/>
        </p:nvCxnSpPr>
        <p:spPr>
          <a:xfrm>
            <a:off x="4767689" y="1174132"/>
            <a:ext cx="540812" cy="362914"/>
          </a:xfrm>
          <a:prstGeom prst="line">
            <a:avLst/>
          </a:prstGeom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Straight Connector 422"/>
          <p:cNvCxnSpPr/>
          <p:nvPr/>
        </p:nvCxnSpPr>
        <p:spPr>
          <a:xfrm flipH="1">
            <a:off x="4749899" y="1170574"/>
            <a:ext cx="17790" cy="67602"/>
          </a:xfrm>
          <a:prstGeom prst="line">
            <a:avLst/>
          </a:prstGeom>
          <a:ln>
            <a:solidFill>
              <a:srgbClr val="FF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Straight Connector 424"/>
          <p:cNvCxnSpPr/>
          <p:nvPr/>
        </p:nvCxnSpPr>
        <p:spPr>
          <a:xfrm>
            <a:off x="4767689" y="1159900"/>
            <a:ext cx="24906" cy="124530"/>
          </a:xfrm>
          <a:prstGeom prst="line">
            <a:avLst/>
          </a:prstGeom>
          <a:ln>
            <a:solidFill>
              <a:srgbClr val="99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/>
          <p:cNvCxnSpPr/>
          <p:nvPr/>
        </p:nvCxnSpPr>
        <p:spPr>
          <a:xfrm flipH="1">
            <a:off x="4749899" y="1152784"/>
            <a:ext cx="17790" cy="188573"/>
          </a:xfrm>
          <a:prstGeom prst="line">
            <a:avLst/>
          </a:prstGeom>
          <a:ln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Oval 427"/>
          <p:cNvSpPr>
            <a:spLocks noChangeAspect="1"/>
          </p:cNvSpPr>
          <p:nvPr/>
        </p:nvSpPr>
        <p:spPr>
          <a:xfrm>
            <a:off x="4757014" y="1320009"/>
            <a:ext cx="64008" cy="6400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9" name="Group 116"/>
          <p:cNvGrpSpPr>
            <a:grpSpLocks noChangeAspect="1"/>
          </p:cNvGrpSpPr>
          <p:nvPr/>
        </p:nvGrpSpPr>
        <p:grpSpPr bwMode="auto">
          <a:xfrm>
            <a:off x="4735839" y="1492788"/>
            <a:ext cx="54864" cy="99277"/>
            <a:chOff x="5364" y="683"/>
            <a:chExt cx="63" cy="114"/>
          </a:xfrm>
        </p:grpSpPr>
        <p:sp>
          <p:nvSpPr>
            <p:cNvPr id="430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1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34" name="Straight Connector 433"/>
          <p:cNvCxnSpPr/>
          <p:nvPr/>
        </p:nvCxnSpPr>
        <p:spPr>
          <a:xfrm flipV="1">
            <a:off x="4785479" y="1181248"/>
            <a:ext cx="92507" cy="167225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435"/>
          <p:cNvCxnSpPr/>
          <p:nvPr/>
        </p:nvCxnSpPr>
        <p:spPr>
          <a:xfrm flipV="1">
            <a:off x="4824616" y="1131437"/>
            <a:ext cx="313102" cy="131645"/>
          </a:xfrm>
          <a:prstGeom prst="line">
            <a:avLst/>
          </a:prstGeom>
          <a:ln>
            <a:solidFill>
              <a:srgbClr val="FF3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Connector 437"/>
          <p:cNvCxnSpPr/>
          <p:nvPr/>
        </p:nvCxnSpPr>
        <p:spPr>
          <a:xfrm>
            <a:off x="4813942" y="1263082"/>
            <a:ext cx="572835" cy="220594"/>
          </a:xfrm>
          <a:prstGeom prst="line">
            <a:avLst/>
          </a:prstGeom>
          <a:ln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Connector 439"/>
          <p:cNvCxnSpPr/>
          <p:nvPr/>
        </p:nvCxnSpPr>
        <p:spPr>
          <a:xfrm>
            <a:off x="4806826" y="1259524"/>
            <a:ext cx="498117" cy="277522"/>
          </a:xfrm>
          <a:prstGeom prst="line">
            <a:avLst/>
          </a:prstGeom>
          <a:ln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8" name="Straight Connector 447"/>
          <p:cNvCxnSpPr/>
          <p:nvPr/>
        </p:nvCxnSpPr>
        <p:spPr>
          <a:xfrm flipV="1">
            <a:off x="4682297" y="4127253"/>
            <a:ext cx="779197" cy="67601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/>
          <p:cNvCxnSpPr/>
          <p:nvPr/>
        </p:nvCxnSpPr>
        <p:spPr>
          <a:xfrm flipV="1">
            <a:off x="5063001" y="4127253"/>
            <a:ext cx="430515" cy="28464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/>
          <p:cNvCxnSpPr/>
          <p:nvPr/>
        </p:nvCxnSpPr>
        <p:spPr>
          <a:xfrm>
            <a:off x="5059443" y="4159275"/>
            <a:ext cx="697363" cy="305986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Connector 453"/>
          <p:cNvCxnSpPr/>
          <p:nvPr/>
        </p:nvCxnSpPr>
        <p:spPr>
          <a:xfrm>
            <a:off x="5048769" y="4155717"/>
            <a:ext cx="604856" cy="309544"/>
          </a:xfrm>
          <a:prstGeom prst="line">
            <a:avLst/>
          </a:prstGeom>
          <a:ln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Straight Connector 455"/>
          <p:cNvCxnSpPr/>
          <p:nvPr/>
        </p:nvCxnSpPr>
        <p:spPr>
          <a:xfrm>
            <a:off x="5045211" y="4155717"/>
            <a:ext cx="298870" cy="217036"/>
          </a:xfrm>
          <a:prstGeom prst="line">
            <a:avLst/>
          </a:prstGeom>
          <a:ln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Straight Connector 457"/>
          <p:cNvCxnSpPr/>
          <p:nvPr/>
        </p:nvCxnSpPr>
        <p:spPr>
          <a:xfrm flipH="1">
            <a:off x="4646718" y="4152159"/>
            <a:ext cx="405609" cy="5123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459"/>
          <p:cNvCxnSpPr/>
          <p:nvPr/>
        </p:nvCxnSpPr>
        <p:spPr>
          <a:xfrm flipV="1">
            <a:off x="4799711" y="4333616"/>
            <a:ext cx="423399" cy="56927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Straight Connector 461"/>
          <p:cNvCxnSpPr/>
          <p:nvPr/>
        </p:nvCxnSpPr>
        <p:spPr>
          <a:xfrm flipV="1">
            <a:off x="5006073" y="4127253"/>
            <a:ext cx="480327" cy="238384"/>
          </a:xfrm>
          <a:prstGeom prst="line">
            <a:avLst/>
          </a:prstGeom>
          <a:ln>
            <a:solidFill>
              <a:srgbClr val="00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Straight Connector 463"/>
          <p:cNvCxnSpPr/>
          <p:nvPr/>
        </p:nvCxnSpPr>
        <p:spPr>
          <a:xfrm>
            <a:off x="5002515" y="4372753"/>
            <a:ext cx="743617" cy="92508"/>
          </a:xfrm>
          <a:prstGeom prst="line">
            <a:avLst/>
          </a:prstGeom>
          <a:ln>
            <a:solidFill>
              <a:srgbClr val="FF9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Straight Connector 465"/>
          <p:cNvCxnSpPr/>
          <p:nvPr/>
        </p:nvCxnSpPr>
        <p:spPr>
          <a:xfrm>
            <a:off x="4991841" y="4365637"/>
            <a:ext cx="654668" cy="103182"/>
          </a:xfrm>
          <a:prstGeom prst="line">
            <a:avLst/>
          </a:prstGeom>
          <a:ln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467"/>
          <p:cNvCxnSpPr/>
          <p:nvPr/>
        </p:nvCxnSpPr>
        <p:spPr>
          <a:xfrm flipH="1">
            <a:off x="4646718" y="4369195"/>
            <a:ext cx="345123" cy="30242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9" name="Oval 468"/>
          <p:cNvSpPr>
            <a:spLocks noChangeAspect="1"/>
          </p:cNvSpPr>
          <p:nvPr/>
        </p:nvSpPr>
        <p:spPr>
          <a:xfrm>
            <a:off x="4778361" y="4358520"/>
            <a:ext cx="64008" cy="64008"/>
          </a:xfrm>
          <a:prstGeom prst="ellipse">
            <a:avLst/>
          </a:prstGeom>
          <a:noFill/>
          <a:ln w="12700">
            <a:solidFill>
              <a:srgbClr val="00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0" name="Group 120"/>
          <p:cNvGrpSpPr>
            <a:grpSpLocks noChangeAspect="1"/>
          </p:cNvGrpSpPr>
          <p:nvPr/>
        </p:nvGrpSpPr>
        <p:grpSpPr bwMode="auto">
          <a:xfrm>
            <a:off x="4663597" y="4428588"/>
            <a:ext cx="73152" cy="75511"/>
            <a:chOff x="5868" y="1536"/>
            <a:chExt cx="93" cy="94"/>
          </a:xfrm>
        </p:grpSpPr>
        <p:sp>
          <p:nvSpPr>
            <p:cNvPr id="471" name="Oval 121"/>
            <p:cNvSpPr>
              <a:spLocks noChangeArrowheads="1"/>
            </p:cNvSpPr>
            <p:nvPr/>
          </p:nvSpPr>
          <p:spPr bwMode="auto">
            <a:xfrm>
              <a:off x="5868" y="1574"/>
              <a:ext cx="57" cy="56"/>
            </a:xfrm>
            <a:prstGeom prst="ellips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2" name="Line 122"/>
            <p:cNvSpPr>
              <a:spLocks noChangeShapeType="1"/>
            </p:cNvSpPr>
            <p:nvPr/>
          </p:nvSpPr>
          <p:spPr bwMode="auto">
            <a:xfrm flipV="1">
              <a:off x="5916" y="1541"/>
              <a:ext cx="42" cy="4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3" name="Line 123"/>
            <p:cNvSpPr>
              <a:spLocks noChangeShapeType="1"/>
            </p:cNvSpPr>
            <p:nvPr/>
          </p:nvSpPr>
          <p:spPr bwMode="auto">
            <a:xfrm>
              <a:off x="5956" y="1536"/>
              <a:ext cx="0" cy="4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4" name="Line 124"/>
            <p:cNvSpPr>
              <a:spLocks noChangeShapeType="1"/>
            </p:cNvSpPr>
            <p:nvPr/>
          </p:nvSpPr>
          <p:spPr bwMode="auto">
            <a:xfrm rot="-5400000">
              <a:off x="5940" y="1520"/>
              <a:ext cx="0" cy="4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5" name="Oval 474"/>
          <p:cNvSpPr>
            <a:spLocks noChangeAspect="1"/>
          </p:cNvSpPr>
          <p:nvPr/>
        </p:nvSpPr>
        <p:spPr>
          <a:xfrm>
            <a:off x="5183378" y="4304558"/>
            <a:ext cx="64008" cy="64008"/>
          </a:xfrm>
          <a:prstGeom prst="ellipse">
            <a:avLst/>
          </a:prstGeom>
          <a:noFill/>
          <a:ln w="12700">
            <a:solidFill>
              <a:srgbClr val="B2B2B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6" name="Group 116"/>
          <p:cNvGrpSpPr>
            <a:grpSpLocks noChangeAspect="1"/>
          </p:cNvGrpSpPr>
          <p:nvPr/>
        </p:nvGrpSpPr>
        <p:grpSpPr bwMode="auto">
          <a:xfrm>
            <a:off x="5183378" y="4455083"/>
            <a:ext cx="54864" cy="99277"/>
            <a:chOff x="5364" y="683"/>
            <a:chExt cx="63" cy="114"/>
          </a:xfrm>
        </p:grpSpPr>
        <p:sp>
          <p:nvSpPr>
            <p:cNvPr id="477" name="Oval 117"/>
            <p:cNvSpPr>
              <a:spLocks noChangeArrowheads="1"/>
            </p:cNvSpPr>
            <p:nvPr/>
          </p:nvSpPr>
          <p:spPr bwMode="auto">
            <a:xfrm>
              <a:off x="5367" y="683"/>
              <a:ext cx="57" cy="56"/>
            </a:xfrm>
            <a:prstGeom prst="ellipse">
              <a:avLst/>
            </a:prstGeom>
            <a:noFill/>
            <a:ln w="9525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8" name="Line 118"/>
            <p:cNvSpPr>
              <a:spLocks noChangeShapeType="1"/>
            </p:cNvSpPr>
            <p:nvPr/>
          </p:nvSpPr>
          <p:spPr bwMode="auto">
            <a:xfrm>
              <a:off x="5396" y="740"/>
              <a:ext cx="0" cy="57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9" name="Line 119"/>
            <p:cNvSpPr>
              <a:spLocks noChangeShapeType="1"/>
            </p:cNvSpPr>
            <p:nvPr/>
          </p:nvSpPr>
          <p:spPr bwMode="auto">
            <a:xfrm>
              <a:off x="5364" y="770"/>
              <a:ext cx="63" cy="0"/>
            </a:xfrm>
            <a:prstGeom prst="line">
              <a:avLst/>
            </a:prstGeom>
            <a:noFill/>
            <a:ln w="9525">
              <a:solidFill>
                <a:srgbClr val="969696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304</Words>
  <Application>Microsoft Office PowerPoint</Application>
  <PresentationFormat>A4 Paper (210x297 mm)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McCarthy</dc:creator>
  <cp:lastModifiedBy>Elizabeth McCarthy</cp:lastModifiedBy>
  <cp:revision>3</cp:revision>
  <dcterms:created xsi:type="dcterms:W3CDTF">2018-09-30T06:05:17Z</dcterms:created>
  <dcterms:modified xsi:type="dcterms:W3CDTF">2019-03-11T03:00:12Z</dcterms:modified>
</cp:coreProperties>
</file>