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2"/>
    <p:restoredTop sz="94674"/>
  </p:normalViewPr>
  <p:slideViewPr>
    <p:cSldViewPr snapToGrid="0" snapToObjects="1">
      <p:cViewPr>
        <p:scale>
          <a:sx n="162" d="100"/>
          <a:sy n="162" d="100"/>
        </p:scale>
        <p:origin x="-2312" y="-2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38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7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6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6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02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58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21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44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18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65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8B937-3AF9-BF46-8F07-84A4369BAD49}" type="datetimeFigureOut">
              <a:rPr lang="it-IT" smtClean="0"/>
              <a:t>19/08/19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5F293-5EF3-A84C-A038-7785EEF638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71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9A518CFF-2B2E-F149-9EE2-EFD77D525B8F}"/>
              </a:ext>
            </a:extLst>
          </p:cNvPr>
          <p:cNvSpPr/>
          <p:nvPr/>
        </p:nvSpPr>
        <p:spPr>
          <a:xfrm>
            <a:off x="6402842" y="5614459"/>
            <a:ext cx="19343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200" b="1" dirty="0" err="1">
                <a:latin typeface="Times New Roman" charset="0"/>
                <a:ea typeface="Times New Roman" charset="0"/>
                <a:cs typeface="Times New Roman" charset="0"/>
              </a:rPr>
              <a:t>Additional</a:t>
            </a:r>
            <a:r>
              <a:rPr lang="it-IT" altLang="it-IT" sz="1200" b="1" dirty="0">
                <a:latin typeface="Times New Roman" charset="0"/>
                <a:ea typeface="Times New Roman" charset="0"/>
                <a:cs typeface="Times New Roman" charset="0"/>
              </a:rPr>
              <a:t> file 2: </a:t>
            </a:r>
            <a:r>
              <a:rPr lang="it-IT" altLang="it-IT" sz="1200" b="1" dirty="0" err="1">
                <a:latin typeface="Times New Roman" charset="0"/>
                <a:ea typeface="Times New Roman" charset="0"/>
                <a:cs typeface="Times New Roman" charset="0"/>
              </a:rPr>
              <a:t>Table</a:t>
            </a:r>
            <a:r>
              <a:rPr lang="it-IT" altLang="it-IT" sz="1200" b="1" dirty="0">
                <a:latin typeface="Times New Roman" charset="0"/>
                <a:ea typeface="Times New Roman" charset="0"/>
                <a:cs typeface="Times New Roman" charset="0"/>
              </a:rPr>
              <a:t> S1</a:t>
            </a:r>
            <a:r>
              <a:rPr lang="it-IT" altLang="it-IT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it-IT" sz="1200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xmlns="" id="{F1637841-44B1-224D-B5E6-0CDEBE8AF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290760"/>
              </p:ext>
            </p:extLst>
          </p:nvPr>
        </p:nvGraphicFramePr>
        <p:xfrm>
          <a:off x="1809347" y="1669091"/>
          <a:ext cx="6363103" cy="38800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1283">
                  <a:extLst>
                    <a:ext uri="{9D8B030D-6E8A-4147-A177-3AD203B41FA5}">
                      <a16:colId xmlns:a16="http://schemas.microsoft.com/office/drawing/2014/main" xmlns="" val="3644324167"/>
                    </a:ext>
                  </a:extLst>
                </a:gridCol>
                <a:gridCol w="1066811">
                  <a:extLst>
                    <a:ext uri="{9D8B030D-6E8A-4147-A177-3AD203B41FA5}">
                      <a16:colId xmlns:a16="http://schemas.microsoft.com/office/drawing/2014/main" xmlns="" val="280251661"/>
                    </a:ext>
                  </a:extLst>
                </a:gridCol>
                <a:gridCol w="2520697">
                  <a:extLst>
                    <a:ext uri="{9D8B030D-6E8A-4147-A177-3AD203B41FA5}">
                      <a16:colId xmlns:a16="http://schemas.microsoft.com/office/drawing/2014/main" xmlns="" val="1746466381"/>
                    </a:ext>
                  </a:extLst>
                </a:gridCol>
                <a:gridCol w="623093">
                  <a:extLst>
                    <a:ext uri="{9D8B030D-6E8A-4147-A177-3AD203B41FA5}">
                      <a16:colId xmlns:a16="http://schemas.microsoft.com/office/drawing/2014/main" xmlns="" val="2470551910"/>
                    </a:ext>
                  </a:extLst>
                </a:gridCol>
                <a:gridCol w="1161219">
                  <a:extLst>
                    <a:ext uri="{9D8B030D-6E8A-4147-A177-3AD203B41FA5}">
                      <a16:colId xmlns:a16="http://schemas.microsoft.com/office/drawing/2014/main" xmlns="" val="33965114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 dirty="0" err="1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Genese</a:t>
                      </a:r>
                      <a:endParaRPr lang="it-IT" sz="9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GenBank</a:t>
                      </a:r>
                      <a:endParaRPr lang="it-IT" sz="9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accession no.</a:t>
                      </a:r>
                      <a:endParaRPr lang="it-IT" sz="9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9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Primers</a:t>
                      </a:r>
                      <a:r>
                        <a:rPr lang="it-IT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9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sequences</a:t>
                      </a:r>
                      <a:endParaRPr lang="it-IT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</a:t>
                      </a:r>
                      <a:endParaRPr lang="it-IT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9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Amplicon</a:t>
                      </a:r>
                      <a:r>
                        <a:rPr lang="it-IT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9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</a:t>
                      </a:r>
                      <a:r>
                        <a:rPr lang="it-IT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it-IT" sz="9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</a:t>
                      </a:r>
                      <a:r>
                        <a:rPr lang="it-IT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extLst>
                  <a:ext uri="{0D108BD9-81ED-4DB2-BD59-A6C34878D82A}">
                    <a16:rowId xmlns:a16="http://schemas.microsoft.com/office/drawing/2014/main" xmlns="" val="3364058424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OeFAD2.1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HQ908422 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GCAATCAAGCCACTATTAGGTG 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8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[42]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extLst>
                  <a:ext uri="{0D108BD9-81ED-4DB2-BD59-A6C34878D82A}">
                    <a16:rowId xmlns:a16="http://schemas.microsoft.com/office/drawing/2014/main" xmlns="" val="3513790909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GACATAAAGACACTCCTTCGC-3’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8901985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OeFAD2.2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HQ908423.1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GCAATTAAGCCGATATTAGGG-3’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[42]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303568864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CATTCCTTCGCTTCTCTCC-3’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4356842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FAD6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AY772187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GAACGAGGCTACATGGAAC-3’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[23]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15697914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GTTGTGAATCTTTGGGTGC-3’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8239248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OeFAD7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HQ889832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5'-CCCATGTCATACATCACCTC-3'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[42]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1831763927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5'-GCAAATACAATGGAAGAGGC-3'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9032408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OeSLS1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JX266184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GTGAAGTGGATGTGTGGCCT-3’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[20]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4252180718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CAACTCAAATAAAACGCCGG-3’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577298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OePAL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JX266200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AATGGGGAGCTTCATCCATCA 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[20]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80654430"/>
                  </a:ext>
                </a:extLst>
              </a:tr>
              <a:tr h="12677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AGAAATGTGGATGACATAAGCTTCA 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6185668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OeCUAO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GQ851613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AAGATGGCCTTGGGAAGAAT 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[20]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3176336683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TTCTGCCAATCCTGTTCTCC 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3090288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OeALDH1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JX266197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TTTAAGTGGGGAGCTCAAATACA-3’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[20]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297730921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GATGCTTCAGATATTCCCATGC-3’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2205040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OeEF1</a:t>
                      </a:r>
                      <a:r>
                        <a:rPr lang="el-GR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el-GR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AM946404</a:t>
                      </a:r>
                      <a:endParaRPr lang="it-IT" sz="800" b="1" i="0" u="none" strike="noStrike">
                        <a:solidFill>
                          <a:srgbClr val="44444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ACCACTGGTGGTTTTGAAGC 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[20]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1022472963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GAAACCAGAGATGGGGACAA-3’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4859674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OeCRY2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E8NTSAO03GWZ77</a:t>
                      </a:r>
                      <a:endParaRPr lang="it-IT" sz="800" b="1" i="0" u="none" strike="noStrike">
                        <a:solidFill>
                          <a:srgbClr val="444444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5’- GTCCTACAAGCTCGTCCTATG -3’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[42]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4225778294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5’- CTTGTCGCAACTATGCAAGT-3’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3722295"/>
                  </a:ext>
                </a:extLst>
              </a:tr>
              <a:tr h="122617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OesARF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Oe031316.1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5'-TGAGACCCAAAAAGGACCAC-3'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[43]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2854764328"/>
                  </a:ext>
                </a:extLst>
              </a:tr>
              <a:tr h="1226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5'-CTTCCCTCCACTTGGGTTCT-3'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461580"/>
                  </a:ext>
                </a:extLst>
              </a:tr>
              <a:tr h="126573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OesH3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Oe004654.1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FW 5'-CTACCATTCCAGCGTTTGGT-3'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[43]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extLst>
                  <a:ext uri="{0D108BD9-81ED-4DB2-BD59-A6C34878D82A}">
                    <a16:rowId xmlns:a16="http://schemas.microsoft.com/office/drawing/2014/main" xmlns="" val="266681916"/>
                  </a:ext>
                </a:extLst>
              </a:tr>
              <a:tr h="12657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5'-GACCCACAAGGTAAGCCT-3'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9506730"/>
                  </a:ext>
                </a:extLst>
              </a:tr>
              <a:tr h="134484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OesDHN</a:t>
                      </a:r>
                      <a:r>
                        <a:rPr lang="it-IT" sz="8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KR349290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FW 5′-AAGGAGAAGCTCCCTGGGTA-3'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[44]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2827144318"/>
                  </a:ext>
                </a:extLst>
              </a:tr>
              <a:tr h="13448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5′-AAACCACCAAAGAAGAAATCAAA -3′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1090671"/>
                  </a:ext>
                </a:extLst>
              </a:tr>
              <a:tr h="126573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i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OeGGH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DQ424963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FW 5'-CCAAGGGAGGCATTTGTAGA-3'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[38]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extLst>
                  <a:ext uri="{0D108BD9-81ED-4DB2-BD59-A6C34878D82A}">
                    <a16:rowId xmlns:a16="http://schemas.microsoft.com/office/drawing/2014/main" xmlns="" val="1521434451"/>
                  </a:ext>
                </a:extLst>
              </a:tr>
              <a:tr h="13448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it-IT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BW 5'-TGGATTCACAGCCAATTTCA-3'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3" marR="5933" marT="5933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2978926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06512B94-7545-4348-9DC4-E0976330158D}"/>
              </a:ext>
            </a:extLst>
          </p:cNvPr>
          <p:cNvSpPr txBox="1"/>
          <p:nvPr/>
        </p:nvSpPr>
        <p:spPr>
          <a:xfrm>
            <a:off x="2383186" y="988200"/>
            <a:ext cx="5302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of 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genes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analysed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expression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RT-</a:t>
            </a:r>
            <a:r>
              <a:rPr lang="it-I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qPCR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06841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276</Words>
  <Application>Microsoft Macintosh PowerPoint</Application>
  <PresentationFormat>A4 (21x29,7 cm)</PresentationFormat>
  <Paragraphs>92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Tema di Office</vt:lpstr>
      <vt:lpstr>Presentazione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Beatrice Bitonti</cp:lastModifiedBy>
  <cp:revision>18</cp:revision>
  <dcterms:created xsi:type="dcterms:W3CDTF">2018-10-03T10:37:59Z</dcterms:created>
  <dcterms:modified xsi:type="dcterms:W3CDTF">2019-08-19T21:10:43Z</dcterms:modified>
</cp:coreProperties>
</file>