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74"/>
  </p:normalViewPr>
  <p:slideViewPr>
    <p:cSldViewPr snapToGrid="0" snapToObjects="1">
      <p:cViewPr varScale="1">
        <p:scale>
          <a:sx n="131" d="100"/>
          <a:sy n="131" d="100"/>
        </p:scale>
        <p:origin x="1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238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77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4660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8660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3028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958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6211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944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134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07183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657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8B937-3AF9-BF46-8F07-84A4369BAD49}" type="datetimeFigureOut">
              <a:rPr lang="it-IT" smtClean="0"/>
              <a:t>25/10/18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5F293-5EF3-A84C-A038-7785EEF6387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17134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AAB66584-B5B4-8C4F-885C-B54BA82387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270472"/>
              </p:ext>
            </p:extLst>
          </p:nvPr>
        </p:nvGraphicFramePr>
        <p:xfrm>
          <a:off x="839969" y="1420257"/>
          <a:ext cx="8244801" cy="4026096"/>
        </p:xfrm>
        <a:graphic>
          <a:graphicData uri="http://schemas.openxmlformats.org/drawingml/2006/table">
            <a:tbl>
              <a:tblPr firstRow="1" firstCol="1" bandRow="1"/>
              <a:tblGrid>
                <a:gridCol w="1230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38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052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052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069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069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6011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6775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1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Quality indices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10 masl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200 masl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700 masl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 i="1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Legal limits or usual range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775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GM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TP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GM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TP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GM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TP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Acidity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0.4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0.3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0.4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0.3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0.5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0.6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d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0.8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PV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5.0 ± 0.06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7.2 ± 0.08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4.0 ± 0.04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6.0 ± 0.06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4.0 ± 0.03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5.0 ± 0.05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20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K</a:t>
                      </a:r>
                      <a:r>
                        <a:rPr lang="en-GB" sz="1100" b="1" baseline="-25000">
                          <a:effectLst/>
                          <a:latin typeface="Times New Roman" charset="0"/>
                          <a:ea typeface="Times New Roman" charset="0"/>
                        </a:rPr>
                        <a:t>232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1.85 ± 0.05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1.89 ± 0.05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1.98 ± 0.05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d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1.83 ± 0.06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1.76 ± 0.05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1.64 ± 0.04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2.5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K</a:t>
                      </a:r>
                      <a:r>
                        <a:rPr lang="en-GB" sz="1100" b="1" baseline="-25000">
                          <a:effectLst/>
                          <a:latin typeface="Times New Roman" charset="0"/>
                          <a:ea typeface="Times New Roman" charset="0"/>
                        </a:rPr>
                        <a:t>270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0.15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0.16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0.22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7754">
                <a:tc gridSpan="8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 i="1">
                          <a:effectLst/>
                          <a:latin typeface="Times New Roman" charset="0"/>
                          <a:ea typeface="Times New Roman" charset="0"/>
                        </a:rPr>
                        <a:t>Fatty Acids </a:t>
                      </a:r>
                      <a:r>
                        <a:rPr lang="en-GB" sz="1100" b="1" i="1" dirty="0">
                          <a:effectLst/>
                          <a:latin typeface="Times New Roman" charset="0"/>
                          <a:ea typeface="Times New Roman" charset="0"/>
                        </a:rPr>
                        <a:t>composition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C14:0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0.05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C16:0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12.36 ± 0.23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13.96 ± 0.26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12.01 ± 0.25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11.7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12.25 ± 0.23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12.15 ± 0.22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7.5-20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C16:1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1.25 ± 0.13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1.29 ± 0.12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0.94 ± 0.11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0.93 ± 0.10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1.41 ± 0.11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0.79 ± 0.11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0.3-3.5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C17:0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0.02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0.3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C17:1 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0.04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0.04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0.04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0.04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0.04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0.03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0.3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C18:0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2.60 ± 0.21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2.40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1.69 ± 0.15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1.75 ± 0.16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2.55 ± 0.20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1.73 ± 0.17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0.5-5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C18:1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76.17 ± 0.59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70.9 ± 0.51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74.65 ± 0.55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77.84 ± 0.59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d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74.66 ± 0.55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76.42 ± 0.58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55-83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C18:2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5.78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8.72 ± 0.15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8.60 ± 0.18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5.97 ± 0.18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6.78 ± 0.17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6.71 ± 0.22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3.5-21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C20:0 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0.51 ± 0.02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charset="0"/>
                          <a:ea typeface="Times New Roman" charset="0"/>
                        </a:rPr>
                        <a:t>0.51 ± 0.05</a:t>
                      </a:r>
                      <a:r>
                        <a:rPr lang="en-GB" sz="1100" baseline="30000" dirty="0"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charset="0"/>
                          <a:ea typeface="Times New Roman" charset="0"/>
                        </a:rPr>
                        <a:t>0.44 ± 0.03</a:t>
                      </a:r>
                      <a:r>
                        <a:rPr lang="en-GB" sz="1100" baseline="30000" dirty="0"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charset="0"/>
                          <a:ea typeface="Times New Roman" charset="0"/>
                        </a:rPr>
                        <a:t>0.39 ± 0.03</a:t>
                      </a:r>
                      <a:r>
                        <a:rPr lang="en-GB" sz="1100" baseline="30000" dirty="0"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charset="0"/>
                          <a:ea typeface="Times New Roman" charset="0"/>
                        </a:rPr>
                        <a:t>0.51 ± 0.04</a:t>
                      </a:r>
                      <a:r>
                        <a:rPr lang="en-GB" sz="1100" baseline="30000" dirty="0"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charset="0"/>
                          <a:ea typeface="Times New Roman" charset="0"/>
                        </a:rPr>
                        <a:t>0.29 ± 0.01</a:t>
                      </a:r>
                      <a:r>
                        <a:rPr lang="en-GB" sz="1100" baseline="30000" dirty="0"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Times New Roman" charset="0"/>
                          <a:ea typeface="Times New Roman" charset="0"/>
                        </a:rPr>
                        <a:t>≤ 0.6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C18:3 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0.82 ± 0.02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0.89 ± 0.04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0.99 ± 0.03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0.85 ± 0.03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0.95 ± 0.03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0.99 ± 0.03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1.0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C20:1 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0.14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0.11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0.05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0.06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0.08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0.4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C22:0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0.09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 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0.2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C24:0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0.06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0.09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0.09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0.10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0.06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0.04 ± 0.00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≤ 0.2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ΣMUFAs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77.6 ± 0.51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72.4 ± 0.45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75.7 ± 0.48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78.8 ± 0.50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d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76.2 ± 0.50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77.3 ± 0.51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 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ΣPUFAs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6.60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9.61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9.59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6.82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7.73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7.70 ± 0.19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 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MUFAs/PUFAs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11.75 ± 0.35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7.53 ± 0.32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7.89 ± 0.34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11.56 ± 0.35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9.85 ± 0.35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10.04 ± 0.35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 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677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Times New Roman" charset="0"/>
                          <a:ea typeface="Times New Roman" charset="0"/>
                        </a:rPr>
                        <a:t>C18:1/C18:2</a:t>
                      </a:r>
                      <a:endParaRPr lang="it-IT" sz="110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13.17 ± 0.39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8.13 ± 0.33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8.68 ± 0.37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a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13.03 ± 0.39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c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11.01 ± 0.36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11.39 ± 0.40</a:t>
                      </a:r>
                      <a:r>
                        <a:rPr lang="en-GB" sz="1100" baseline="300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b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Times New Roman" charset="0"/>
                        </a:rPr>
                        <a:t> &gt; 7</a:t>
                      </a:r>
                      <a:endParaRPr lang="it-IT" sz="1100" dirty="0"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39707" marR="39707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</a:tbl>
          </a:graphicData>
        </a:graphic>
      </p:graphicFrame>
      <p:sp>
        <p:nvSpPr>
          <p:cNvPr id="8" name="Rettangolo 7">
            <a:extLst>
              <a:ext uri="{FF2B5EF4-FFF2-40B4-BE49-F238E27FC236}">
                <a16:creationId xmlns:a16="http://schemas.microsoft.com/office/drawing/2014/main" id="{B29B7A5B-D442-FB4F-B473-F2C0B9443B9B}"/>
              </a:ext>
            </a:extLst>
          </p:cNvPr>
          <p:cNvSpPr/>
          <p:nvPr/>
        </p:nvSpPr>
        <p:spPr>
          <a:xfrm>
            <a:off x="7325291" y="5485265"/>
            <a:ext cx="194516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200" b="1">
                <a:latin typeface="Times New Roman" charset="0"/>
                <a:ea typeface="Times New Roman" charset="0"/>
              </a:rPr>
              <a:t>Additional file3: </a:t>
            </a:r>
            <a:r>
              <a:rPr lang="en-GB" sz="1200" b="1" dirty="0">
                <a:latin typeface="Times New Roman" charset="0"/>
                <a:ea typeface="Times New Roman" charset="0"/>
              </a:rPr>
              <a:t>Table S2</a:t>
            </a:r>
            <a:endParaRPr lang="it-IT" sz="1200" dirty="0">
              <a:latin typeface="Times New Roman" charset="0"/>
              <a:ea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841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459</Words>
  <Application>Microsoft Macintosh PowerPoint</Application>
  <PresentationFormat>A4 (21x29,7 cm)</PresentationFormat>
  <Paragraphs>181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7</cp:revision>
  <dcterms:created xsi:type="dcterms:W3CDTF">2018-10-03T10:37:59Z</dcterms:created>
  <dcterms:modified xsi:type="dcterms:W3CDTF">2018-10-25T14:46:57Z</dcterms:modified>
</cp:coreProperties>
</file>