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71" r:id="rId2"/>
    <p:sldId id="287" r:id="rId3"/>
    <p:sldId id="288" r:id="rId4"/>
    <p:sldId id="283" r:id="rId5"/>
    <p:sldId id="274" r:id="rId6"/>
    <p:sldId id="282" r:id="rId7"/>
    <p:sldId id="291" r:id="rId8"/>
    <p:sldId id="284" r:id="rId9"/>
    <p:sldId id="285" r:id="rId10"/>
    <p:sldId id="286" r:id="rId11"/>
    <p:sldId id="289" r:id="rId12"/>
  </p:sldIdLst>
  <p:sldSz cx="12192000" cy="6858000"/>
  <p:notesSz cx="6858000" cy="9144000"/>
  <p:embeddedFontLst>
    <p:embeddedFont>
      <p:font typeface="等线" panose="02010600030101010101" pitchFamily="2" charset="-122"/>
      <p:regular r:id="rId14"/>
      <p:bold r:id="rId1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7C80"/>
    <a:srgbClr val="CC3300"/>
    <a:srgbClr val="33CCFF"/>
    <a:srgbClr val="CC99FF"/>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44"/>
      </p:cViewPr>
      <p:guideLst/>
    </p:cSldViewPr>
  </p:slideViewPr>
  <p:notesTextViewPr>
    <p:cViewPr>
      <p:scale>
        <a:sx n="1" d="1"/>
        <a:sy n="1" d="1"/>
      </p:scale>
      <p:origin x="0" y="0"/>
    </p:cViewPr>
  </p:notesTextViewPr>
  <p:notesViewPr>
    <p:cSldViewPr snapToGrid="0">
      <p:cViewPr varScale="1">
        <p:scale>
          <a:sx n="52" d="100"/>
          <a:sy n="52" d="100"/>
        </p:scale>
        <p:origin x="268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charts/_rels/chart1.xml.rels><?xml version="1.0" encoding="UTF-8" standalone="yes"?>
<Relationships xmlns="http://schemas.openxmlformats.org/package/2006/relationships"><Relationship Id="rId3" Type="http://schemas.openxmlformats.org/officeDocument/2006/relationships/oleObject" Target="file:///D:\01-&#25216;&#26415;&#30740;&#21457;\01-&#25216;&#26415;&#36827;&#23637;&#26356;&#26032;\&#39640;&#20445;&#30495;&#37238;&#25991;&#31456;&#21457;&#34920;&#30456;&#20851;&#25968;&#25454;&#27719;&#24635;\&#23454;&#39564;&#25968;&#25454;&#21644;&#32467;&#26524;\&#30897;&#22522;&#26367;&#25442;&#25928;&#29575;&#23454;&#39564;\PY0179-187&#30897;&#22522;&#26367;&#25442;&#25928;&#29575;&#20998;&#26512;-2018.1.23-&#31532;&#19968;&#27425;&#23454;&#39564;&#32467;&#26524;-&#21547;&#25991;&#31456;&#20570;&#22270;&#20351;&#29992;&#22270;&#349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01-&#25216;&#26415;&#30740;&#21457;\01-&#25216;&#26415;&#36827;&#23637;&#26356;&#26032;\&#39640;&#20445;&#30495;&#37238;&#25991;&#31456;&#21457;&#34920;&#30456;&#20851;&#25968;&#25454;&#27719;&#24635;\&#23454;&#39564;&#25968;&#25454;&#21644;&#32467;&#26524;\&#30897;&#22522;&#26367;&#25442;&#25928;&#29575;&#23454;&#39564;\PY0159-162%20PY0175-178&#26085;&#26412;&#26228;&#25239;&#24840;&#38774;&#28857;&#31361;&#21464;&#25928;&#29575;&#20998;&#26512;-2018.1.22-&#21547;&#25991;&#31456;&#20570;&#22270;&#20351;&#29992;&#22270;&#3492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dmin002\Desktop\PY0183%20184-CS652&#30897;&#22522;&#26367;&#25442;&#21644;&#20999;&#21106;&#25928;&#29575;&#27604;&#36739;-&#26679;&#21697;&#21462;&#33258;PA0303-TYC147815&#24247;&#26690;&#23159;51294126-\PY0183%20184-CS652&#30897;&#22522;&#26367;&#25442;&#21644;&#20999;&#21106;&#25928;&#29575;&#27604;&#36739;-&#26679;&#21697;&#21462;&#33258;PA0303.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文章做图确认数据!$C$2</c:f>
              <c:strCache>
                <c:ptCount val="1"/>
                <c:pt idx="0">
                  <c:v>SpCas9-pBE</c:v>
                </c:pt>
              </c:strCache>
            </c:strRef>
          </c:tx>
          <c:spPr>
            <a:solidFill>
              <a:srgbClr val="FF7C8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文章做图确认数据!$D$1:$F$1</c:f>
              <c:strCache>
                <c:ptCount val="3"/>
                <c:pt idx="0">
                  <c:v>CDC48</c:v>
                </c:pt>
                <c:pt idx="1">
                  <c:v>ALS</c:v>
                </c:pt>
                <c:pt idx="2">
                  <c:v>NRT1.1B</c:v>
                </c:pt>
              </c:strCache>
            </c:strRef>
          </c:cat>
          <c:val>
            <c:numRef>
              <c:f>文章做图确认数据!$D$2:$F$2</c:f>
              <c:numCache>
                <c:formatCode>0.0;[Red]0.0</c:formatCode>
                <c:ptCount val="3"/>
                <c:pt idx="0">
                  <c:v>66.7</c:v>
                </c:pt>
                <c:pt idx="1">
                  <c:v>53.300000000000004</c:v>
                </c:pt>
                <c:pt idx="2">
                  <c:v>100</c:v>
                </c:pt>
              </c:numCache>
            </c:numRef>
          </c:val>
          <c:extLst>
            <c:ext xmlns:c16="http://schemas.microsoft.com/office/drawing/2014/chart" uri="{C3380CC4-5D6E-409C-BE32-E72D297353CC}">
              <c16:uniqueId val="{00000000-0902-4EAF-90C9-9BFDF09C1846}"/>
            </c:ext>
          </c:extLst>
        </c:ser>
        <c:ser>
          <c:idx val="1"/>
          <c:order val="1"/>
          <c:tx>
            <c:strRef>
              <c:f>文章做图确认数据!$C$3</c:f>
              <c:strCache>
                <c:ptCount val="1"/>
                <c:pt idx="0">
                  <c:v>eSpCas9(1.1)-pBE</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文章做图确认数据!$D$1:$F$1</c:f>
              <c:strCache>
                <c:ptCount val="3"/>
                <c:pt idx="0">
                  <c:v>CDC48</c:v>
                </c:pt>
                <c:pt idx="1">
                  <c:v>ALS</c:v>
                </c:pt>
                <c:pt idx="2">
                  <c:v>NRT1.1B</c:v>
                </c:pt>
              </c:strCache>
            </c:strRef>
          </c:cat>
          <c:val>
            <c:numRef>
              <c:f>文章做图确认数据!$D$3:$F$3</c:f>
              <c:numCache>
                <c:formatCode>0.0;[Red]0.0</c:formatCode>
                <c:ptCount val="3"/>
                <c:pt idx="0">
                  <c:v>0</c:v>
                </c:pt>
                <c:pt idx="1">
                  <c:v>6.7</c:v>
                </c:pt>
                <c:pt idx="2">
                  <c:v>6.7</c:v>
                </c:pt>
              </c:numCache>
            </c:numRef>
          </c:val>
          <c:extLst>
            <c:ext xmlns:c16="http://schemas.microsoft.com/office/drawing/2014/chart" uri="{C3380CC4-5D6E-409C-BE32-E72D297353CC}">
              <c16:uniqueId val="{00000001-0902-4EAF-90C9-9BFDF09C1846}"/>
            </c:ext>
          </c:extLst>
        </c:ser>
        <c:ser>
          <c:idx val="2"/>
          <c:order val="2"/>
          <c:tx>
            <c:strRef>
              <c:f>文章做图确认数据!$C$4</c:f>
              <c:strCache>
                <c:ptCount val="1"/>
                <c:pt idx="0">
                  <c:v>SpCas9-HF2-pBE</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文章做图确认数据!$D$1:$F$1</c:f>
              <c:strCache>
                <c:ptCount val="3"/>
                <c:pt idx="0">
                  <c:v>CDC48</c:v>
                </c:pt>
                <c:pt idx="1">
                  <c:v>ALS</c:v>
                </c:pt>
                <c:pt idx="2">
                  <c:v>NRT1.1B</c:v>
                </c:pt>
              </c:strCache>
            </c:strRef>
          </c:cat>
          <c:val>
            <c:numRef>
              <c:f>文章做图确认数据!$D$4:$F$4</c:f>
              <c:numCache>
                <c:formatCode>0.0;[Red]0.0</c:formatCode>
                <c:ptCount val="3"/>
                <c:pt idx="0">
                  <c:v>0</c:v>
                </c:pt>
                <c:pt idx="1">
                  <c:v>15</c:v>
                </c:pt>
                <c:pt idx="2">
                  <c:v>65</c:v>
                </c:pt>
              </c:numCache>
            </c:numRef>
          </c:val>
          <c:extLst>
            <c:ext xmlns:c16="http://schemas.microsoft.com/office/drawing/2014/chart" uri="{C3380CC4-5D6E-409C-BE32-E72D297353CC}">
              <c16:uniqueId val="{00000002-0902-4EAF-90C9-9BFDF09C1846}"/>
            </c:ext>
          </c:extLst>
        </c:ser>
        <c:ser>
          <c:idx val="3"/>
          <c:order val="3"/>
          <c:tx>
            <c:strRef>
              <c:f>文章做图确认数据!$C$5</c:f>
              <c:strCache>
                <c:ptCount val="1"/>
                <c:pt idx="0">
                  <c:v>HypaCas9-pBE</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文章做图确认数据!$D$1:$F$1</c:f>
              <c:strCache>
                <c:ptCount val="3"/>
                <c:pt idx="0">
                  <c:v>CDC48</c:v>
                </c:pt>
                <c:pt idx="1">
                  <c:v>ALS</c:v>
                </c:pt>
                <c:pt idx="2">
                  <c:v>NRT1.1B</c:v>
                </c:pt>
              </c:strCache>
            </c:strRef>
          </c:cat>
          <c:val>
            <c:numRef>
              <c:f>文章做图确认数据!$D$5:$F$5</c:f>
              <c:numCache>
                <c:formatCode>0.0;[Red]0.0</c:formatCode>
                <c:ptCount val="3"/>
                <c:pt idx="0">
                  <c:v>0</c:v>
                </c:pt>
                <c:pt idx="1">
                  <c:v>53.300000000000004</c:v>
                </c:pt>
                <c:pt idx="2">
                  <c:v>86.7</c:v>
                </c:pt>
              </c:numCache>
            </c:numRef>
          </c:val>
          <c:extLst>
            <c:ext xmlns:c16="http://schemas.microsoft.com/office/drawing/2014/chart" uri="{C3380CC4-5D6E-409C-BE32-E72D297353CC}">
              <c16:uniqueId val="{00000003-0902-4EAF-90C9-9BFDF09C1846}"/>
            </c:ext>
          </c:extLst>
        </c:ser>
        <c:dLbls>
          <c:showLegendKey val="0"/>
          <c:showVal val="0"/>
          <c:showCatName val="0"/>
          <c:showSerName val="0"/>
          <c:showPercent val="0"/>
          <c:showBubbleSize val="0"/>
        </c:dLbls>
        <c:gapWidth val="219"/>
        <c:overlap val="-27"/>
        <c:axId val="644657024"/>
        <c:axId val="640248720"/>
      </c:barChart>
      <c:catAx>
        <c:axId val="64465702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640248720"/>
        <c:crosses val="autoZero"/>
        <c:auto val="1"/>
        <c:lblAlgn val="ctr"/>
        <c:lblOffset val="100"/>
        <c:noMultiLvlLbl val="0"/>
      </c:catAx>
      <c:valAx>
        <c:axId val="640248720"/>
        <c:scaling>
          <c:orientation val="minMax"/>
        </c:scaling>
        <c:delete val="0"/>
        <c:axPos val="l"/>
        <c:majorGridlines>
          <c:spPr>
            <a:ln w="9525" cap="flat" cmpd="sng" algn="ctr">
              <a:noFill/>
              <a:round/>
            </a:ln>
            <a:effectLst/>
          </c:spPr>
        </c:majorGridlines>
        <c:numFmt formatCode="0;[Red]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644657024"/>
        <c:crosses val="autoZero"/>
        <c:crossBetween val="between"/>
        <c:majorUnit val="30"/>
      </c:valAx>
      <c:spPr>
        <a:noFill/>
        <a:ln>
          <a:noFill/>
        </a:ln>
        <a:effectLst/>
      </c:spPr>
    </c:plotArea>
    <c:legend>
      <c:legendPos val="b"/>
      <c:layout>
        <c:manualLayout>
          <c:xMode val="edge"/>
          <c:yMode val="edge"/>
          <c:x val="0"/>
          <c:y val="0.79244204366892412"/>
          <c:w val="1"/>
          <c:h val="0.1452368709487351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Sheet1!$K$25</c:f>
              <c:strCache>
                <c:ptCount val="1"/>
                <c:pt idx="0">
                  <c:v>SpCas9</c:v>
                </c:pt>
              </c:strCache>
            </c:strRef>
          </c:tx>
          <c:spPr>
            <a:solidFill>
              <a:srgbClr val="FF7C8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Sheet1!$L$24:$N$24</c:f>
              <c:strCache>
                <c:ptCount val="3"/>
                <c:pt idx="0">
                  <c:v>Ghd7</c:v>
                </c:pt>
                <c:pt idx="1">
                  <c:v>GW8-T1</c:v>
                </c:pt>
                <c:pt idx="2">
                  <c:v>GW8-T2</c:v>
                </c:pt>
              </c:strCache>
            </c:strRef>
          </c:cat>
          <c:val>
            <c:numRef>
              <c:f>Sheet1!$L$25:$N$25</c:f>
              <c:numCache>
                <c:formatCode>0.0</c:formatCode>
                <c:ptCount val="3"/>
                <c:pt idx="0">
                  <c:v>0</c:v>
                </c:pt>
                <c:pt idx="1">
                  <c:v>46.666666666666664</c:v>
                </c:pt>
                <c:pt idx="2">
                  <c:v>60</c:v>
                </c:pt>
              </c:numCache>
            </c:numRef>
          </c:val>
          <c:extLst>
            <c:ext xmlns:c16="http://schemas.microsoft.com/office/drawing/2014/chart" uri="{C3380CC4-5D6E-409C-BE32-E72D297353CC}">
              <c16:uniqueId val="{00000000-C228-4E79-806C-D21374AEE46F}"/>
            </c:ext>
          </c:extLst>
        </c:ser>
        <c:ser>
          <c:idx val="1"/>
          <c:order val="1"/>
          <c:tx>
            <c:strRef>
              <c:f>Sheet1!$K$26</c:f>
              <c:strCache>
                <c:ptCount val="1"/>
                <c:pt idx="0">
                  <c:v>eSpCas9 (1.1)</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Sheet1!$L$24:$N$24</c:f>
              <c:strCache>
                <c:ptCount val="3"/>
                <c:pt idx="0">
                  <c:v>Ghd7</c:v>
                </c:pt>
                <c:pt idx="1">
                  <c:v>GW8-T1</c:v>
                </c:pt>
                <c:pt idx="2">
                  <c:v>GW8-T2</c:v>
                </c:pt>
              </c:strCache>
            </c:strRef>
          </c:cat>
          <c:val>
            <c:numRef>
              <c:f>Sheet1!$L$26:$N$26</c:f>
              <c:numCache>
                <c:formatCode>0.0</c:formatCode>
                <c:ptCount val="3"/>
                <c:pt idx="0">
                  <c:v>0</c:v>
                </c:pt>
                <c:pt idx="1">
                  <c:v>40</c:v>
                </c:pt>
                <c:pt idx="2">
                  <c:v>60</c:v>
                </c:pt>
              </c:numCache>
            </c:numRef>
          </c:val>
          <c:extLst>
            <c:ext xmlns:c16="http://schemas.microsoft.com/office/drawing/2014/chart" uri="{C3380CC4-5D6E-409C-BE32-E72D297353CC}">
              <c16:uniqueId val="{00000001-C228-4E79-806C-D21374AEE46F}"/>
            </c:ext>
          </c:extLst>
        </c:ser>
        <c:ser>
          <c:idx val="2"/>
          <c:order val="2"/>
          <c:tx>
            <c:strRef>
              <c:f>Sheet1!$K$27</c:f>
              <c:strCache>
                <c:ptCount val="1"/>
                <c:pt idx="0">
                  <c:v>SpCas9-HF2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Sheet1!$L$24:$N$24</c:f>
              <c:strCache>
                <c:ptCount val="3"/>
                <c:pt idx="0">
                  <c:v>Ghd7</c:v>
                </c:pt>
                <c:pt idx="1">
                  <c:v>GW8-T1</c:v>
                </c:pt>
                <c:pt idx="2">
                  <c:v>GW8-T2</c:v>
                </c:pt>
              </c:strCache>
            </c:strRef>
          </c:cat>
          <c:val>
            <c:numRef>
              <c:f>Sheet1!$L$27:$N$27</c:f>
              <c:numCache>
                <c:formatCode>0.0</c:formatCode>
                <c:ptCount val="3"/>
                <c:pt idx="0">
                  <c:v>0</c:v>
                </c:pt>
                <c:pt idx="1">
                  <c:v>6.666666666666667</c:v>
                </c:pt>
                <c:pt idx="2">
                  <c:v>6.666666666666667</c:v>
                </c:pt>
              </c:numCache>
            </c:numRef>
          </c:val>
          <c:extLst>
            <c:ext xmlns:c16="http://schemas.microsoft.com/office/drawing/2014/chart" uri="{C3380CC4-5D6E-409C-BE32-E72D297353CC}">
              <c16:uniqueId val="{00000002-C228-4E79-806C-D21374AEE46F}"/>
            </c:ext>
          </c:extLst>
        </c:ser>
        <c:ser>
          <c:idx val="3"/>
          <c:order val="3"/>
          <c:tx>
            <c:strRef>
              <c:f>Sheet1!$K$28</c:f>
              <c:strCache>
                <c:ptCount val="1"/>
                <c:pt idx="0">
                  <c:v>HypaCas9</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Sheet1!$L$24:$N$24</c:f>
              <c:strCache>
                <c:ptCount val="3"/>
                <c:pt idx="0">
                  <c:v>Ghd7</c:v>
                </c:pt>
                <c:pt idx="1">
                  <c:v>GW8-T1</c:v>
                </c:pt>
                <c:pt idx="2">
                  <c:v>GW8-T2</c:v>
                </c:pt>
              </c:strCache>
            </c:strRef>
          </c:cat>
          <c:val>
            <c:numRef>
              <c:f>Sheet1!$L$28:$N$28</c:f>
              <c:numCache>
                <c:formatCode>0.0</c:formatCode>
                <c:ptCount val="3"/>
                <c:pt idx="0">
                  <c:v>0</c:v>
                </c:pt>
                <c:pt idx="1">
                  <c:v>26.666666666666668</c:v>
                </c:pt>
                <c:pt idx="2">
                  <c:v>26.666666666666668</c:v>
                </c:pt>
              </c:numCache>
            </c:numRef>
          </c:val>
          <c:extLst>
            <c:ext xmlns:c16="http://schemas.microsoft.com/office/drawing/2014/chart" uri="{C3380CC4-5D6E-409C-BE32-E72D297353CC}">
              <c16:uniqueId val="{00000003-C228-4E79-806C-D21374AEE46F}"/>
            </c:ext>
          </c:extLst>
        </c:ser>
        <c:dLbls>
          <c:showLegendKey val="0"/>
          <c:showVal val="0"/>
          <c:showCatName val="0"/>
          <c:showSerName val="0"/>
          <c:showPercent val="0"/>
          <c:showBubbleSize val="0"/>
        </c:dLbls>
        <c:gapWidth val="219"/>
        <c:overlap val="-27"/>
        <c:axId val="241991600"/>
        <c:axId val="437961536"/>
      </c:barChart>
      <c:catAx>
        <c:axId val="2419916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37961536"/>
        <c:crosses val="autoZero"/>
        <c:auto val="1"/>
        <c:lblAlgn val="ctr"/>
        <c:lblOffset val="100"/>
        <c:noMultiLvlLbl val="0"/>
      </c:catAx>
      <c:valAx>
        <c:axId val="437961536"/>
        <c:scaling>
          <c:orientation val="minMax"/>
          <c:max val="80"/>
        </c:scaling>
        <c:delete val="0"/>
        <c:axPos val="l"/>
        <c:majorGridlines>
          <c:spPr>
            <a:ln w="9525" cap="flat" cmpd="sng" algn="ctr">
              <a:noFill/>
              <a:round/>
            </a:ln>
            <a:effectLst/>
          </c:spPr>
        </c:majorGridlines>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41991600"/>
        <c:crosses val="autoZero"/>
        <c:crossBetween val="between"/>
        <c:majorUnit val="20"/>
      </c:valAx>
      <c:spPr>
        <a:noFill/>
        <a:ln>
          <a:noFill/>
        </a:ln>
        <a:effectLst/>
      </c:spPr>
    </c:plotArea>
    <c:legend>
      <c:legendPos val="b"/>
      <c:layout>
        <c:manualLayout>
          <c:xMode val="edge"/>
          <c:yMode val="edge"/>
          <c:x val="0.10043897637795274"/>
          <c:y val="0.88859616506270045"/>
          <c:w val="0.81023293963254595"/>
          <c:h val="7.899642752989209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Sheet2!$A$22</c:f>
              <c:strCache>
                <c:ptCount val="1"/>
                <c:pt idx="0">
                  <c:v>SpCas9-BE+
sgRNA(modified)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Sheet2!$B$21:$E$21</c:f>
              <c:strCache>
                <c:ptCount val="4"/>
                <c:pt idx="0">
                  <c:v>SNP only</c:v>
                </c:pt>
                <c:pt idx="1">
                  <c:v>Indel only</c:v>
                </c:pt>
                <c:pt idx="2">
                  <c:v>SNP+Indel</c:v>
                </c:pt>
                <c:pt idx="3">
                  <c:v>WT</c:v>
                </c:pt>
              </c:strCache>
            </c:strRef>
          </c:cat>
          <c:val>
            <c:numRef>
              <c:f>Sheet2!$B$22:$E$22</c:f>
              <c:numCache>
                <c:formatCode>0.0</c:formatCode>
                <c:ptCount val="4"/>
                <c:pt idx="0">
                  <c:v>46.153846153846153</c:v>
                </c:pt>
                <c:pt idx="1">
                  <c:v>19.230769230769234</c:v>
                </c:pt>
                <c:pt idx="2">
                  <c:v>19.230769230769234</c:v>
                </c:pt>
                <c:pt idx="3">
                  <c:v>15.384615384615385</c:v>
                </c:pt>
              </c:numCache>
            </c:numRef>
          </c:val>
          <c:extLst>
            <c:ext xmlns:c16="http://schemas.microsoft.com/office/drawing/2014/chart" uri="{C3380CC4-5D6E-409C-BE32-E72D297353CC}">
              <c16:uniqueId val="{00000000-EB3C-4CAB-9295-E9D419710068}"/>
            </c:ext>
          </c:extLst>
        </c:ser>
        <c:ser>
          <c:idx val="1"/>
          <c:order val="1"/>
          <c:tx>
            <c:strRef>
              <c:f>Sheet2!$A$23</c:f>
              <c:strCache>
                <c:ptCount val="1"/>
                <c:pt idx="0">
                  <c:v>eSpCas9(1.1)-BE+
sgRNA(modified)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Sheet2!$B$21:$E$21</c:f>
              <c:strCache>
                <c:ptCount val="4"/>
                <c:pt idx="0">
                  <c:v>SNP only</c:v>
                </c:pt>
                <c:pt idx="1">
                  <c:v>Indel only</c:v>
                </c:pt>
                <c:pt idx="2">
                  <c:v>SNP+Indel</c:v>
                </c:pt>
                <c:pt idx="3">
                  <c:v>WT</c:v>
                </c:pt>
              </c:strCache>
            </c:strRef>
          </c:cat>
          <c:val>
            <c:numRef>
              <c:f>Sheet2!$B$23:$E$23</c:f>
              <c:numCache>
                <c:formatCode>0.0</c:formatCode>
                <c:ptCount val="4"/>
                <c:pt idx="0">
                  <c:v>50</c:v>
                </c:pt>
                <c:pt idx="1">
                  <c:v>44.444444444444443</c:v>
                </c:pt>
                <c:pt idx="2">
                  <c:v>5.5555555555555554</c:v>
                </c:pt>
                <c:pt idx="3">
                  <c:v>0</c:v>
                </c:pt>
              </c:numCache>
            </c:numRef>
          </c:val>
          <c:extLst>
            <c:ext xmlns:c16="http://schemas.microsoft.com/office/drawing/2014/chart" uri="{C3380CC4-5D6E-409C-BE32-E72D297353CC}">
              <c16:uniqueId val="{00000001-EB3C-4CAB-9295-E9D419710068}"/>
            </c:ext>
          </c:extLst>
        </c:ser>
        <c:dLbls>
          <c:showLegendKey val="0"/>
          <c:showVal val="0"/>
          <c:showCatName val="0"/>
          <c:showSerName val="0"/>
          <c:showPercent val="0"/>
          <c:showBubbleSize val="0"/>
        </c:dLbls>
        <c:gapWidth val="219"/>
        <c:overlap val="-27"/>
        <c:axId val="396891840"/>
        <c:axId val="394055072"/>
      </c:barChart>
      <c:catAx>
        <c:axId val="39689184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394055072"/>
        <c:crosses val="autoZero"/>
        <c:auto val="1"/>
        <c:lblAlgn val="ctr"/>
        <c:lblOffset val="100"/>
        <c:noMultiLvlLbl val="0"/>
      </c:catAx>
      <c:valAx>
        <c:axId val="394055072"/>
        <c:scaling>
          <c:orientation val="minMax"/>
        </c:scaling>
        <c:delete val="0"/>
        <c:axPos val="l"/>
        <c:majorGridlines>
          <c:spPr>
            <a:ln w="9525" cap="flat" cmpd="sng" algn="ctr">
              <a:noFill/>
              <a:round/>
            </a:ln>
            <a:effectLst/>
          </c:spPr>
        </c:majorGridlines>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96891840"/>
        <c:crosses val="autoZero"/>
        <c:crossBetween val="between"/>
        <c:majorUnit val="15"/>
      </c:valAx>
      <c:spPr>
        <a:noFill/>
        <a:ln>
          <a:noFill/>
        </a:ln>
        <a:effectLst/>
      </c:spPr>
    </c:plotArea>
    <c:legend>
      <c:legendPos val="b"/>
      <c:layout>
        <c:manualLayout>
          <c:xMode val="edge"/>
          <c:yMode val="edge"/>
          <c:x val="0.1193827042706704"/>
          <c:y val="0.84933070993721338"/>
          <c:w val="0.76723108851284127"/>
          <c:h val="0.1199030329542140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224-5240-40E9-AA44-D8CFD4027C4F}" type="datetimeFigureOut">
              <a:rPr lang="zh-CN" altLang="en-US" smtClean="0"/>
              <a:t>2019/11/8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E9F732-85AD-401C-AFF9-1D420DE625E5}" type="slidenum">
              <a:rPr lang="zh-CN" altLang="en-US" smtClean="0"/>
              <a:t>‹#›</a:t>
            </a:fld>
            <a:endParaRPr lang="zh-CN" altLang="en-US"/>
          </a:p>
        </p:txBody>
      </p:sp>
    </p:spTree>
    <p:extLst>
      <p:ext uri="{BB962C8B-B14F-4D97-AF65-F5344CB8AC3E}">
        <p14:creationId xmlns:p14="http://schemas.microsoft.com/office/powerpoint/2010/main" val="127689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41CD3C-E25B-4337-B9E4-C6E00EA2C0A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24EBCA4-E713-4F1A-AA65-7134500830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6336FBE-31F4-47E6-B42D-67CACC639AC4}"/>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5" name="页脚占位符 4">
            <a:extLst>
              <a:ext uri="{FF2B5EF4-FFF2-40B4-BE49-F238E27FC236}">
                <a16:creationId xmlns:a16="http://schemas.microsoft.com/office/drawing/2014/main" id="{856C2F4A-1E1D-410A-B060-BA1DECFECB0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576F2E5-D3B2-43A7-8053-5F348008E210}"/>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1595464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6B7690-4D6B-4049-8593-D0D21397A67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FFFE5B-E4A8-4ECF-9826-153F8697A41A}"/>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F7B77C0-7F03-4419-94AC-DD1671BFD9FC}"/>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5" name="页脚占位符 4">
            <a:extLst>
              <a:ext uri="{FF2B5EF4-FFF2-40B4-BE49-F238E27FC236}">
                <a16:creationId xmlns:a16="http://schemas.microsoft.com/office/drawing/2014/main" id="{3D411ABC-5ECF-49EF-83B9-5EB12B8278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50F623-4B87-44AA-9AAE-B22BF8BBCDEB}"/>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3999494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A6874AD-7D20-4EF4-B493-8ABCD2FDA21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E4CC7D4-1B43-41B9-B545-A64457EF3D8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4E397C-D958-4A52-99BD-90BE74B609F0}"/>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5" name="页脚占位符 4">
            <a:extLst>
              <a:ext uri="{FF2B5EF4-FFF2-40B4-BE49-F238E27FC236}">
                <a16:creationId xmlns:a16="http://schemas.microsoft.com/office/drawing/2014/main" id="{6ED88124-6F99-4B88-8ECB-5470B20F887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D5146AE-FE99-4842-87E1-46FC00A7C07C}"/>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133304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B655C9-98FD-4E43-AC19-8626268CACC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EDDF5FB-5C42-470E-BD5F-2747B3F0A9D5}"/>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5246985-B34A-42E3-A4A6-E258920D60DC}"/>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5" name="页脚占位符 4">
            <a:extLst>
              <a:ext uri="{FF2B5EF4-FFF2-40B4-BE49-F238E27FC236}">
                <a16:creationId xmlns:a16="http://schemas.microsoft.com/office/drawing/2014/main" id="{F443D7A5-1FA1-4767-A1DA-8A274808AE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1B32360-B2CE-4264-B39F-F77EAAE2C0FC}"/>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211512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B460DC-ACF8-4F46-83B6-9ACC9C2B045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2DD1958-C41C-4A90-9D9C-C1375B19B6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5C3A1B2-C698-4BA7-AAC6-89417DE0671D}"/>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5" name="页脚占位符 4">
            <a:extLst>
              <a:ext uri="{FF2B5EF4-FFF2-40B4-BE49-F238E27FC236}">
                <a16:creationId xmlns:a16="http://schemas.microsoft.com/office/drawing/2014/main" id="{E316B378-4112-4BB4-8D38-8446D255CE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1F08C25-E9CC-433C-BE83-949315F2A6F5}"/>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120964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DAB6AF-9615-4218-B666-1BDFC812AD5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26E9E12-93B0-448A-8D11-9234A67CBB7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5B24DF31-85D1-4602-A593-7F6D3A378973}"/>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1B8DA4A-C35A-46DC-9F6D-D899A2C4E4D1}"/>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6" name="页脚占位符 5">
            <a:extLst>
              <a:ext uri="{FF2B5EF4-FFF2-40B4-BE49-F238E27FC236}">
                <a16:creationId xmlns:a16="http://schemas.microsoft.com/office/drawing/2014/main" id="{BDECA6D0-8AD2-4D5D-A782-13A7F265E5D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1C40E9A-0EC5-40BC-91C3-F90F907D42A5}"/>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348667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611CD4-332C-45A1-AA57-76E0C6F238C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5E98669-4DDF-4710-949A-893800A5C8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2399823-5A88-4CE1-9313-5B043AE7D09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AB391002-3E8F-4B5A-8BBA-AE4DAA24FB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B905C13-A0D6-4E14-ABEC-C63FF57C5F9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C430DE1-E160-4855-8ADB-EC4FBE2E21D7}"/>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8" name="页脚占位符 7">
            <a:extLst>
              <a:ext uri="{FF2B5EF4-FFF2-40B4-BE49-F238E27FC236}">
                <a16:creationId xmlns:a16="http://schemas.microsoft.com/office/drawing/2014/main" id="{0CC8ECD0-134F-4FFC-906F-2F91048D19F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C969D3B-0DA0-4D7B-BC3D-05676C15F8C1}"/>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1468843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94E190-DACD-4932-A6C4-BC30E251290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3A82180-8FC8-4E72-8D25-FEEAF2359462}"/>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4" name="页脚占位符 3">
            <a:extLst>
              <a:ext uri="{FF2B5EF4-FFF2-40B4-BE49-F238E27FC236}">
                <a16:creationId xmlns:a16="http://schemas.microsoft.com/office/drawing/2014/main" id="{0BE6E289-BE63-47AF-AA9E-F8CD454D734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1CA4FC7-895C-4D4B-8BC0-3DC4895BAC81}"/>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4293756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E6B5C09-54E1-4D90-9B47-8536DB80406F}"/>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3" name="页脚占位符 2">
            <a:extLst>
              <a:ext uri="{FF2B5EF4-FFF2-40B4-BE49-F238E27FC236}">
                <a16:creationId xmlns:a16="http://schemas.microsoft.com/office/drawing/2014/main" id="{47784040-2810-48D5-A853-3D18D7239F3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B66EA9E-8A8E-40BF-BD1D-E689BEAE3F35}"/>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3651692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CDF8B0-4B23-46C1-9637-BC3F1D7EA11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5DE8E8C-CABB-4D7F-B0D7-9721E8A70B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92FFA30-6446-48F1-96C5-A28A1A8DFE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5C5F75F-6A21-4A1B-AC35-BB6F5D3EFE8C}"/>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6" name="页脚占位符 5">
            <a:extLst>
              <a:ext uri="{FF2B5EF4-FFF2-40B4-BE49-F238E27FC236}">
                <a16:creationId xmlns:a16="http://schemas.microsoft.com/office/drawing/2014/main" id="{F648343C-4447-4025-A563-9AC441F1728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BB8B69E-CB2F-41C5-A9CC-44859C8DF18B}"/>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1943740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992C68-4266-4705-B106-9B1C4ED0334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8D12A90-D297-45FE-B6CA-E21A0A49A2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0F74358-1CC0-4F2E-854B-E919FED589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8687E7D-6F8C-4728-AE01-E7CD17BF3D04}"/>
              </a:ext>
            </a:extLst>
          </p:cNvPr>
          <p:cNvSpPr>
            <a:spLocks noGrp="1"/>
          </p:cNvSpPr>
          <p:nvPr>
            <p:ph type="dt" sz="half" idx="10"/>
          </p:nvPr>
        </p:nvSpPr>
        <p:spPr/>
        <p:txBody>
          <a:bodyPr/>
          <a:lstStyle/>
          <a:p>
            <a:fld id="{1701ACEC-0AC4-487E-B1D5-2B4F7F2861C0}" type="datetimeFigureOut">
              <a:rPr lang="zh-CN" altLang="en-US" smtClean="0"/>
              <a:t>2019/11/8</a:t>
            </a:fld>
            <a:endParaRPr lang="zh-CN" altLang="en-US"/>
          </a:p>
        </p:txBody>
      </p:sp>
      <p:sp>
        <p:nvSpPr>
          <p:cNvPr id="6" name="页脚占位符 5">
            <a:extLst>
              <a:ext uri="{FF2B5EF4-FFF2-40B4-BE49-F238E27FC236}">
                <a16:creationId xmlns:a16="http://schemas.microsoft.com/office/drawing/2014/main" id="{8F4090E7-820E-4825-8891-E5BE5B3D86B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330E52-3821-489C-8F80-2679AD4CD20C}"/>
              </a:ext>
            </a:extLst>
          </p:cNvPr>
          <p:cNvSpPr>
            <a:spLocks noGrp="1"/>
          </p:cNvSpPr>
          <p:nvPr>
            <p:ph type="sldNum" sz="quarter" idx="12"/>
          </p:nvPr>
        </p:nvSpPr>
        <p:spPr/>
        <p:txBody>
          <a:body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861198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E518996-09B5-454E-A345-DBE24F070E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84727EF9-547B-467B-A1AA-0D881C51CD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BAFC274-7D5F-4F29-A227-574C8247F6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01ACEC-0AC4-487E-B1D5-2B4F7F2861C0}" type="datetimeFigureOut">
              <a:rPr lang="zh-CN" altLang="en-US" smtClean="0"/>
              <a:t>2019/11/8</a:t>
            </a:fld>
            <a:endParaRPr lang="zh-CN" altLang="en-US"/>
          </a:p>
        </p:txBody>
      </p:sp>
      <p:sp>
        <p:nvSpPr>
          <p:cNvPr id="5" name="页脚占位符 4">
            <a:extLst>
              <a:ext uri="{FF2B5EF4-FFF2-40B4-BE49-F238E27FC236}">
                <a16:creationId xmlns:a16="http://schemas.microsoft.com/office/drawing/2014/main" id="{4B0C1265-51B3-4BAE-9D40-6FC2082867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57BBDEB-1587-4989-BB64-8A0A0A2805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F6DB38-4553-4DE8-9068-DA0A499ABBCA}" type="slidenum">
              <a:rPr lang="zh-CN" altLang="en-US" smtClean="0"/>
              <a:t>‹#›</a:t>
            </a:fld>
            <a:endParaRPr lang="zh-CN" altLang="en-US"/>
          </a:p>
        </p:txBody>
      </p:sp>
    </p:spTree>
    <p:extLst>
      <p:ext uri="{BB962C8B-B14F-4D97-AF65-F5344CB8AC3E}">
        <p14:creationId xmlns:p14="http://schemas.microsoft.com/office/powerpoint/2010/main" val="4081017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宋体" panose="02010600030101010101" pitchFamily="2" charset="-122"/>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宋体" panose="02010600030101010101" pitchFamily="2"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宋体" panose="02010600030101010101" pitchFamily="2"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宋体" panose="02010600030101010101" pitchFamily="2"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宋体" panose="02010600030101010101" pitchFamily="2"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宋体" panose="02010600030101010101" pitchFamily="2"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46CDFC-A22A-4A0D-9830-976760706993}"/>
              </a:ext>
            </a:extLst>
          </p:cNvPr>
          <p:cNvSpPr>
            <a:spLocks noGrp="1"/>
          </p:cNvSpPr>
          <p:nvPr>
            <p:ph type="ctrTitle"/>
          </p:nvPr>
        </p:nvSpPr>
        <p:spPr>
          <a:xfrm>
            <a:off x="1524000" y="1122363"/>
            <a:ext cx="9491330" cy="2387600"/>
          </a:xfrm>
        </p:spPr>
        <p:txBody>
          <a:bodyPr>
            <a:normAutofit/>
          </a:bodyPr>
          <a:lstStyle/>
          <a:p>
            <a:r>
              <a:rPr lang="en-US" sz="2800" b="1" dirty="0"/>
              <a:t>Multiplex nucleotide editing by high-fidelity Cas9 variants with improved efficiency in rice</a:t>
            </a:r>
            <a:br>
              <a:rPr lang="en-US" sz="2800" b="1" dirty="0"/>
            </a:br>
            <a:br>
              <a:rPr lang="en-US" sz="2800" b="1" dirty="0"/>
            </a:br>
            <a:r>
              <a:rPr lang="en-US" sz="1800" b="1" dirty="0"/>
              <a:t>Additional  file 1</a:t>
            </a:r>
            <a:endParaRPr lang="zh-CN" altLang="en-US" sz="2800" dirty="0"/>
          </a:p>
        </p:txBody>
      </p:sp>
    </p:spTree>
    <p:extLst>
      <p:ext uri="{BB962C8B-B14F-4D97-AF65-F5344CB8AC3E}">
        <p14:creationId xmlns:p14="http://schemas.microsoft.com/office/powerpoint/2010/main" val="1796763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B1ED7DA4-6925-42B0-9315-968E110B5E1F}"/>
              </a:ext>
            </a:extLst>
          </p:cNvPr>
          <p:cNvSpPr txBox="1"/>
          <p:nvPr/>
        </p:nvSpPr>
        <p:spPr>
          <a:xfrm>
            <a:off x="617883" y="367747"/>
            <a:ext cx="11478039" cy="523220"/>
          </a:xfrm>
          <a:prstGeom prst="rect">
            <a:avLst/>
          </a:prstGeom>
          <a:noFill/>
        </p:spPr>
        <p:txBody>
          <a:bodyPr wrap="square" rtlCol="0">
            <a:spAutoFit/>
          </a:bodyPr>
          <a:lstStyle/>
          <a:p>
            <a:r>
              <a:rPr lang="en-US" sz="1400" b="1" dirty="0"/>
              <a:t>PmCDA1&amp;UGI</a:t>
            </a:r>
          </a:p>
          <a:p>
            <a:r>
              <a:rPr lang="en-US" sz="1400" dirty="0">
                <a:highlight>
                  <a:srgbClr val="FFFF00"/>
                </a:highlight>
              </a:rPr>
              <a:t>Linkers</a:t>
            </a:r>
            <a:r>
              <a:rPr lang="en-US" sz="1400" dirty="0"/>
              <a:t> are highlighted in yellow,  </a:t>
            </a:r>
            <a:r>
              <a:rPr lang="en-US" sz="1400" dirty="0">
                <a:solidFill>
                  <a:srgbClr val="00B0F0"/>
                </a:solidFill>
              </a:rPr>
              <a:t>PmCDA1</a:t>
            </a:r>
            <a:r>
              <a:rPr lang="en-US" sz="1400" dirty="0"/>
              <a:t> is marked in blue, </a:t>
            </a:r>
            <a:r>
              <a:rPr lang="en-US" sz="1400" dirty="0">
                <a:solidFill>
                  <a:srgbClr val="92D050"/>
                </a:solidFill>
              </a:rPr>
              <a:t>UGI</a:t>
            </a:r>
            <a:r>
              <a:rPr lang="en-US" sz="1400" dirty="0"/>
              <a:t> is marked in green. Both PmCDA1 and UGI are codon-optimized in rice.</a:t>
            </a:r>
          </a:p>
        </p:txBody>
      </p:sp>
      <p:sp>
        <p:nvSpPr>
          <p:cNvPr id="5" name="矩形 4">
            <a:extLst>
              <a:ext uri="{FF2B5EF4-FFF2-40B4-BE49-F238E27FC236}">
                <a16:creationId xmlns:a16="http://schemas.microsoft.com/office/drawing/2014/main" id="{525B0078-CF8B-4B9E-B1DC-DE814F0A66D9}"/>
              </a:ext>
            </a:extLst>
          </p:cNvPr>
          <p:cNvSpPr/>
          <p:nvPr/>
        </p:nvSpPr>
        <p:spPr>
          <a:xfrm>
            <a:off x="617883" y="966787"/>
            <a:ext cx="10817086" cy="2462213"/>
          </a:xfrm>
          <a:prstGeom prst="rect">
            <a:avLst/>
          </a:prstGeom>
        </p:spPr>
        <p:txBody>
          <a:bodyPr wrap="square">
            <a:spAutoFit/>
          </a:bodyPr>
          <a:lstStyle/>
          <a:p>
            <a:r>
              <a:rPr lang="en-US" sz="1400" dirty="0">
                <a:highlight>
                  <a:srgbClr val="FFFF00"/>
                </a:highlight>
              </a:rPr>
              <a:t>Tgaggaggaggcacgggaggaggaggctccgccgagtatgtgcgcgcgctcttcgacttcaacggcaatgacgaggaggatctccctttcaagaagggcgacatcctccgcatccgcgataagccggaggagcagtggtggaacgcagaggactccgagggcaagcggggcatgatcctggtgccatacgtcgagaagtacagcggcgattacaaggaccacgatggcgactacaaggatcatgacatcgattacaaggacgatgacgataagtccggc</a:t>
            </a:r>
            <a:r>
              <a:rPr lang="en-US" sz="1400" dirty="0"/>
              <a:t>gtcgac</a:t>
            </a:r>
            <a:r>
              <a:rPr lang="en-US" sz="1400" dirty="0">
                <a:solidFill>
                  <a:srgbClr val="00B0F0"/>
                </a:solidFill>
              </a:rPr>
              <a:t>atgacggacgcggagtatgtgcgcatccacgagaagctcgatatctacaccttcaagaagcagttcttcaacaataagaagtcggtgtcccatcggtgctacgtcctcttcgagctgaagcgcaggggagagcgccgcgcctgcttctggggctacgcggtgaataagccgcagtcaggcacagagcgcggcatccacgccgagatcttctcgatccggaaggtcgaggagtacctccgcgacaacccaggccagttcacgatcaattggtactccagctggtccccttgcgcagattgcgcagagaagatcctcgagtggtacaaccaggagctgaggggcaatggccataccctcaagatctgggcctgcaagctgtactacgagaagaacgcgaggaatcagatcggcctctggaacctgcgggataatggcgtgggcctcaacgtgatggtgtccgagcactaccagtgctgccgcaagatcttcatccagtcctcccacaatcagctgaacgagaataggtggctcgaaaagaccctgaagcgcgccgagaagtggaggagcgagctgtctatcatgatccaggtcaagatcctgcacaccacaaagtcaccggcggtg</a:t>
            </a:r>
            <a:r>
              <a:rPr lang="en-US" sz="1400" dirty="0">
                <a:highlight>
                  <a:srgbClr val="FFFF00"/>
                </a:highlight>
              </a:rPr>
              <a:t>ggcggcggcggcagc</a:t>
            </a:r>
            <a:r>
              <a:rPr lang="en-US" sz="1400" dirty="0"/>
              <a:t>gaattc</a:t>
            </a:r>
            <a:r>
              <a:rPr lang="en-US" sz="1400" dirty="0">
                <a:solidFill>
                  <a:srgbClr val="00B050"/>
                </a:solidFill>
              </a:rPr>
              <a:t>tccggcggcagcacgaacctcagcgacatcatcgagaaggagacaggcaagcagctcgtgatccaggagtctatcctcatgctgcctgaggaggtggaggaggtcatcggcaacaagccggagtccgatatcctcgtgcacaccgcctacgacgagtcgacagatgagaatgtcatgctcctgacctccgacgcaccagagtacaagccatgggcgctcgtgatccaggattccaacggcgagaataagatcaagatgctgtctggcggctccccgaagaagaagcgcaaggtctag</a:t>
            </a:r>
          </a:p>
        </p:txBody>
      </p:sp>
      <p:sp>
        <p:nvSpPr>
          <p:cNvPr id="6" name="矩形 5">
            <a:extLst>
              <a:ext uri="{FF2B5EF4-FFF2-40B4-BE49-F238E27FC236}">
                <a16:creationId xmlns:a16="http://schemas.microsoft.com/office/drawing/2014/main" id="{4AE63507-5B46-4693-988B-28AACD958F04}"/>
              </a:ext>
            </a:extLst>
          </p:cNvPr>
          <p:cNvSpPr/>
          <p:nvPr/>
        </p:nvSpPr>
        <p:spPr>
          <a:xfrm>
            <a:off x="580611" y="3729194"/>
            <a:ext cx="10891630" cy="2031325"/>
          </a:xfrm>
          <a:prstGeom prst="rect">
            <a:avLst/>
          </a:prstGeom>
        </p:spPr>
        <p:txBody>
          <a:bodyPr wrap="square">
            <a:spAutoFit/>
          </a:bodyPr>
          <a:lstStyle/>
          <a:p>
            <a:r>
              <a:rPr lang="en-US" sz="1400" b="1" dirty="0"/>
              <a:t>rAPOBEC1</a:t>
            </a:r>
          </a:p>
          <a:p>
            <a:r>
              <a:rPr lang="en-US" sz="1400" dirty="0"/>
              <a:t>rAPOBEC1 codon-optimized in rice is in black, </a:t>
            </a:r>
            <a:r>
              <a:rPr lang="en-US" sz="1400" dirty="0">
                <a:highlight>
                  <a:srgbClr val="FFFF00"/>
                </a:highlight>
              </a:rPr>
              <a:t>Linkers</a:t>
            </a:r>
            <a:r>
              <a:rPr lang="en-US" sz="1400" dirty="0"/>
              <a:t> are highlighted in yellow</a:t>
            </a:r>
          </a:p>
          <a:p>
            <a:endParaRPr lang="en-US" sz="1400" dirty="0"/>
          </a:p>
          <a:p>
            <a:r>
              <a:rPr lang="en-US" sz="1400" dirty="0"/>
              <a:t>Atgtccagcgagacaggaccagtggcagtcgacccaacactgcgcaggcggatcgagccacacgagttcgaggtgttcttcgatccgagggagctccggaaggagacatgcctcctgtacgagatcaactggggcggccgccactctatctggaggcatacctcacagaacacaaataagcatgtggaggtcaacttcatcgagaagttcaccacagagcggtacttctgcccgaatacgcgctgctccatcacctggttcctgtcgtggtccccatgcggagagtgctcgagggcaatcacggagttcctctcccgctacccgcacgtcaccctgttcatctacatcgcacggctctaccaccatgcggacccgcggaataggcagggcctccgcgatctgatctcttcaggcgtgacaatccagatcatgacggagcaggagtcaggctactgctggaggaacttcgtcaattacagcccatctaacgaggcacactggccgcgctacccgcatctctgggtgcgcctctacgtgctcgagctgtactgcatcatcctcggcctgccgccatgcctcaatatcctgcgcaggaagcagccgcagctgacgttcttcaccatcgccctccagagctgccactaccagcggctccctccgcatatcctgtgggcgacaggcctcaag</a:t>
            </a:r>
            <a:r>
              <a:rPr lang="en-US" sz="1400" dirty="0">
                <a:highlight>
                  <a:srgbClr val="FFFF00"/>
                </a:highlight>
              </a:rPr>
              <a:t>tcaggctcggagacacctggcacgtccgagagcgccaccccggagtct</a:t>
            </a:r>
          </a:p>
        </p:txBody>
      </p:sp>
      <p:sp>
        <p:nvSpPr>
          <p:cNvPr id="7" name="文本框 6">
            <a:extLst>
              <a:ext uri="{FF2B5EF4-FFF2-40B4-BE49-F238E27FC236}">
                <a16:creationId xmlns:a16="http://schemas.microsoft.com/office/drawing/2014/main" id="{ED62A1A3-DF26-4F64-B7EB-978BC19837AE}"/>
              </a:ext>
            </a:extLst>
          </p:cNvPr>
          <p:cNvSpPr txBox="1"/>
          <p:nvPr/>
        </p:nvSpPr>
        <p:spPr>
          <a:xfrm>
            <a:off x="845488" y="6128727"/>
            <a:ext cx="6828183" cy="276999"/>
          </a:xfrm>
          <a:prstGeom prst="rect">
            <a:avLst/>
          </a:prstGeom>
          <a:noFill/>
        </p:spPr>
        <p:txBody>
          <a:bodyPr wrap="square" rtlCol="0">
            <a:spAutoFit/>
          </a:bodyPr>
          <a:lstStyle/>
          <a:p>
            <a:r>
              <a:rPr lang="en-US" sz="1200" b="1" dirty="0"/>
              <a:t>Fig S7. Essential sequences used in this study (continued)</a:t>
            </a:r>
          </a:p>
        </p:txBody>
      </p:sp>
    </p:spTree>
    <p:extLst>
      <p:ext uri="{BB962C8B-B14F-4D97-AF65-F5344CB8AC3E}">
        <p14:creationId xmlns:p14="http://schemas.microsoft.com/office/powerpoint/2010/main" val="275810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9AC62E-42CC-49DA-81C2-3C2D72D64D64}"/>
              </a:ext>
            </a:extLst>
          </p:cNvPr>
          <p:cNvSpPr>
            <a:spLocks noGrp="1"/>
          </p:cNvSpPr>
          <p:nvPr>
            <p:ph type="title"/>
          </p:nvPr>
        </p:nvSpPr>
        <p:spPr>
          <a:xfrm>
            <a:off x="669234" y="126587"/>
            <a:ext cx="10515600" cy="767936"/>
          </a:xfrm>
        </p:spPr>
        <p:txBody>
          <a:bodyPr>
            <a:normAutofit/>
          </a:bodyPr>
          <a:lstStyle/>
          <a:p>
            <a:r>
              <a:rPr lang="en-US" sz="2000" dirty="0"/>
              <a:t>List of legends for additional  figures</a:t>
            </a:r>
          </a:p>
        </p:txBody>
      </p:sp>
      <p:sp>
        <p:nvSpPr>
          <p:cNvPr id="3" name="内容占位符 2">
            <a:extLst>
              <a:ext uri="{FF2B5EF4-FFF2-40B4-BE49-F238E27FC236}">
                <a16:creationId xmlns:a16="http://schemas.microsoft.com/office/drawing/2014/main" id="{94FB5101-ACF8-46A1-A991-6AB8BDEF2527}"/>
              </a:ext>
            </a:extLst>
          </p:cNvPr>
          <p:cNvSpPr>
            <a:spLocks noGrp="1"/>
          </p:cNvSpPr>
          <p:nvPr>
            <p:ph idx="1"/>
          </p:nvPr>
        </p:nvSpPr>
        <p:spPr>
          <a:xfrm>
            <a:off x="510208" y="775252"/>
            <a:ext cx="10515600" cy="5874025"/>
          </a:xfrm>
        </p:spPr>
        <p:txBody>
          <a:bodyPr>
            <a:normAutofit fontScale="25000" lnSpcReduction="20000"/>
          </a:bodyPr>
          <a:lstStyle/>
          <a:p>
            <a:pPr>
              <a:lnSpc>
                <a:spcPts val="1500"/>
              </a:lnSpc>
            </a:pPr>
            <a:r>
              <a:rPr lang="en-US" sz="4400" b="1" dirty="0"/>
              <a:t>Fig S1. Base editing results of SpCas9-pBE system.</a:t>
            </a:r>
          </a:p>
          <a:p>
            <a:pPr marL="457200" lvl="1" indent="0">
              <a:lnSpc>
                <a:spcPts val="1500"/>
              </a:lnSpc>
              <a:buNone/>
            </a:pPr>
            <a:r>
              <a:rPr lang="en-US" sz="4400" dirty="0"/>
              <a:t>Genes, target sequences and sequence results of six editing targets in rice genome were showed above in SpCas9-pBE system. In the target sequence, PAM sequence was highlighted in green, the C to T conversion bases were highlighted in blue. Red arrow on the sequencing map indicated the mutation peak. The results were from 15 positive calli.</a:t>
            </a:r>
          </a:p>
          <a:p>
            <a:pPr>
              <a:lnSpc>
                <a:spcPts val="1500"/>
              </a:lnSpc>
            </a:pPr>
            <a:r>
              <a:rPr lang="en-US" sz="4400" b="1" dirty="0"/>
              <a:t>Fig S2. Base editing results of SpCas9-rBE system. </a:t>
            </a:r>
          </a:p>
          <a:p>
            <a:pPr marL="457200" lvl="1" indent="0">
              <a:lnSpc>
                <a:spcPts val="1500"/>
              </a:lnSpc>
              <a:buNone/>
            </a:pPr>
            <a:r>
              <a:rPr lang="en-US" sz="4400" dirty="0"/>
              <a:t>Genes, target sequences and sequence results of four editing targets in rice genome were showed above in SpCas9-rBE system. In the target sequence, PAM sequence was highlighted in green, the C to T conversion bases were highlighted in blue. Red arrow on the sequencing map indicated the mutation peak. The results were from 15 positive calli.</a:t>
            </a:r>
          </a:p>
          <a:p>
            <a:pPr>
              <a:lnSpc>
                <a:spcPts val="1500"/>
              </a:lnSpc>
            </a:pPr>
            <a:r>
              <a:rPr lang="en-US" sz="4400" b="1" dirty="0"/>
              <a:t>Fig S3. On-target activities of high fidelity SpCas9 variants guided by wild-type sgRNA. </a:t>
            </a:r>
          </a:p>
          <a:p>
            <a:pPr marL="457200" lvl="1" indent="0">
              <a:lnSpc>
                <a:spcPts val="1500"/>
              </a:lnSpc>
              <a:buNone/>
            </a:pPr>
            <a:r>
              <a:rPr lang="en-US" sz="4400" b="1" dirty="0"/>
              <a:t>a</a:t>
            </a:r>
            <a:r>
              <a:rPr lang="en-US" sz="4400" dirty="0"/>
              <a:t> C-T substitution frequency of SpCas9-pBE and high fidelity Cas9 </a:t>
            </a:r>
            <a:r>
              <a:rPr lang="en-US" sz="4400" dirty="0" err="1"/>
              <a:t>pBEs</a:t>
            </a:r>
            <a:r>
              <a:rPr lang="en-US" sz="4400" dirty="0"/>
              <a:t> at three genomic targets. </a:t>
            </a:r>
            <a:r>
              <a:rPr lang="en-US" sz="4400" b="1" dirty="0"/>
              <a:t>b</a:t>
            </a:r>
            <a:r>
              <a:rPr lang="en-US" sz="4400" dirty="0"/>
              <a:t> Random mutation frequency of SpCas9 and three variants at three genomic targets. All the frequencies were calculated among fifteen positive calli.</a:t>
            </a:r>
          </a:p>
          <a:p>
            <a:pPr algn="just">
              <a:lnSpc>
                <a:spcPts val="1500"/>
              </a:lnSpc>
              <a:spcBef>
                <a:spcPts val="360"/>
              </a:spcBef>
              <a:spcAft>
                <a:spcPts val="360"/>
              </a:spcAft>
            </a:pPr>
            <a:r>
              <a:rPr lang="en-US" sz="4400" b="1" kern="100" dirty="0"/>
              <a:t>Fig S4.</a:t>
            </a:r>
            <a:r>
              <a:rPr lang="en-US" sz="4400" kern="100" dirty="0"/>
              <a:t> </a:t>
            </a:r>
            <a:r>
              <a:rPr lang="en-US" sz="4400" b="1" kern="100" dirty="0"/>
              <a:t>C-T substitution and random mutation occurred at NRT1.1B site in pBE system. </a:t>
            </a:r>
          </a:p>
          <a:p>
            <a:pPr marL="457200" lvl="1" indent="0">
              <a:lnSpc>
                <a:spcPts val="1500"/>
              </a:lnSpc>
              <a:spcAft>
                <a:spcPts val="360"/>
              </a:spcAft>
              <a:buNone/>
            </a:pPr>
            <a:r>
              <a:rPr lang="en-US" sz="4400" dirty="0"/>
              <a:t>Three samples with random mutations were selected from the calli of SpCas9-pBE and eSpCas9(1.1)-pBE complexed with the modified sgRNA each to detect the actual mutation types. PCR product were cloned to </a:t>
            </a:r>
            <a:r>
              <a:rPr lang="en-US" sz="4400" dirty="0" err="1"/>
              <a:t>pEASY</a:t>
            </a:r>
            <a:r>
              <a:rPr lang="en-US" sz="4400" dirty="0"/>
              <a:t>-B </a:t>
            </a:r>
            <a:r>
              <a:rPr lang="en-US" sz="4400" dirty="0" err="1"/>
              <a:t>vetor</a:t>
            </a:r>
            <a:r>
              <a:rPr lang="en-US" sz="4400" dirty="0"/>
              <a:t> and 27 positive clones were sent for sequence for each base editor. The specific mutation forms included base substitution and random mutation were listed. Arrows point to the positions with substitution base.</a:t>
            </a:r>
          </a:p>
          <a:p>
            <a:pPr algn="just">
              <a:lnSpc>
                <a:spcPts val="1500"/>
              </a:lnSpc>
              <a:spcBef>
                <a:spcPts val="360"/>
              </a:spcBef>
              <a:spcAft>
                <a:spcPts val="360"/>
              </a:spcAft>
            </a:pPr>
            <a:r>
              <a:rPr lang="en-US" sz="4400" b="1" kern="100" dirty="0"/>
              <a:t>Fig S5. Random mutation frequency occurred at NRT1.1B site in pBE system . </a:t>
            </a:r>
          </a:p>
          <a:p>
            <a:pPr marL="457200" lvl="1" indent="0">
              <a:lnSpc>
                <a:spcPts val="1500"/>
              </a:lnSpc>
              <a:spcAft>
                <a:spcPts val="360"/>
              </a:spcAft>
              <a:buNone/>
            </a:pPr>
            <a:r>
              <a:rPr lang="en-US" sz="4400" dirty="0"/>
              <a:t>Three samples with random mutations were selected from the calli of SpCas9-pBE and eSpCas9(1.1)-pBE complexed with the modified sgRNA each to detect the actual mutation frequency. PCR product were cloned to </a:t>
            </a:r>
            <a:r>
              <a:rPr lang="en-US" sz="4400" dirty="0" err="1"/>
              <a:t>pEASY</a:t>
            </a:r>
            <a:r>
              <a:rPr lang="en-US" sz="4400" dirty="0"/>
              <a:t>-B </a:t>
            </a:r>
            <a:r>
              <a:rPr lang="en-US" sz="4400" dirty="0" err="1"/>
              <a:t>vetor</a:t>
            </a:r>
            <a:r>
              <a:rPr lang="en-US" sz="4400" dirty="0"/>
              <a:t> and 27 positive clones were sent for sequence for each base editor. Proportions of C-T substitution (SNP), random mutation (Indel), and substitution mixed with random mutation(</a:t>
            </a:r>
            <a:r>
              <a:rPr lang="en-US" sz="4400" dirty="0" err="1"/>
              <a:t>SNP+Indel</a:t>
            </a:r>
            <a:r>
              <a:rPr lang="en-US" sz="4400" dirty="0"/>
              <a:t>) were shown above.</a:t>
            </a:r>
          </a:p>
          <a:p>
            <a:pPr>
              <a:lnSpc>
                <a:spcPts val="1500"/>
              </a:lnSpc>
              <a:spcAft>
                <a:spcPts val="360"/>
              </a:spcAft>
            </a:pPr>
            <a:r>
              <a:rPr lang="en-US" sz="4800" b="1" kern="100" dirty="0"/>
              <a:t>FigS6. Schematic diagram for the constructions of base editors. </a:t>
            </a:r>
          </a:p>
          <a:p>
            <a:pPr marL="457200" lvl="1" indent="0">
              <a:lnSpc>
                <a:spcPts val="1500"/>
              </a:lnSpc>
              <a:spcAft>
                <a:spcPts val="360"/>
              </a:spcAft>
              <a:buNone/>
            </a:pPr>
            <a:r>
              <a:rPr lang="en-US" sz="4400" dirty="0"/>
              <a:t>Fragments and backbones used in the construction of SpCas9-pBE (a) and SpCas9-rBE (b) base editors. Restriction enzymes flanked by the fragments were indicated and used during the construction process. </a:t>
            </a:r>
          </a:p>
          <a:p>
            <a:pPr marL="228600" lvl="1" algn="just">
              <a:lnSpc>
                <a:spcPts val="1500"/>
              </a:lnSpc>
              <a:spcBef>
                <a:spcPts val="360"/>
              </a:spcBef>
              <a:spcAft>
                <a:spcPts val="360"/>
              </a:spcAft>
            </a:pPr>
            <a:r>
              <a:rPr lang="en-US" sz="4400" b="1" kern="100" dirty="0"/>
              <a:t>Fig S7. Essential sequences used in this study</a:t>
            </a:r>
            <a:endParaRPr lang="en-US" sz="3200" dirty="0"/>
          </a:p>
          <a:p>
            <a:endParaRPr lang="en-US" dirty="0"/>
          </a:p>
          <a:p>
            <a:endParaRPr lang="en-US" dirty="0"/>
          </a:p>
        </p:txBody>
      </p:sp>
    </p:spTree>
    <p:extLst>
      <p:ext uri="{BB962C8B-B14F-4D97-AF65-F5344CB8AC3E}">
        <p14:creationId xmlns:p14="http://schemas.microsoft.com/office/powerpoint/2010/main" val="2960333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6A1CA929-6BE0-4960-AC22-915CB566984A}"/>
              </a:ext>
            </a:extLst>
          </p:cNvPr>
          <p:cNvSpPr/>
          <p:nvPr/>
        </p:nvSpPr>
        <p:spPr>
          <a:xfrm>
            <a:off x="682739" y="4853929"/>
            <a:ext cx="10606181" cy="1015663"/>
          </a:xfrm>
          <a:prstGeom prst="rect">
            <a:avLst/>
          </a:prstGeom>
        </p:spPr>
        <p:txBody>
          <a:bodyPr wrap="square">
            <a:spAutoFit/>
          </a:bodyPr>
          <a:lstStyle/>
          <a:p>
            <a:r>
              <a:rPr lang="en-US" sz="1200" b="1" dirty="0"/>
              <a:t>Fig S1. Base editing results of SpCas9-pBE system.</a:t>
            </a:r>
          </a:p>
          <a:p>
            <a:r>
              <a:rPr lang="en-US" sz="1200" dirty="0"/>
              <a:t>Genes, target sequences and sequence results of six editing targets in rice genome were showed above in SpCas9-pBE system. In the target sequence, PAM sequence was highlighted in green, the C to T conversion bases were highlighted in blue. Red arrow on the sequencing map indicated the mutation peak. The results were from 15 positive calli.</a:t>
            </a:r>
          </a:p>
          <a:p>
            <a:endParaRPr lang="en-US" sz="1100" dirty="0"/>
          </a:p>
        </p:txBody>
      </p:sp>
      <p:sp>
        <p:nvSpPr>
          <p:cNvPr id="21" name="文本框 20">
            <a:extLst>
              <a:ext uri="{FF2B5EF4-FFF2-40B4-BE49-F238E27FC236}">
                <a16:creationId xmlns:a16="http://schemas.microsoft.com/office/drawing/2014/main" id="{406B5D74-1DEA-4F16-B8D5-4C8DC9981409}"/>
              </a:ext>
            </a:extLst>
          </p:cNvPr>
          <p:cNvSpPr txBox="1"/>
          <p:nvPr/>
        </p:nvSpPr>
        <p:spPr>
          <a:xfrm>
            <a:off x="350795" y="2224546"/>
            <a:ext cx="913342" cy="276999"/>
          </a:xfrm>
          <a:prstGeom prst="rect">
            <a:avLst/>
          </a:prstGeom>
          <a:noFill/>
        </p:spPr>
        <p:txBody>
          <a:bodyPr wrap="square" rtlCol="0">
            <a:spAutoFit/>
          </a:bodyPr>
          <a:lstStyle/>
          <a:p>
            <a:r>
              <a:rPr lang="en-US" sz="1200" b="1" dirty="0"/>
              <a:t>OsALS</a:t>
            </a:r>
          </a:p>
        </p:txBody>
      </p:sp>
      <p:grpSp>
        <p:nvGrpSpPr>
          <p:cNvPr id="153" name="组合 152">
            <a:extLst>
              <a:ext uri="{FF2B5EF4-FFF2-40B4-BE49-F238E27FC236}">
                <a16:creationId xmlns:a16="http://schemas.microsoft.com/office/drawing/2014/main" id="{804F4C8E-843D-4521-AAD4-7567B34399F2}"/>
              </a:ext>
            </a:extLst>
          </p:cNvPr>
          <p:cNvGrpSpPr/>
          <p:nvPr/>
        </p:nvGrpSpPr>
        <p:grpSpPr>
          <a:xfrm>
            <a:off x="316655" y="2687315"/>
            <a:ext cx="2672526" cy="1632489"/>
            <a:chOff x="207326" y="2687315"/>
            <a:chExt cx="2672526" cy="1632489"/>
          </a:xfrm>
        </p:grpSpPr>
        <p:grpSp>
          <p:nvGrpSpPr>
            <p:cNvPr id="10" name="组合 9">
              <a:extLst>
                <a:ext uri="{FF2B5EF4-FFF2-40B4-BE49-F238E27FC236}">
                  <a16:creationId xmlns:a16="http://schemas.microsoft.com/office/drawing/2014/main" id="{B1382441-21B5-4507-A083-497426BD3B52}"/>
                </a:ext>
              </a:extLst>
            </p:cNvPr>
            <p:cNvGrpSpPr/>
            <p:nvPr/>
          </p:nvGrpSpPr>
          <p:grpSpPr>
            <a:xfrm>
              <a:off x="207326" y="2687315"/>
              <a:ext cx="2672526" cy="517193"/>
              <a:chOff x="207326" y="2687315"/>
              <a:chExt cx="2672526" cy="517193"/>
            </a:xfrm>
          </p:grpSpPr>
          <p:sp>
            <p:nvSpPr>
              <p:cNvPr id="18" name="矩形 17">
                <a:extLst>
                  <a:ext uri="{FF2B5EF4-FFF2-40B4-BE49-F238E27FC236}">
                    <a16:creationId xmlns:a16="http://schemas.microsoft.com/office/drawing/2014/main" id="{47E33BAF-B338-4F56-B582-F4901E172963}"/>
                  </a:ext>
                </a:extLst>
              </p:cNvPr>
              <p:cNvSpPr/>
              <p:nvPr/>
            </p:nvSpPr>
            <p:spPr>
              <a:xfrm>
                <a:off x="207326" y="2973676"/>
                <a:ext cx="2672526" cy="230832"/>
              </a:xfrm>
              <a:prstGeom prst="rect">
                <a:avLst/>
              </a:prstGeom>
            </p:spPr>
            <p:txBody>
              <a:bodyPr wrap="none">
                <a:spAutoFit/>
              </a:bodyPr>
              <a:lstStyle/>
              <a:p>
                <a:r>
                  <a:rPr lang="en-US" sz="900" b="1" dirty="0"/>
                  <a:t>ALS</a:t>
                </a:r>
                <a:r>
                  <a:rPr lang="en-US" sz="900" dirty="0"/>
                  <a:t>: </a:t>
                </a:r>
                <a:r>
                  <a:rPr lang="en-US" sz="900" b="1" dirty="0"/>
                  <a:t>5’-CG</a:t>
                </a:r>
                <a:r>
                  <a:rPr lang="en-US" sz="900" b="1" dirty="0">
                    <a:solidFill>
                      <a:srgbClr val="0000FF"/>
                    </a:solidFill>
                  </a:rPr>
                  <a:t>C</a:t>
                </a:r>
                <a:r>
                  <a:rPr lang="en-US" sz="900" b="1" dirty="0"/>
                  <a:t>GTCCATGGAGATCCACC</a:t>
                </a:r>
                <a:r>
                  <a:rPr lang="en-US" sz="900" b="1" dirty="0">
                    <a:solidFill>
                      <a:srgbClr val="00B050"/>
                    </a:solidFill>
                  </a:rPr>
                  <a:t>AGG</a:t>
                </a:r>
                <a:r>
                  <a:rPr lang="en-US" sz="900" b="1" dirty="0"/>
                  <a:t>-3’</a:t>
                </a:r>
              </a:p>
            </p:txBody>
          </p:sp>
          <p:grpSp>
            <p:nvGrpSpPr>
              <p:cNvPr id="114" name="组合 113">
                <a:extLst>
                  <a:ext uri="{FF2B5EF4-FFF2-40B4-BE49-F238E27FC236}">
                    <a16:creationId xmlns:a16="http://schemas.microsoft.com/office/drawing/2014/main" id="{3A412FD6-34B6-457C-83FE-A6669E466A2D}"/>
                  </a:ext>
                </a:extLst>
              </p:cNvPr>
              <p:cNvGrpSpPr/>
              <p:nvPr/>
            </p:nvGrpSpPr>
            <p:grpSpPr>
              <a:xfrm>
                <a:off x="341763" y="2687315"/>
                <a:ext cx="2442154" cy="283686"/>
                <a:chOff x="77838" y="1252096"/>
                <a:chExt cx="3082805" cy="333014"/>
              </a:xfrm>
            </p:grpSpPr>
            <p:cxnSp>
              <p:nvCxnSpPr>
                <p:cNvPr id="26" name="直接连接符 25">
                  <a:extLst>
                    <a:ext uri="{FF2B5EF4-FFF2-40B4-BE49-F238E27FC236}">
                      <a16:creationId xmlns:a16="http://schemas.microsoft.com/office/drawing/2014/main" id="{FE0D9447-FA75-4AE0-8AE7-9504A3CFCEF5}"/>
                    </a:ext>
                  </a:extLst>
                </p:cNvPr>
                <p:cNvCxnSpPr>
                  <a:cxnSpLocks/>
                </p:cNvCxnSpPr>
                <p:nvPr/>
              </p:nvCxnSpPr>
              <p:spPr>
                <a:xfrm flipH="1">
                  <a:off x="77838" y="1252096"/>
                  <a:ext cx="916198" cy="3330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A56AFF70-0E32-4D8E-AA1C-BDD62C6DCF6C}"/>
                    </a:ext>
                  </a:extLst>
                </p:cNvPr>
                <p:cNvCxnSpPr>
                  <a:cxnSpLocks/>
                </p:cNvCxnSpPr>
                <p:nvPr/>
              </p:nvCxnSpPr>
              <p:spPr>
                <a:xfrm>
                  <a:off x="1002381" y="1265274"/>
                  <a:ext cx="2158262" cy="31301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02" name="组合 101">
              <a:extLst>
                <a:ext uri="{FF2B5EF4-FFF2-40B4-BE49-F238E27FC236}">
                  <a16:creationId xmlns:a16="http://schemas.microsoft.com/office/drawing/2014/main" id="{1D266734-5487-49CD-9445-D64A3CF81A51}"/>
                </a:ext>
              </a:extLst>
            </p:cNvPr>
            <p:cNvGrpSpPr/>
            <p:nvPr/>
          </p:nvGrpSpPr>
          <p:grpSpPr>
            <a:xfrm>
              <a:off x="219614" y="3150192"/>
              <a:ext cx="2525050" cy="1169612"/>
              <a:chOff x="241826" y="2203212"/>
              <a:chExt cx="2955306" cy="1372986"/>
            </a:xfrm>
          </p:grpSpPr>
          <p:pic>
            <p:nvPicPr>
              <p:cNvPr id="101" name="图片 100">
                <a:extLst>
                  <a:ext uri="{FF2B5EF4-FFF2-40B4-BE49-F238E27FC236}">
                    <a16:creationId xmlns:a16="http://schemas.microsoft.com/office/drawing/2014/main" id="{C2B371FD-652C-4E86-8C7A-E066EC8953CF}"/>
                  </a:ext>
                </a:extLst>
              </p:cNvPr>
              <p:cNvPicPr>
                <a:picLocks noChangeAspect="1"/>
              </p:cNvPicPr>
              <p:nvPr/>
            </p:nvPicPr>
            <p:blipFill>
              <a:blip r:embed="rId2"/>
              <a:stretch>
                <a:fillRect/>
              </a:stretch>
            </p:blipFill>
            <p:spPr>
              <a:xfrm>
                <a:off x="241826" y="2203212"/>
                <a:ext cx="2955306" cy="1372986"/>
              </a:xfrm>
              <a:prstGeom prst="rect">
                <a:avLst/>
              </a:prstGeom>
            </p:spPr>
          </p:pic>
          <p:cxnSp>
            <p:nvCxnSpPr>
              <p:cNvPr id="37" name="直接箭头连接符 36">
                <a:extLst>
                  <a:ext uri="{FF2B5EF4-FFF2-40B4-BE49-F238E27FC236}">
                    <a16:creationId xmlns:a16="http://schemas.microsoft.com/office/drawing/2014/main" id="{50C38BD7-4AC8-4B83-910B-66E1F59326C7}"/>
                  </a:ext>
                </a:extLst>
              </p:cNvPr>
              <p:cNvCxnSpPr/>
              <p:nvPr/>
            </p:nvCxnSpPr>
            <p:spPr>
              <a:xfrm>
                <a:off x="620854" y="2814605"/>
                <a:ext cx="0" cy="2165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18" name="组合 117">
            <a:extLst>
              <a:ext uri="{FF2B5EF4-FFF2-40B4-BE49-F238E27FC236}">
                <a16:creationId xmlns:a16="http://schemas.microsoft.com/office/drawing/2014/main" id="{1982DB7E-6C54-487F-8720-C75B18982982}"/>
              </a:ext>
            </a:extLst>
          </p:cNvPr>
          <p:cNvGrpSpPr/>
          <p:nvPr/>
        </p:nvGrpSpPr>
        <p:grpSpPr>
          <a:xfrm>
            <a:off x="2904767" y="2229741"/>
            <a:ext cx="3082852" cy="2088344"/>
            <a:chOff x="3526540" y="581330"/>
            <a:chExt cx="4068000" cy="2951742"/>
          </a:xfrm>
        </p:grpSpPr>
        <p:grpSp>
          <p:nvGrpSpPr>
            <p:cNvPr id="77" name="组合 76">
              <a:extLst>
                <a:ext uri="{FF2B5EF4-FFF2-40B4-BE49-F238E27FC236}">
                  <a16:creationId xmlns:a16="http://schemas.microsoft.com/office/drawing/2014/main" id="{633C8DC0-BC2E-47CB-ABF9-DA4B8AF834FF}"/>
                </a:ext>
              </a:extLst>
            </p:cNvPr>
            <p:cNvGrpSpPr/>
            <p:nvPr/>
          </p:nvGrpSpPr>
          <p:grpSpPr>
            <a:xfrm>
              <a:off x="3526540" y="581330"/>
              <a:ext cx="4068000" cy="665441"/>
              <a:chOff x="4043374" y="581330"/>
              <a:chExt cx="4068000" cy="665441"/>
            </a:xfrm>
          </p:grpSpPr>
          <p:grpSp>
            <p:nvGrpSpPr>
              <p:cNvPr id="62" name="组合 61">
                <a:extLst>
                  <a:ext uri="{FF2B5EF4-FFF2-40B4-BE49-F238E27FC236}">
                    <a16:creationId xmlns:a16="http://schemas.microsoft.com/office/drawing/2014/main" id="{531DF943-E1F6-4777-BC64-65B996ED814F}"/>
                  </a:ext>
                </a:extLst>
              </p:cNvPr>
              <p:cNvGrpSpPr/>
              <p:nvPr/>
            </p:nvGrpSpPr>
            <p:grpSpPr>
              <a:xfrm>
                <a:off x="4043374" y="957121"/>
                <a:ext cx="4068000" cy="289650"/>
                <a:chOff x="5470061" y="798324"/>
                <a:chExt cx="4068000" cy="289650"/>
              </a:xfrm>
            </p:grpSpPr>
            <p:grpSp>
              <p:nvGrpSpPr>
                <p:cNvPr id="53" name="组合 52">
                  <a:extLst>
                    <a:ext uri="{FF2B5EF4-FFF2-40B4-BE49-F238E27FC236}">
                      <a16:creationId xmlns:a16="http://schemas.microsoft.com/office/drawing/2014/main" id="{2EDECE13-E1E9-47B3-ADF6-2439D2B02697}"/>
                    </a:ext>
                  </a:extLst>
                </p:cNvPr>
                <p:cNvGrpSpPr/>
                <p:nvPr/>
              </p:nvGrpSpPr>
              <p:grpSpPr>
                <a:xfrm>
                  <a:off x="5470061" y="799974"/>
                  <a:ext cx="4068000" cy="288000"/>
                  <a:chOff x="5470061" y="819856"/>
                  <a:chExt cx="4068000" cy="288000"/>
                </a:xfrm>
              </p:grpSpPr>
              <p:cxnSp>
                <p:nvCxnSpPr>
                  <p:cNvPr id="40" name="直接连接符 39">
                    <a:extLst>
                      <a:ext uri="{FF2B5EF4-FFF2-40B4-BE49-F238E27FC236}">
                        <a16:creationId xmlns:a16="http://schemas.microsoft.com/office/drawing/2014/main" id="{E6916ADD-7CC3-458E-8B15-25BF5094B6DC}"/>
                      </a:ext>
                    </a:extLst>
                  </p:cNvPr>
                  <p:cNvCxnSpPr/>
                  <p:nvPr/>
                </p:nvCxnSpPr>
                <p:spPr>
                  <a:xfrm>
                    <a:off x="5470061" y="959002"/>
                    <a:ext cx="4068000" cy="0"/>
                  </a:xfrm>
                  <a:prstGeom prst="line">
                    <a:avLst/>
                  </a:prstGeom>
                </p:spPr>
                <p:style>
                  <a:lnRef idx="1">
                    <a:schemeClr val="accent1"/>
                  </a:lnRef>
                  <a:fillRef idx="0">
                    <a:schemeClr val="accent1"/>
                  </a:fillRef>
                  <a:effectRef idx="0">
                    <a:schemeClr val="accent1"/>
                  </a:effectRef>
                  <a:fontRef idx="minor">
                    <a:schemeClr val="tx1"/>
                  </a:fontRef>
                </p:style>
              </p:cxnSp>
              <p:sp>
                <p:nvSpPr>
                  <p:cNvPr id="41" name="矩形 40">
                    <a:extLst>
                      <a:ext uri="{FF2B5EF4-FFF2-40B4-BE49-F238E27FC236}">
                        <a16:creationId xmlns:a16="http://schemas.microsoft.com/office/drawing/2014/main" id="{9AB4F0BC-0527-4997-8CFD-90D35794A4C3}"/>
                      </a:ext>
                    </a:extLst>
                  </p:cNvPr>
                  <p:cNvSpPr/>
                  <p:nvPr/>
                </p:nvSpPr>
                <p:spPr>
                  <a:xfrm>
                    <a:off x="5688719" y="819856"/>
                    <a:ext cx="36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矩形 44">
                    <a:extLst>
                      <a:ext uri="{FF2B5EF4-FFF2-40B4-BE49-F238E27FC236}">
                        <a16:creationId xmlns:a16="http://schemas.microsoft.com/office/drawing/2014/main" id="{5012AAD2-8625-4F26-85AF-D9ADFC4B4870}"/>
                      </a:ext>
                    </a:extLst>
                  </p:cNvPr>
                  <p:cNvSpPr/>
                  <p:nvPr/>
                </p:nvSpPr>
                <p:spPr>
                  <a:xfrm>
                    <a:off x="5829641" y="819856"/>
                    <a:ext cx="144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矩形 45">
                    <a:extLst>
                      <a:ext uri="{FF2B5EF4-FFF2-40B4-BE49-F238E27FC236}">
                        <a16:creationId xmlns:a16="http://schemas.microsoft.com/office/drawing/2014/main" id="{420E01B5-6980-45EA-81D3-79BFE4C2B05E}"/>
                      </a:ext>
                    </a:extLst>
                  </p:cNvPr>
                  <p:cNvSpPr/>
                  <p:nvPr/>
                </p:nvSpPr>
                <p:spPr>
                  <a:xfrm>
                    <a:off x="6516746" y="819856"/>
                    <a:ext cx="216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矩形 46">
                    <a:extLst>
                      <a:ext uri="{FF2B5EF4-FFF2-40B4-BE49-F238E27FC236}">
                        <a16:creationId xmlns:a16="http://schemas.microsoft.com/office/drawing/2014/main" id="{E0D31214-C3DF-44E3-B34C-4D4A6AA1F930}"/>
                      </a:ext>
                    </a:extLst>
                  </p:cNvPr>
                  <p:cNvSpPr/>
                  <p:nvPr/>
                </p:nvSpPr>
                <p:spPr>
                  <a:xfrm>
                    <a:off x="7029370" y="819856"/>
                    <a:ext cx="720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矩形 47">
                    <a:extLst>
                      <a:ext uri="{FF2B5EF4-FFF2-40B4-BE49-F238E27FC236}">
                        <a16:creationId xmlns:a16="http://schemas.microsoft.com/office/drawing/2014/main" id="{285CA34D-C5A9-476B-930E-C073DC05730C}"/>
                      </a:ext>
                    </a:extLst>
                  </p:cNvPr>
                  <p:cNvSpPr/>
                  <p:nvPr/>
                </p:nvSpPr>
                <p:spPr>
                  <a:xfrm>
                    <a:off x="7834445" y="819856"/>
                    <a:ext cx="2016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矩形 48">
                    <a:extLst>
                      <a:ext uri="{FF2B5EF4-FFF2-40B4-BE49-F238E27FC236}">
                        <a16:creationId xmlns:a16="http://schemas.microsoft.com/office/drawing/2014/main" id="{57020F90-A42C-4C18-9C8D-B5E6CF263F15}"/>
                      </a:ext>
                    </a:extLst>
                  </p:cNvPr>
                  <p:cNvSpPr/>
                  <p:nvPr/>
                </p:nvSpPr>
                <p:spPr>
                  <a:xfrm>
                    <a:off x="8121120" y="819856"/>
                    <a:ext cx="72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矩形 49">
                    <a:extLst>
                      <a:ext uri="{FF2B5EF4-FFF2-40B4-BE49-F238E27FC236}">
                        <a16:creationId xmlns:a16="http://schemas.microsoft.com/office/drawing/2014/main" id="{D338F851-9697-42D9-B9D6-163ABFA00626}"/>
                      </a:ext>
                    </a:extLst>
                  </p:cNvPr>
                  <p:cNvSpPr/>
                  <p:nvPr/>
                </p:nvSpPr>
                <p:spPr>
                  <a:xfrm>
                    <a:off x="8281795" y="819856"/>
                    <a:ext cx="252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矩形 50">
                    <a:extLst>
                      <a:ext uri="{FF2B5EF4-FFF2-40B4-BE49-F238E27FC236}">
                        <a16:creationId xmlns:a16="http://schemas.microsoft.com/office/drawing/2014/main" id="{E54F1807-CC24-41A5-A03A-FF0D9A3C656B}"/>
                      </a:ext>
                    </a:extLst>
                  </p:cNvPr>
                  <p:cNvSpPr/>
                  <p:nvPr/>
                </p:nvSpPr>
                <p:spPr>
                  <a:xfrm>
                    <a:off x="8633667" y="819856"/>
                    <a:ext cx="324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矩形 51">
                    <a:extLst>
                      <a:ext uri="{FF2B5EF4-FFF2-40B4-BE49-F238E27FC236}">
                        <a16:creationId xmlns:a16="http://schemas.microsoft.com/office/drawing/2014/main" id="{7BC5238E-8434-4F7A-BBF7-A060DC0F8184}"/>
                      </a:ext>
                    </a:extLst>
                  </p:cNvPr>
                  <p:cNvSpPr/>
                  <p:nvPr/>
                </p:nvSpPr>
                <p:spPr>
                  <a:xfrm>
                    <a:off x="9065055" y="819856"/>
                    <a:ext cx="2736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1" name="直接连接符 60">
                  <a:extLst>
                    <a:ext uri="{FF2B5EF4-FFF2-40B4-BE49-F238E27FC236}">
                      <a16:creationId xmlns:a16="http://schemas.microsoft.com/office/drawing/2014/main" id="{F145CC31-2040-463C-BC2E-92F39F360CF4}"/>
                    </a:ext>
                  </a:extLst>
                </p:cNvPr>
                <p:cNvCxnSpPr/>
                <p:nvPr/>
              </p:nvCxnSpPr>
              <p:spPr>
                <a:xfrm>
                  <a:off x="9283241" y="798324"/>
                  <a:ext cx="0" cy="288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6" name="文本框 65">
                <a:extLst>
                  <a:ext uri="{FF2B5EF4-FFF2-40B4-BE49-F238E27FC236}">
                    <a16:creationId xmlns:a16="http://schemas.microsoft.com/office/drawing/2014/main" id="{0E931A67-1531-400C-92F1-2041D219DE86}"/>
                  </a:ext>
                </a:extLst>
              </p:cNvPr>
              <p:cNvSpPr txBox="1"/>
              <p:nvPr/>
            </p:nvSpPr>
            <p:spPr>
              <a:xfrm>
                <a:off x="5183070" y="581330"/>
                <a:ext cx="1439616" cy="391520"/>
              </a:xfrm>
              <a:prstGeom prst="rect">
                <a:avLst/>
              </a:prstGeom>
              <a:noFill/>
            </p:spPr>
            <p:txBody>
              <a:bodyPr wrap="square" rtlCol="0">
                <a:spAutoFit/>
              </a:bodyPr>
              <a:lstStyle/>
              <a:p>
                <a:r>
                  <a:rPr lang="en-US" sz="1200" b="1" dirty="0"/>
                  <a:t>OsCDC48</a:t>
                </a:r>
              </a:p>
            </p:txBody>
          </p:sp>
        </p:grpSp>
        <p:sp>
          <p:nvSpPr>
            <p:cNvPr id="67" name="矩形 66">
              <a:extLst>
                <a:ext uri="{FF2B5EF4-FFF2-40B4-BE49-F238E27FC236}">
                  <a16:creationId xmlns:a16="http://schemas.microsoft.com/office/drawing/2014/main" id="{BB4CF4C4-8552-4A7E-89D7-557BCC597D33}"/>
                </a:ext>
              </a:extLst>
            </p:cNvPr>
            <p:cNvSpPr/>
            <p:nvPr/>
          </p:nvSpPr>
          <p:spPr>
            <a:xfrm>
              <a:off x="4030616" y="1623427"/>
              <a:ext cx="3266210" cy="326266"/>
            </a:xfrm>
            <a:prstGeom prst="rect">
              <a:avLst/>
            </a:prstGeom>
          </p:spPr>
          <p:txBody>
            <a:bodyPr wrap="none">
              <a:spAutoFit/>
            </a:bodyPr>
            <a:lstStyle/>
            <a:p>
              <a:r>
                <a:rPr lang="en-US" sz="900" b="1" dirty="0"/>
                <a:t>CDC48: 5’-GA</a:t>
              </a:r>
              <a:r>
                <a:rPr lang="en-US" sz="900" b="1" dirty="0">
                  <a:solidFill>
                    <a:srgbClr val="0000FF"/>
                  </a:solidFill>
                </a:rPr>
                <a:t>CC</a:t>
              </a:r>
              <a:r>
                <a:rPr lang="en-US" sz="900" b="1" dirty="0"/>
                <a:t>AGCCAGCGTCTGGCGC</a:t>
              </a:r>
              <a:r>
                <a:rPr lang="en-US" sz="900" b="1" dirty="0">
                  <a:solidFill>
                    <a:srgbClr val="00B050"/>
                  </a:solidFill>
                </a:rPr>
                <a:t>CGG-</a:t>
              </a:r>
              <a:r>
                <a:rPr lang="en-US" sz="900" b="1" dirty="0"/>
                <a:t>3’</a:t>
              </a:r>
            </a:p>
          </p:txBody>
        </p:sp>
        <p:grpSp>
          <p:nvGrpSpPr>
            <p:cNvPr id="115" name="组合 114">
              <a:extLst>
                <a:ext uri="{FF2B5EF4-FFF2-40B4-BE49-F238E27FC236}">
                  <a16:creationId xmlns:a16="http://schemas.microsoft.com/office/drawing/2014/main" id="{897C8C77-0024-4A84-BC33-34F3C790A6DF}"/>
                </a:ext>
              </a:extLst>
            </p:cNvPr>
            <p:cNvGrpSpPr/>
            <p:nvPr/>
          </p:nvGrpSpPr>
          <p:grpSpPr>
            <a:xfrm>
              <a:off x="4048364" y="1232216"/>
              <a:ext cx="3331620" cy="367773"/>
              <a:chOff x="4048364" y="1232216"/>
              <a:chExt cx="3331620" cy="367773"/>
            </a:xfrm>
          </p:grpSpPr>
          <p:cxnSp>
            <p:nvCxnSpPr>
              <p:cNvPr id="69" name="直接连接符 68">
                <a:extLst>
                  <a:ext uri="{FF2B5EF4-FFF2-40B4-BE49-F238E27FC236}">
                    <a16:creationId xmlns:a16="http://schemas.microsoft.com/office/drawing/2014/main" id="{2AD76073-DD5D-4B2E-8757-67EBCB0762FD}"/>
                  </a:ext>
                </a:extLst>
              </p:cNvPr>
              <p:cNvCxnSpPr>
                <a:cxnSpLocks/>
              </p:cNvCxnSpPr>
              <p:nvPr/>
            </p:nvCxnSpPr>
            <p:spPr>
              <a:xfrm flipH="1">
                <a:off x="4048364" y="1255299"/>
                <a:ext cx="3279878" cy="34469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直接连接符 79">
                <a:extLst>
                  <a:ext uri="{FF2B5EF4-FFF2-40B4-BE49-F238E27FC236}">
                    <a16:creationId xmlns:a16="http://schemas.microsoft.com/office/drawing/2014/main" id="{A58998CF-31B8-4C27-9D2F-7F820D949609}"/>
                  </a:ext>
                </a:extLst>
              </p:cNvPr>
              <p:cNvCxnSpPr>
                <a:cxnSpLocks/>
              </p:cNvCxnSpPr>
              <p:nvPr/>
            </p:nvCxnSpPr>
            <p:spPr>
              <a:xfrm>
                <a:off x="7347009" y="1232216"/>
                <a:ext cx="32975" cy="33062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5" name="组合 104">
              <a:extLst>
                <a:ext uri="{FF2B5EF4-FFF2-40B4-BE49-F238E27FC236}">
                  <a16:creationId xmlns:a16="http://schemas.microsoft.com/office/drawing/2014/main" id="{E732F4CB-1A72-415D-BE9E-FA1525CF8C76}"/>
                </a:ext>
              </a:extLst>
            </p:cNvPr>
            <p:cNvGrpSpPr/>
            <p:nvPr/>
          </p:nvGrpSpPr>
          <p:grpSpPr>
            <a:xfrm>
              <a:off x="4104456" y="2078198"/>
              <a:ext cx="3490083" cy="1454874"/>
              <a:chOff x="4104456" y="2078198"/>
              <a:chExt cx="3490083" cy="1454874"/>
            </a:xfrm>
          </p:grpSpPr>
          <p:pic>
            <p:nvPicPr>
              <p:cNvPr id="81" name="图片 80">
                <a:extLst>
                  <a:ext uri="{FF2B5EF4-FFF2-40B4-BE49-F238E27FC236}">
                    <a16:creationId xmlns:a16="http://schemas.microsoft.com/office/drawing/2014/main" id="{951D3ED3-0379-49F8-92C9-455ADCB2683D}"/>
                  </a:ext>
                </a:extLst>
              </p:cNvPr>
              <p:cNvPicPr>
                <a:picLocks noChangeAspect="1"/>
              </p:cNvPicPr>
              <p:nvPr/>
            </p:nvPicPr>
            <p:blipFill>
              <a:blip r:embed="rId3"/>
              <a:stretch>
                <a:fillRect/>
              </a:stretch>
            </p:blipFill>
            <p:spPr>
              <a:xfrm>
                <a:off x="4104456" y="2078198"/>
                <a:ext cx="3490083" cy="1454874"/>
              </a:xfrm>
              <a:prstGeom prst="rect">
                <a:avLst/>
              </a:prstGeom>
            </p:spPr>
          </p:pic>
          <p:cxnSp>
            <p:nvCxnSpPr>
              <p:cNvPr id="103" name="直接箭头连接符 102">
                <a:extLst>
                  <a:ext uri="{FF2B5EF4-FFF2-40B4-BE49-F238E27FC236}">
                    <a16:creationId xmlns:a16="http://schemas.microsoft.com/office/drawing/2014/main" id="{2C22BC3E-A6B7-495C-92E2-71650B91D674}"/>
                  </a:ext>
                </a:extLst>
              </p:cNvPr>
              <p:cNvCxnSpPr/>
              <p:nvPr/>
            </p:nvCxnSpPr>
            <p:spPr>
              <a:xfrm>
                <a:off x="4520305" y="2774858"/>
                <a:ext cx="0" cy="2165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a:extLst>
                  <a:ext uri="{FF2B5EF4-FFF2-40B4-BE49-F238E27FC236}">
                    <a16:creationId xmlns:a16="http://schemas.microsoft.com/office/drawing/2014/main" id="{9D217528-C931-40D6-ACFA-E10E8A1A35AC}"/>
                  </a:ext>
                </a:extLst>
              </p:cNvPr>
              <p:cNvCxnSpPr/>
              <p:nvPr/>
            </p:nvCxnSpPr>
            <p:spPr>
              <a:xfrm>
                <a:off x="4672705" y="2768234"/>
                <a:ext cx="0" cy="2165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96" name="组合 95">
            <a:extLst>
              <a:ext uri="{FF2B5EF4-FFF2-40B4-BE49-F238E27FC236}">
                <a16:creationId xmlns:a16="http://schemas.microsoft.com/office/drawing/2014/main" id="{0D1F942F-DD3F-4597-B710-27B954ECB782}"/>
              </a:ext>
            </a:extLst>
          </p:cNvPr>
          <p:cNvGrpSpPr/>
          <p:nvPr/>
        </p:nvGrpSpPr>
        <p:grpSpPr>
          <a:xfrm>
            <a:off x="9178741" y="2215701"/>
            <a:ext cx="2687364" cy="469487"/>
            <a:chOff x="7234421" y="602988"/>
            <a:chExt cx="4668811" cy="645499"/>
          </a:xfrm>
        </p:grpSpPr>
        <p:grpSp>
          <p:nvGrpSpPr>
            <p:cNvPr id="92" name="组合 91">
              <a:extLst>
                <a:ext uri="{FF2B5EF4-FFF2-40B4-BE49-F238E27FC236}">
                  <a16:creationId xmlns:a16="http://schemas.microsoft.com/office/drawing/2014/main" id="{1993E916-1B19-42C5-95F8-D84702D25DD0}"/>
                </a:ext>
              </a:extLst>
            </p:cNvPr>
            <p:cNvGrpSpPr/>
            <p:nvPr/>
          </p:nvGrpSpPr>
          <p:grpSpPr>
            <a:xfrm>
              <a:off x="8051232" y="960487"/>
              <a:ext cx="3852000" cy="288000"/>
              <a:chOff x="8091558" y="904638"/>
              <a:chExt cx="3852000" cy="288000"/>
            </a:xfrm>
          </p:grpSpPr>
          <p:cxnSp>
            <p:nvCxnSpPr>
              <p:cNvPr id="83" name="直接连接符 82">
                <a:extLst>
                  <a:ext uri="{FF2B5EF4-FFF2-40B4-BE49-F238E27FC236}">
                    <a16:creationId xmlns:a16="http://schemas.microsoft.com/office/drawing/2014/main" id="{3AE8FE24-117F-4500-8295-88D0288C0358}"/>
                  </a:ext>
                </a:extLst>
              </p:cNvPr>
              <p:cNvCxnSpPr/>
              <p:nvPr/>
            </p:nvCxnSpPr>
            <p:spPr>
              <a:xfrm>
                <a:off x="8091558" y="1051963"/>
                <a:ext cx="3852000"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矩形 83">
                <a:extLst>
                  <a:ext uri="{FF2B5EF4-FFF2-40B4-BE49-F238E27FC236}">
                    <a16:creationId xmlns:a16="http://schemas.microsoft.com/office/drawing/2014/main" id="{3F90BE33-8BEF-41F6-B649-3FC417CD48C7}"/>
                  </a:ext>
                </a:extLst>
              </p:cNvPr>
              <p:cNvSpPr/>
              <p:nvPr/>
            </p:nvSpPr>
            <p:spPr>
              <a:xfrm>
                <a:off x="8189913" y="904638"/>
                <a:ext cx="864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矩形 84">
                <a:extLst>
                  <a:ext uri="{FF2B5EF4-FFF2-40B4-BE49-F238E27FC236}">
                    <a16:creationId xmlns:a16="http://schemas.microsoft.com/office/drawing/2014/main" id="{65E12F04-0AC0-4478-BEB6-5F45D2079015}"/>
                  </a:ext>
                </a:extLst>
              </p:cNvPr>
              <p:cNvSpPr/>
              <p:nvPr/>
            </p:nvSpPr>
            <p:spPr>
              <a:xfrm>
                <a:off x="10953656" y="904638"/>
                <a:ext cx="828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文本框 93">
              <a:extLst>
                <a:ext uri="{FF2B5EF4-FFF2-40B4-BE49-F238E27FC236}">
                  <a16:creationId xmlns:a16="http://schemas.microsoft.com/office/drawing/2014/main" id="{00778150-8A2A-49CC-8D0C-6A1DEBCEB860}"/>
                </a:ext>
              </a:extLst>
            </p:cNvPr>
            <p:cNvSpPr txBox="1"/>
            <p:nvPr/>
          </p:nvSpPr>
          <p:spPr>
            <a:xfrm>
              <a:off x="7234421" y="602988"/>
              <a:ext cx="1870395" cy="357499"/>
            </a:xfrm>
            <a:prstGeom prst="rect">
              <a:avLst/>
            </a:prstGeom>
            <a:noFill/>
          </p:spPr>
          <p:txBody>
            <a:bodyPr wrap="square" rtlCol="0">
              <a:spAutoFit/>
            </a:bodyPr>
            <a:lstStyle/>
            <a:p>
              <a:r>
                <a:rPr lang="en-US" sz="1200" b="1" dirty="0"/>
                <a:t>OsNRT1.1B</a:t>
              </a:r>
            </a:p>
          </p:txBody>
        </p:sp>
        <p:cxnSp>
          <p:nvCxnSpPr>
            <p:cNvPr id="95" name="直接连接符 94">
              <a:extLst>
                <a:ext uri="{FF2B5EF4-FFF2-40B4-BE49-F238E27FC236}">
                  <a16:creationId xmlns:a16="http://schemas.microsoft.com/office/drawing/2014/main" id="{016E741D-5428-45E8-A35F-B152C10E8975}"/>
                </a:ext>
              </a:extLst>
            </p:cNvPr>
            <p:cNvCxnSpPr/>
            <p:nvPr/>
          </p:nvCxnSpPr>
          <p:spPr>
            <a:xfrm>
              <a:off x="10976902" y="960487"/>
              <a:ext cx="0" cy="288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5" name="组合 64">
            <a:extLst>
              <a:ext uri="{FF2B5EF4-FFF2-40B4-BE49-F238E27FC236}">
                <a16:creationId xmlns:a16="http://schemas.microsoft.com/office/drawing/2014/main" id="{752B4C84-612B-4BE4-8C5D-ECAB32A5F85C}"/>
              </a:ext>
            </a:extLst>
          </p:cNvPr>
          <p:cNvGrpSpPr/>
          <p:nvPr/>
        </p:nvGrpSpPr>
        <p:grpSpPr>
          <a:xfrm>
            <a:off x="8853648" y="840835"/>
            <a:ext cx="3050604" cy="1333746"/>
            <a:chOff x="8963293" y="3537004"/>
            <a:chExt cx="3068089" cy="1333746"/>
          </a:xfrm>
        </p:grpSpPr>
        <p:grpSp>
          <p:nvGrpSpPr>
            <p:cNvPr id="107" name="组合 106">
              <a:extLst>
                <a:ext uri="{FF2B5EF4-FFF2-40B4-BE49-F238E27FC236}">
                  <a16:creationId xmlns:a16="http://schemas.microsoft.com/office/drawing/2014/main" id="{ECAAD1B1-0CC3-4A5C-A0A0-A910702DDDFF}"/>
                </a:ext>
              </a:extLst>
            </p:cNvPr>
            <p:cNvGrpSpPr/>
            <p:nvPr/>
          </p:nvGrpSpPr>
          <p:grpSpPr>
            <a:xfrm>
              <a:off x="8963293" y="3537004"/>
              <a:ext cx="3068089" cy="1092753"/>
              <a:chOff x="7760857" y="2269202"/>
              <a:chExt cx="3644758" cy="1385435"/>
            </a:xfrm>
          </p:grpSpPr>
          <p:pic>
            <p:nvPicPr>
              <p:cNvPr id="100" name="图片 99">
                <a:extLst>
                  <a:ext uri="{FF2B5EF4-FFF2-40B4-BE49-F238E27FC236}">
                    <a16:creationId xmlns:a16="http://schemas.microsoft.com/office/drawing/2014/main" id="{29689DCA-3E85-45C7-A222-59FF0C0E84E8}"/>
                  </a:ext>
                </a:extLst>
              </p:cNvPr>
              <p:cNvPicPr>
                <a:picLocks noChangeAspect="1"/>
              </p:cNvPicPr>
              <p:nvPr/>
            </p:nvPicPr>
            <p:blipFill>
              <a:blip r:embed="rId4"/>
              <a:stretch>
                <a:fillRect/>
              </a:stretch>
            </p:blipFill>
            <p:spPr>
              <a:xfrm>
                <a:off x="7760857" y="2269202"/>
                <a:ext cx="3644758" cy="1385435"/>
              </a:xfrm>
              <a:prstGeom prst="rect">
                <a:avLst/>
              </a:prstGeom>
            </p:spPr>
          </p:pic>
          <p:cxnSp>
            <p:nvCxnSpPr>
              <p:cNvPr id="106" name="直接箭头连接符 105">
                <a:extLst>
                  <a:ext uri="{FF2B5EF4-FFF2-40B4-BE49-F238E27FC236}">
                    <a16:creationId xmlns:a16="http://schemas.microsoft.com/office/drawing/2014/main" id="{258B1551-3262-4F17-86F1-8FC99C7D5619}"/>
                  </a:ext>
                </a:extLst>
              </p:cNvPr>
              <p:cNvCxnSpPr/>
              <p:nvPr/>
            </p:nvCxnSpPr>
            <p:spPr>
              <a:xfrm>
                <a:off x="8422246" y="2697514"/>
                <a:ext cx="0" cy="2165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99" name="矩形 98">
              <a:extLst>
                <a:ext uri="{FF2B5EF4-FFF2-40B4-BE49-F238E27FC236}">
                  <a16:creationId xmlns:a16="http://schemas.microsoft.com/office/drawing/2014/main" id="{C7FEDBB4-1265-42CC-8628-2F682810C316}"/>
                </a:ext>
              </a:extLst>
            </p:cNvPr>
            <p:cNvSpPr/>
            <p:nvPr/>
          </p:nvSpPr>
          <p:spPr>
            <a:xfrm>
              <a:off x="9044667" y="4639918"/>
              <a:ext cx="2986715" cy="230832"/>
            </a:xfrm>
            <a:prstGeom prst="rect">
              <a:avLst/>
            </a:prstGeom>
          </p:spPr>
          <p:txBody>
            <a:bodyPr wrap="none">
              <a:spAutoFit/>
            </a:bodyPr>
            <a:lstStyle/>
            <a:p>
              <a:r>
                <a:rPr lang="en-US" sz="900" b="1" dirty="0"/>
                <a:t>NRT1.1B: 5’-CGG</a:t>
              </a:r>
              <a:r>
                <a:rPr lang="en-US" sz="900" b="1" dirty="0">
                  <a:solidFill>
                    <a:srgbClr val="0000FF"/>
                  </a:solidFill>
                </a:rPr>
                <a:t>C</a:t>
              </a:r>
              <a:r>
                <a:rPr lang="en-US" sz="900" b="1" dirty="0"/>
                <a:t>GACGGCGAGCAAGTGG</a:t>
              </a:r>
              <a:r>
                <a:rPr lang="en-US" sz="900" b="1" dirty="0">
                  <a:solidFill>
                    <a:srgbClr val="00B050"/>
                  </a:solidFill>
                </a:rPr>
                <a:t>AGG</a:t>
              </a:r>
              <a:r>
                <a:rPr lang="en-US" sz="900" b="1" dirty="0"/>
                <a:t>-3’</a:t>
              </a:r>
            </a:p>
          </p:txBody>
        </p:sp>
      </p:grpSp>
      <p:grpSp>
        <p:nvGrpSpPr>
          <p:cNvPr id="68" name="组合 67">
            <a:extLst>
              <a:ext uri="{FF2B5EF4-FFF2-40B4-BE49-F238E27FC236}">
                <a16:creationId xmlns:a16="http://schemas.microsoft.com/office/drawing/2014/main" id="{C14B61B7-8929-4DCE-8CBD-9A9E299E9A63}"/>
              </a:ext>
            </a:extLst>
          </p:cNvPr>
          <p:cNvGrpSpPr/>
          <p:nvPr/>
        </p:nvGrpSpPr>
        <p:grpSpPr>
          <a:xfrm>
            <a:off x="526136" y="2475749"/>
            <a:ext cx="1556645" cy="229999"/>
            <a:chOff x="416807" y="2434155"/>
            <a:chExt cx="1556645" cy="271593"/>
          </a:xfrm>
        </p:grpSpPr>
        <p:cxnSp>
          <p:nvCxnSpPr>
            <p:cNvPr id="8" name="直接连接符 7">
              <a:extLst>
                <a:ext uri="{FF2B5EF4-FFF2-40B4-BE49-F238E27FC236}">
                  <a16:creationId xmlns:a16="http://schemas.microsoft.com/office/drawing/2014/main" id="{FBC45683-AAA4-4D1F-A8E9-8C95AD4F7A71}"/>
                </a:ext>
              </a:extLst>
            </p:cNvPr>
            <p:cNvCxnSpPr/>
            <p:nvPr/>
          </p:nvCxnSpPr>
          <p:spPr>
            <a:xfrm>
              <a:off x="416807" y="2574749"/>
              <a:ext cx="1556645"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4BDFC8E3-40E1-4658-8150-7F6F8A4BBE72}"/>
                </a:ext>
              </a:extLst>
            </p:cNvPr>
            <p:cNvSpPr/>
            <p:nvPr/>
          </p:nvSpPr>
          <p:spPr>
            <a:xfrm>
              <a:off x="699043" y="2434155"/>
              <a:ext cx="999041" cy="271593"/>
            </a:xfrm>
            <a:prstGeom prst="rect">
              <a:avLst/>
            </a:prstGeom>
            <a:solidFill>
              <a:schemeClr val="accent6">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直接连接符 10">
              <a:extLst>
                <a:ext uri="{FF2B5EF4-FFF2-40B4-BE49-F238E27FC236}">
                  <a16:creationId xmlns:a16="http://schemas.microsoft.com/office/drawing/2014/main" id="{120D4B7B-FDD8-4A17-B51B-48F50AFD78BE}"/>
                </a:ext>
              </a:extLst>
            </p:cNvPr>
            <p:cNvCxnSpPr/>
            <p:nvPr/>
          </p:nvCxnSpPr>
          <p:spPr>
            <a:xfrm>
              <a:off x="871283" y="2443529"/>
              <a:ext cx="0" cy="252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2" name="直接连接符 121">
              <a:extLst>
                <a:ext uri="{FF2B5EF4-FFF2-40B4-BE49-F238E27FC236}">
                  <a16:creationId xmlns:a16="http://schemas.microsoft.com/office/drawing/2014/main" id="{B2359161-EF7F-4771-9992-E716F79A64E8}"/>
                </a:ext>
              </a:extLst>
            </p:cNvPr>
            <p:cNvCxnSpPr/>
            <p:nvPr/>
          </p:nvCxnSpPr>
          <p:spPr>
            <a:xfrm>
              <a:off x="1543589" y="2443529"/>
              <a:ext cx="0" cy="24534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79" name="组合 78">
            <a:extLst>
              <a:ext uri="{FF2B5EF4-FFF2-40B4-BE49-F238E27FC236}">
                <a16:creationId xmlns:a16="http://schemas.microsoft.com/office/drawing/2014/main" id="{60D16646-1E75-4078-A936-17CAD76198B0}"/>
              </a:ext>
            </a:extLst>
          </p:cNvPr>
          <p:cNvGrpSpPr/>
          <p:nvPr/>
        </p:nvGrpSpPr>
        <p:grpSpPr>
          <a:xfrm>
            <a:off x="783300" y="904718"/>
            <a:ext cx="2861512" cy="1560298"/>
            <a:chOff x="673971" y="904718"/>
            <a:chExt cx="2861512" cy="1560298"/>
          </a:xfrm>
        </p:grpSpPr>
        <p:grpSp>
          <p:nvGrpSpPr>
            <p:cNvPr id="78" name="组合 77">
              <a:extLst>
                <a:ext uri="{FF2B5EF4-FFF2-40B4-BE49-F238E27FC236}">
                  <a16:creationId xmlns:a16="http://schemas.microsoft.com/office/drawing/2014/main" id="{EF74C357-4471-4A12-89B8-BC3F81556A99}"/>
                </a:ext>
              </a:extLst>
            </p:cNvPr>
            <p:cNvGrpSpPr/>
            <p:nvPr/>
          </p:nvGrpSpPr>
          <p:grpSpPr>
            <a:xfrm>
              <a:off x="876777" y="2187487"/>
              <a:ext cx="2658706" cy="277529"/>
              <a:chOff x="876777" y="2187487"/>
              <a:chExt cx="2658706" cy="277529"/>
            </a:xfrm>
          </p:grpSpPr>
          <p:cxnSp>
            <p:nvCxnSpPr>
              <p:cNvPr id="20" name="直接连接符 19">
                <a:extLst>
                  <a:ext uri="{FF2B5EF4-FFF2-40B4-BE49-F238E27FC236}">
                    <a16:creationId xmlns:a16="http://schemas.microsoft.com/office/drawing/2014/main" id="{2B8E75EB-5761-4E2F-9527-255420E815C9}"/>
                  </a:ext>
                </a:extLst>
              </p:cNvPr>
              <p:cNvCxnSpPr/>
              <p:nvPr/>
            </p:nvCxnSpPr>
            <p:spPr>
              <a:xfrm>
                <a:off x="876777" y="2187487"/>
                <a:ext cx="638131" cy="277529"/>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47A1D6C5-9FA4-47BE-9A03-B0C56B79DF4D}"/>
                  </a:ext>
                </a:extLst>
              </p:cNvPr>
              <p:cNvCxnSpPr>
                <a:cxnSpLocks/>
              </p:cNvCxnSpPr>
              <p:nvPr/>
            </p:nvCxnSpPr>
            <p:spPr>
              <a:xfrm flipV="1">
                <a:off x="1543589" y="2196299"/>
                <a:ext cx="1991894" cy="25542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7" name="矩形 26">
              <a:extLst>
                <a:ext uri="{FF2B5EF4-FFF2-40B4-BE49-F238E27FC236}">
                  <a16:creationId xmlns:a16="http://schemas.microsoft.com/office/drawing/2014/main" id="{6F34259B-E257-4295-9775-66A707F2E6C1}"/>
                </a:ext>
              </a:extLst>
            </p:cNvPr>
            <p:cNvSpPr/>
            <p:nvPr/>
          </p:nvSpPr>
          <p:spPr>
            <a:xfrm>
              <a:off x="673971" y="2018950"/>
              <a:ext cx="2749471" cy="230832"/>
            </a:xfrm>
            <a:prstGeom prst="rect">
              <a:avLst/>
            </a:prstGeom>
          </p:spPr>
          <p:txBody>
            <a:bodyPr wrap="none">
              <a:spAutoFit/>
            </a:bodyPr>
            <a:lstStyle/>
            <a:p>
              <a:r>
                <a:rPr lang="en-US" sz="900" b="1" dirty="0"/>
                <a:t>ALS-3: 5’-GAA</a:t>
              </a:r>
              <a:r>
                <a:rPr lang="en-US" sz="900" b="1" dirty="0">
                  <a:solidFill>
                    <a:srgbClr val="0000FF"/>
                  </a:solidFill>
                </a:rPr>
                <a:t>C</a:t>
              </a:r>
              <a:r>
                <a:rPr lang="en-US" sz="900" b="1" dirty="0"/>
                <a:t>AAC</a:t>
              </a:r>
              <a:r>
                <a:rPr lang="en-US" sz="900" b="1" dirty="0">
                  <a:solidFill>
                    <a:srgbClr val="0000FF"/>
                  </a:solidFill>
                </a:rPr>
                <a:t>C</a:t>
              </a:r>
              <a:r>
                <a:rPr lang="en-US" sz="900" b="1" dirty="0"/>
                <a:t>AACATTTGGGTA</a:t>
              </a:r>
              <a:r>
                <a:rPr lang="en-US" sz="900" b="1" dirty="0">
                  <a:solidFill>
                    <a:srgbClr val="00B050"/>
                  </a:solidFill>
                </a:rPr>
                <a:t>TGG</a:t>
              </a:r>
              <a:r>
                <a:rPr lang="en-US" sz="900" b="1" dirty="0"/>
                <a:t>-3’</a:t>
              </a:r>
            </a:p>
          </p:txBody>
        </p:sp>
        <p:pic>
          <p:nvPicPr>
            <p:cNvPr id="29" name="图片 28">
              <a:extLst>
                <a:ext uri="{FF2B5EF4-FFF2-40B4-BE49-F238E27FC236}">
                  <a16:creationId xmlns:a16="http://schemas.microsoft.com/office/drawing/2014/main" id="{98A3896F-629B-4D48-89BF-8E1DB21BD228}"/>
                </a:ext>
              </a:extLst>
            </p:cNvPr>
            <p:cNvPicPr>
              <a:picLocks noChangeAspect="1"/>
            </p:cNvPicPr>
            <p:nvPr/>
          </p:nvPicPr>
          <p:blipFill>
            <a:blip r:embed="rId5"/>
            <a:stretch>
              <a:fillRect/>
            </a:stretch>
          </p:blipFill>
          <p:spPr>
            <a:xfrm>
              <a:off x="871389" y="904718"/>
              <a:ext cx="2589348" cy="1089302"/>
            </a:xfrm>
            <a:prstGeom prst="rect">
              <a:avLst/>
            </a:prstGeom>
          </p:spPr>
        </p:pic>
      </p:grpSp>
      <p:grpSp>
        <p:nvGrpSpPr>
          <p:cNvPr id="71" name="组合 70">
            <a:extLst>
              <a:ext uri="{FF2B5EF4-FFF2-40B4-BE49-F238E27FC236}">
                <a16:creationId xmlns:a16="http://schemas.microsoft.com/office/drawing/2014/main" id="{9857AC37-CD91-471B-B2BF-586FDF24CB56}"/>
              </a:ext>
            </a:extLst>
          </p:cNvPr>
          <p:cNvGrpSpPr/>
          <p:nvPr/>
        </p:nvGrpSpPr>
        <p:grpSpPr>
          <a:xfrm>
            <a:off x="6508458" y="2483221"/>
            <a:ext cx="2581917" cy="226206"/>
            <a:chOff x="6508458" y="2483221"/>
            <a:chExt cx="2581917" cy="226206"/>
          </a:xfrm>
        </p:grpSpPr>
        <p:grpSp>
          <p:nvGrpSpPr>
            <p:cNvPr id="35" name="组合 34">
              <a:extLst>
                <a:ext uri="{FF2B5EF4-FFF2-40B4-BE49-F238E27FC236}">
                  <a16:creationId xmlns:a16="http://schemas.microsoft.com/office/drawing/2014/main" id="{54053854-24E2-4217-920B-6E2FC1AE74DF}"/>
                </a:ext>
              </a:extLst>
            </p:cNvPr>
            <p:cNvGrpSpPr/>
            <p:nvPr/>
          </p:nvGrpSpPr>
          <p:grpSpPr>
            <a:xfrm>
              <a:off x="6508458" y="2483221"/>
              <a:ext cx="2581917" cy="222528"/>
              <a:chOff x="4993770" y="1250655"/>
              <a:chExt cx="2664000" cy="216000"/>
            </a:xfrm>
          </p:grpSpPr>
          <p:cxnSp>
            <p:nvCxnSpPr>
              <p:cNvPr id="124" name="直接连接符 123">
                <a:extLst>
                  <a:ext uri="{FF2B5EF4-FFF2-40B4-BE49-F238E27FC236}">
                    <a16:creationId xmlns:a16="http://schemas.microsoft.com/office/drawing/2014/main" id="{3A1DF415-93D6-4F6B-BFAB-45E100CEA882}"/>
                  </a:ext>
                </a:extLst>
              </p:cNvPr>
              <p:cNvCxnSpPr/>
              <p:nvPr/>
            </p:nvCxnSpPr>
            <p:spPr>
              <a:xfrm>
                <a:off x="4993770" y="1358655"/>
                <a:ext cx="2664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20711688-0C19-437B-8C2E-C46A76D581FB}"/>
                  </a:ext>
                </a:extLst>
              </p:cNvPr>
              <p:cNvGrpSpPr/>
              <p:nvPr/>
            </p:nvGrpSpPr>
            <p:grpSpPr>
              <a:xfrm>
                <a:off x="5057750" y="1250655"/>
                <a:ext cx="2479051" cy="216000"/>
                <a:chOff x="5043464" y="1235676"/>
                <a:chExt cx="2479051" cy="216000"/>
              </a:xfrm>
            </p:grpSpPr>
            <p:sp>
              <p:nvSpPr>
                <p:cNvPr id="125" name="矩形 124">
                  <a:extLst>
                    <a:ext uri="{FF2B5EF4-FFF2-40B4-BE49-F238E27FC236}">
                      <a16:creationId xmlns:a16="http://schemas.microsoft.com/office/drawing/2014/main" id="{CA5FA7D0-673D-4375-B706-A301A4F8464A}"/>
                    </a:ext>
                  </a:extLst>
                </p:cNvPr>
                <p:cNvSpPr/>
                <p:nvPr/>
              </p:nvSpPr>
              <p:spPr>
                <a:xfrm>
                  <a:off x="5043464" y="1235676"/>
                  <a:ext cx="21523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直接连接符 31">
                  <a:extLst>
                    <a:ext uri="{FF2B5EF4-FFF2-40B4-BE49-F238E27FC236}">
                      <a16:creationId xmlns:a16="http://schemas.microsoft.com/office/drawing/2014/main" id="{E4F8212C-BDC0-4D2B-89CF-0419FB747393}"/>
                    </a:ext>
                  </a:extLst>
                </p:cNvPr>
                <p:cNvCxnSpPr/>
                <p:nvPr/>
              </p:nvCxnSpPr>
              <p:spPr>
                <a:xfrm>
                  <a:off x="5151082" y="1235676"/>
                  <a:ext cx="63305" cy="2064"/>
                </a:xfrm>
                <a:prstGeom prst="line">
                  <a:avLst/>
                </a:prstGeom>
              </p:spPr>
              <p:style>
                <a:lnRef idx="1">
                  <a:schemeClr val="accent1"/>
                </a:lnRef>
                <a:fillRef idx="0">
                  <a:schemeClr val="accent1"/>
                </a:fillRef>
                <a:effectRef idx="0">
                  <a:schemeClr val="accent1"/>
                </a:effectRef>
                <a:fontRef idx="minor">
                  <a:schemeClr val="tx1"/>
                </a:fontRef>
              </p:style>
            </p:cxnSp>
            <p:sp>
              <p:nvSpPr>
                <p:cNvPr id="126" name="矩形 125">
                  <a:extLst>
                    <a:ext uri="{FF2B5EF4-FFF2-40B4-BE49-F238E27FC236}">
                      <a16:creationId xmlns:a16="http://schemas.microsoft.com/office/drawing/2014/main" id="{92C62215-CEDD-4DA1-A71A-22104EC7B75B}"/>
                    </a:ext>
                  </a:extLst>
                </p:cNvPr>
                <p:cNvSpPr/>
                <p:nvPr/>
              </p:nvSpPr>
              <p:spPr>
                <a:xfrm>
                  <a:off x="5336858"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矩形 126">
                  <a:extLst>
                    <a:ext uri="{FF2B5EF4-FFF2-40B4-BE49-F238E27FC236}">
                      <a16:creationId xmlns:a16="http://schemas.microsoft.com/office/drawing/2014/main" id="{B99BD4A2-15DE-470F-8188-15EA778B2CFB}"/>
                    </a:ext>
                  </a:extLst>
                </p:cNvPr>
                <p:cNvSpPr/>
                <p:nvPr/>
              </p:nvSpPr>
              <p:spPr>
                <a:xfrm>
                  <a:off x="5478320"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矩形 127">
                  <a:extLst>
                    <a:ext uri="{FF2B5EF4-FFF2-40B4-BE49-F238E27FC236}">
                      <a16:creationId xmlns:a16="http://schemas.microsoft.com/office/drawing/2014/main" id="{A37F8A23-C5B5-452D-B9E4-4F20CC1D3A27}"/>
                    </a:ext>
                  </a:extLst>
                </p:cNvPr>
                <p:cNvSpPr/>
                <p:nvPr/>
              </p:nvSpPr>
              <p:spPr>
                <a:xfrm>
                  <a:off x="5602306"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矩形 128">
                  <a:extLst>
                    <a:ext uri="{FF2B5EF4-FFF2-40B4-BE49-F238E27FC236}">
                      <a16:creationId xmlns:a16="http://schemas.microsoft.com/office/drawing/2014/main" id="{8EA61C4B-5550-452A-803A-6495A688BC93}"/>
                    </a:ext>
                  </a:extLst>
                </p:cNvPr>
                <p:cNvSpPr/>
                <p:nvPr/>
              </p:nvSpPr>
              <p:spPr>
                <a:xfrm>
                  <a:off x="5726291" y="1235676"/>
                  <a:ext cx="50644"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矩形 129">
                  <a:extLst>
                    <a:ext uri="{FF2B5EF4-FFF2-40B4-BE49-F238E27FC236}">
                      <a16:creationId xmlns:a16="http://schemas.microsoft.com/office/drawing/2014/main" id="{B1D712D8-B364-4A8A-B070-E3843C54F699}"/>
                    </a:ext>
                  </a:extLst>
                </p:cNvPr>
                <p:cNvSpPr/>
                <p:nvPr/>
              </p:nvSpPr>
              <p:spPr>
                <a:xfrm>
                  <a:off x="5877109"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矩形 130">
                  <a:extLst>
                    <a:ext uri="{FF2B5EF4-FFF2-40B4-BE49-F238E27FC236}">
                      <a16:creationId xmlns:a16="http://schemas.microsoft.com/office/drawing/2014/main" id="{80751C24-D9D2-4767-82AE-4CB2D83D6AD0}"/>
                    </a:ext>
                  </a:extLst>
                </p:cNvPr>
                <p:cNvSpPr/>
                <p:nvPr/>
              </p:nvSpPr>
              <p:spPr>
                <a:xfrm>
                  <a:off x="6008935"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矩形 131">
                  <a:extLst>
                    <a:ext uri="{FF2B5EF4-FFF2-40B4-BE49-F238E27FC236}">
                      <a16:creationId xmlns:a16="http://schemas.microsoft.com/office/drawing/2014/main" id="{6BB66B61-197A-4D09-B83A-9F0D85768608}"/>
                    </a:ext>
                  </a:extLst>
                </p:cNvPr>
                <p:cNvSpPr/>
                <p:nvPr/>
              </p:nvSpPr>
              <p:spPr>
                <a:xfrm>
                  <a:off x="6244245" y="1235676"/>
                  <a:ext cx="151931"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矩形 132">
                  <a:extLst>
                    <a:ext uri="{FF2B5EF4-FFF2-40B4-BE49-F238E27FC236}">
                      <a16:creationId xmlns:a16="http://schemas.microsoft.com/office/drawing/2014/main" id="{3358EB74-A34A-4D56-B162-AC81B6402B98}"/>
                    </a:ext>
                  </a:extLst>
                </p:cNvPr>
                <p:cNvSpPr/>
                <p:nvPr/>
              </p:nvSpPr>
              <p:spPr>
                <a:xfrm>
                  <a:off x="6509694" y="1235676"/>
                  <a:ext cx="107618"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矩形 134">
                  <a:extLst>
                    <a:ext uri="{FF2B5EF4-FFF2-40B4-BE49-F238E27FC236}">
                      <a16:creationId xmlns:a16="http://schemas.microsoft.com/office/drawing/2014/main" id="{FED85C64-0945-4451-B11B-8E7A942A6760}"/>
                    </a:ext>
                  </a:extLst>
                </p:cNvPr>
                <p:cNvSpPr/>
                <p:nvPr/>
              </p:nvSpPr>
              <p:spPr>
                <a:xfrm>
                  <a:off x="6804571" y="1235676"/>
                  <a:ext cx="126609"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矩形 135">
                  <a:extLst>
                    <a:ext uri="{FF2B5EF4-FFF2-40B4-BE49-F238E27FC236}">
                      <a16:creationId xmlns:a16="http://schemas.microsoft.com/office/drawing/2014/main" id="{BA2B4251-3713-4826-A1F1-390A2DCA409E}"/>
                    </a:ext>
                  </a:extLst>
                </p:cNvPr>
                <p:cNvSpPr/>
                <p:nvPr/>
              </p:nvSpPr>
              <p:spPr>
                <a:xfrm>
                  <a:off x="6989234"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矩形 136">
                  <a:extLst>
                    <a:ext uri="{FF2B5EF4-FFF2-40B4-BE49-F238E27FC236}">
                      <a16:creationId xmlns:a16="http://schemas.microsoft.com/office/drawing/2014/main" id="{51140015-9A99-4C30-9CE8-9CE57BD6427B}"/>
                    </a:ext>
                  </a:extLst>
                </p:cNvPr>
                <p:cNvSpPr/>
                <p:nvPr/>
              </p:nvSpPr>
              <p:spPr>
                <a:xfrm>
                  <a:off x="7136489" y="1235676"/>
                  <a:ext cx="82296"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矩形 138">
                  <a:extLst>
                    <a:ext uri="{FF2B5EF4-FFF2-40B4-BE49-F238E27FC236}">
                      <a16:creationId xmlns:a16="http://schemas.microsoft.com/office/drawing/2014/main" id="{93E68AF5-27F8-4082-8341-4FF3055062FB}"/>
                    </a:ext>
                  </a:extLst>
                </p:cNvPr>
                <p:cNvSpPr/>
                <p:nvPr/>
              </p:nvSpPr>
              <p:spPr>
                <a:xfrm>
                  <a:off x="7459210"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cxnSp>
          <p:nvCxnSpPr>
            <p:cNvPr id="140" name="直接连接符 139">
              <a:extLst>
                <a:ext uri="{FF2B5EF4-FFF2-40B4-BE49-F238E27FC236}">
                  <a16:creationId xmlns:a16="http://schemas.microsoft.com/office/drawing/2014/main" id="{1C05905D-4E2A-459B-BFFD-A01A1306C0AD}"/>
                </a:ext>
              </a:extLst>
            </p:cNvPr>
            <p:cNvCxnSpPr/>
            <p:nvPr/>
          </p:nvCxnSpPr>
          <p:spPr>
            <a:xfrm>
              <a:off x="6897484" y="2493427"/>
              <a:ext cx="0" cy="2160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1" name="直接连接符 140">
              <a:extLst>
                <a:ext uri="{FF2B5EF4-FFF2-40B4-BE49-F238E27FC236}">
                  <a16:creationId xmlns:a16="http://schemas.microsoft.com/office/drawing/2014/main" id="{AEDE7878-F0C0-476F-B45D-603C1F17E56C}"/>
                </a:ext>
              </a:extLst>
            </p:cNvPr>
            <p:cNvCxnSpPr/>
            <p:nvPr/>
          </p:nvCxnSpPr>
          <p:spPr>
            <a:xfrm>
              <a:off x="7040152" y="2483221"/>
              <a:ext cx="0" cy="2160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4" name="组合 63">
            <a:extLst>
              <a:ext uri="{FF2B5EF4-FFF2-40B4-BE49-F238E27FC236}">
                <a16:creationId xmlns:a16="http://schemas.microsoft.com/office/drawing/2014/main" id="{0A24C296-E793-41E0-92DC-2B321DC02F0A}"/>
              </a:ext>
            </a:extLst>
          </p:cNvPr>
          <p:cNvGrpSpPr/>
          <p:nvPr/>
        </p:nvGrpSpPr>
        <p:grpSpPr>
          <a:xfrm>
            <a:off x="6683667" y="2954739"/>
            <a:ext cx="2864887" cy="1310959"/>
            <a:chOff x="6109076" y="507554"/>
            <a:chExt cx="2864887" cy="1310959"/>
          </a:xfrm>
        </p:grpSpPr>
        <p:pic>
          <p:nvPicPr>
            <p:cNvPr id="39" name="图片 38">
              <a:extLst>
                <a:ext uri="{FF2B5EF4-FFF2-40B4-BE49-F238E27FC236}">
                  <a16:creationId xmlns:a16="http://schemas.microsoft.com/office/drawing/2014/main" id="{156D2FF5-BB14-49CA-856C-552F91496303}"/>
                </a:ext>
              </a:extLst>
            </p:cNvPr>
            <p:cNvPicPr>
              <a:picLocks noChangeAspect="1"/>
            </p:cNvPicPr>
            <p:nvPr/>
          </p:nvPicPr>
          <p:blipFill>
            <a:blip r:embed="rId6"/>
            <a:stretch>
              <a:fillRect/>
            </a:stretch>
          </p:blipFill>
          <p:spPr>
            <a:xfrm>
              <a:off x="6240348" y="703007"/>
              <a:ext cx="2641646" cy="1115506"/>
            </a:xfrm>
            <a:prstGeom prst="rect">
              <a:avLst/>
            </a:prstGeom>
          </p:spPr>
        </p:pic>
        <p:sp>
          <p:nvSpPr>
            <p:cNvPr id="42" name="矩形 41">
              <a:extLst>
                <a:ext uri="{FF2B5EF4-FFF2-40B4-BE49-F238E27FC236}">
                  <a16:creationId xmlns:a16="http://schemas.microsoft.com/office/drawing/2014/main" id="{C52CEA46-427F-4575-8BFC-83EC466AD3FF}"/>
                </a:ext>
              </a:extLst>
            </p:cNvPr>
            <p:cNvSpPr/>
            <p:nvPr/>
          </p:nvSpPr>
          <p:spPr>
            <a:xfrm>
              <a:off x="6109076" y="507554"/>
              <a:ext cx="2864887" cy="230832"/>
            </a:xfrm>
            <a:prstGeom prst="rect">
              <a:avLst/>
            </a:prstGeom>
          </p:spPr>
          <p:txBody>
            <a:bodyPr wrap="none">
              <a:spAutoFit/>
            </a:bodyPr>
            <a:lstStyle/>
            <a:p>
              <a:r>
                <a:rPr lang="en-US" sz="900" b="1" dirty="0"/>
                <a:t>Waxy-2: 5’-</a:t>
              </a:r>
              <a:r>
                <a:rPr lang="en-US" sz="900" b="1" dirty="0">
                  <a:solidFill>
                    <a:srgbClr val="00B050"/>
                  </a:solidFill>
                </a:rPr>
                <a:t>CCT</a:t>
              </a:r>
              <a:r>
                <a:rPr lang="en-US" sz="900" b="1" dirty="0"/>
                <a:t>GACACTGGAGTT</a:t>
              </a:r>
              <a:r>
                <a:rPr lang="en-US" sz="900" b="1" dirty="0">
                  <a:solidFill>
                    <a:srgbClr val="0000FF"/>
                  </a:solidFill>
                </a:rPr>
                <a:t>G</a:t>
              </a:r>
              <a:r>
                <a:rPr lang="en-US" sz="900" b="1" dirty="0"/>
                <a:t>ATTACAA-3’</a:t>
              </a:r>
            </a:p>
          </p:txBody>
        </p:sp>
      </p:grpSp>
      <p:sp>
        <p:nvSpPr>
          <p:cNvPr id="146" name="文本框 145">
            <a:extLst>
              <a:ext uri="{FF2B5EF4-FFF2-40B4-BE49-F238E27FC236}">
                <a16:creationId xmlns:a16="http://schemas.microsoft.com/office/drawing/2014/main" id="{04575D80-4477-4638-8F0B-18F22639FBF0}"/>
              </a:ext>
            </a:extLst>
          </p:cNvPr>
          <p:cNvSpPr txBox="1"/>
          <p:nvPr/>
        </p:nvSpPr>
        <p:spPr>
          <a:xfrm>
            <a:off x="8080026" y="2224546"/>
            <a:ext cx="999959" cy="276999"/>
          </a:xfrm>
          <a:prstGeom prst="rect">
            <a:avLst/>
          </a:prstGeom>
          <a:noFill/>
        </p:spPr>
        <p:txBody>
          <a:bodyPr wrap="square" rtlCol="0">
            <a:spAutoFit/>
          </a:bodyPr>
          <a:lstStyle/>
          <a:p>
            <a:r>
              <a:rPr lang="en-US" sz="1200" b="1" dirty="0"/>
              <a:t>OsWaxy</a:t>
            </a:r>
          </a:p>
        </p:txBody>
      </p:sp>
      <p:grpSp>
        <p:nvGrpSpPr>
          <p:cNvPr id="152" name="组合 151">
            <a:extLst>
              <a:ext uri="{FF2B5EF4-FFF2-40B4-BE49-F238E27FC236}">
                <a16:creationId xmlns:a16="http://schemas.microsoft.com/office/drawing/2014/main" id="{FAE18FDD-DE75-48E3-B0F1-10CD5ADD9129}"/>
              </a:ext>
            </a:extLst>
          </p:cNvPr>
          <p:cNvGrpSpPr/>
          <p:nvPr/>
        </p:nvGrpSpPr>
        <p:grpSpPr>
          <a:xfrm>
            <a:off x="6814939" y="2705749"/>
            <a:ext cx="2547981" cy="267927"/>
            <a:chOff x="6814939" y="2705749"/>
            <a:chExt cx="2547981" cy="267927"/>
          </a:xfrm>
        </p:grpSpPr>
        <p:cxnSp>
          <p:nvCxnSpPr>
            <p:cNvPr id="86" name="直接连接符 85">
              <a:extLst>
                <a:ext uri="{FF2B5EF4-FFF2-40B4-BE49-F238E27FC236}">
                  <a16:creationId xmlns:a16="http://schemas.microsoft.com/office/drawing/2014/main" id="{3ED4BC36-73C3-4FA2-850F-77FAB6D60815}"/>
                </a:ext>
              </a:extLst>
            </p:cNvPr>
            <p:cNvCxnSpPr>
              <a:cxnSpLocks/>
              <a:stCxn id="127" idx="2"/>
            </p:cNvCxnSpPr>
            <p:nvPr/>
          </p:nvCxnSpPr>
          <p:spPr>
            <a:xfrm flipH="1">
              <a:off x="6814939" y="2705749"/>
              <a:ext cx="207662" cy="2453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直接连接符 148">
              <a:extLst>
                <a:ext uri="{FF2B5EF4-FFF2-40B4-BE49-F238E27FC236}">
                  <a16:creationId xmlns:a16="http://schemas.microsoft.com/office/drawing/2014/main" id="{1562A065-7200-4EC2-AD68-8E79827A4188}"/>
                </a:ext>
              </a:extLst>
            </p:cNvPr>
            <p:cNvCxnSpPr>
              <a:cxnSpLocks/>
              <a:stCxn id="127" idx="2"/>
            </p:cNvCxnSpPr>
            <p:nvPr/>
          </p:nvCxnSpPr>
          <p:spPr>
            <a:xfrm>
              <a:off x="7022601" y="2705749"/>
              <a:ext cx="2340319" cy="267927"/>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9" name="组合 158">
            <a:extLst>
              <a:ext uri="{FF2B5EF4-FFF2-40B4-BE49-F238E27FC236}">
                <a16:creationId xmlns:a16="http://schemas.microsoft.com/office/drawing/2014/main" id="{54F6BD53-C398-4252-A2E5-A9CE92FC477C}"/>
              </a:ext>
            </a:extLst>
          </p:cNvPr>
          <p:cNvGrpSpPr/>
          <p:nvPr/>
        </p:nvGrpSpPr>
        <p:grpSpPr>
          <a:xfrm>
            <a:off x="5547779" y="685617"/>
            <a:ext cx="3183889" cy="1797604"/>
            <a:chOff x="5547779" y="685617"/>
            <a:chExt cx="3183889" cy="1797604"/>
          </a:xfrm>
        </p:grpSpPr>
        <p:grpSp>
          <p:nvGrpSpPr>
            <p:cNvPr id="54" name="组合 53">
              <a:extLst>
                <a:ext uri="{FF2B5EF4-FFF2-40B4-BE49-F238E27FC236}">
                  <a16:creationId xmlns:a16="http://schemas.microsoft.com/office/drawing/2014/main" id="{386970B1-7713-4546-A27E-0757AEC89F30}"/>
                </a:ext>
              </a:extLst>
            </p:cNvPr>
            <p:cNvGrpSpPr/>
            <p:nvPr/>
          </p:nvGrpSpPr>
          <p:grpSpPr>
            <a:xfrm>
              <a:off x="5547779" y="685617"/>
              <a:ext cx="3183889" cy="1510682"/>
              <a:chOff x="7164652" y="3397284"/>
              <a:chExt cx="3183889" cy="1510682"/>
            </a:xfrm>
          </p:grpSpPr>
          <p:pic>
            <p:nvPicPr>
              <p:cNvPr id="36" name="图片 35">
                <a:extLst>
                  <a:ext uri="{FF2B5EF4-FFF2-40B4-BE49-F238E27FC236}">
                    <a16:creationId xmlns:a16="http://schemas.microsoft.com/office/drawing/2014/main" id="{6B5AF849-CD02-4510-AC55-3FE0237D0C6A}"/>
                  </a:ext>
                </a:extLst>
              </p:cNvPr>
              <p:cNvPicPr>
                <a:picLocks noChangeAspect="1"/>
              </p:cNvPicPr>
              <p:nvPr/>
            </p:nvPicPr>
            <p:blipFill>
              <a:blip r:embed="rId7"/>
              <a:stretch>
                <a:fillRect/>
              </a:stretch>
            </p:blipFill>
            <p:spPr>
              <a:xfrm>
                <a:off x="7284089" y="3397284"/>
                <a:ext cx="2618057" cy="1210393"/>
              </a:xfrm>
              <a:prstGeom prst="rect">
                <a:avLst/>
              </a:prstGeom>
            </p:spPr>
          </p:pic>
          <p:sp>
            <p:nvSpPr>
              <p:cNvPr id="38" name="文本框 37">
                <a:extLst>
                  <a:ext uri="{FF2B5EF4-FFF2-40B4-BE49-F238E27FC236}">
                    <a16:creationId xmlns:a16="http://schemas.microsoft.com/office/drawing/2014/main" id="{3C800964-5EB8-4351-B8C4-34A062DDBEC7}"/>
                  </a:ext>
                </a:extLst>
              </p:cNvPr>
              <p:cNvSpPr txBox="1"/>
              <p:nvPr/>
            </p:nvSpPr>
            <p:spPr>
              <a:xfrm>
                <a:off x="7164652" y="4677134"/>
                <a:ext cx="3183889" cy="230832"/>
              </a:xfrm>
              <a:prstGeom prst="rect">
                <a:avLst/>
              </a:prstGeom>
              <a:noFill/>
            </p:spPr>
            <p:txBody>
              <a:bodyPr wrap="square" rtlCol="0">
                <a:spAutoFit/>
              </a:bodyPr>
              <a:lstStyle/>
              <a:p>
                <a:r>
                  <a:rPr lang="en-US" sz="900" b="1" dirty="0"/>
                  <a:t>Waxy-1:  5’-</a:t>
                </a:r>
                <a:r>
                  <a:rPr lang="en-US" sz="900" b="1" dirty="0">
                    <a:solidFill>
                      <a:srgbClr val="00B050"/>
                    </a:solidFill>
                  </a:rPr>
                  <a:t>CCA</a:t>
                </a:r>
                <a:r>
                  <a:rPr lang="en-US" sz="900" b="1" dirty="0"/>
                  <a:t>TCCGTCATTCCTGGA</a:t>
                </a:r>
                <a:r>
                  <a:rPr lang="en-US" sz="900" b="1" dirty="0">
                    <a:solidFill>
                      <a:srgbClr val="0000FF"/>
                    </a:solidFill>
                  </a:rPr>
                  <a:t>G</a:t>
                </a:r>
                <a:r>
                  <a:rPr lang="en-US" sz="900" b="1" dirty="0"/>
                  <a:t>AA</a:t>
                </a:r>
                <a:r>
                  <a:rPr lang="en-US" sz="900" b="1" dirty="0">
                    <a:solidFill>
                      <a:srgbClr val="0000FF"/>
                    </a:solidFill>
                  </a:rPr>
                  <a:t>G</a:t>
                </a:r>
                <a:r>
                  <a:rPr lang="en-US" sz="900" b="1" dirty="0"/>
                  <a:t>G-3’</a:t>
                </a:r>
              </a:p>
            </p:txBody>
          </p:sp>
        </p:grpSp>
        <p:grpSp>
          <p:nvGrpSpPr>
            <p:cNvPr id="158" name="组合 157">
              <a:extLst>
                <a:ext uri="{FF2B5EF4-FFF2-40B4-BE49-F238E27FC236}">
                  <a16:creationId xmlns:a16="http://schemas.microsoft.com/office/drawing/2014/main" id="{11FABC85-ABBE-441B-B359-768ADF9F7868}"/>
                </a:ext>
              </a:extLst>
            </p:cNvPr>
            <p:cNvGrpSpPr/>
            <p:nvPr/>
          </p:nvGrpSpPr>
          <p:grpSpPr>
            <a:xfrm>
              <a:off x="5629161" y="2172696"/>
              <a:ext cx="2656112" cy="310525"/>
              <a:chOff x="5629161" y="2172696"/>
              <a:chExt cx="2656112" cy="310525"/>
            </a:xfrm>
          </p:grpSpPr>
          <p:cxnSp>
            <p:nvCxnSpPr>
              <p:cNvPr id="155" name="直接连接符 154">
                <a:extLst>
                  <a:ext uri="{FF2B5EF4-FFF2-40B4-BE49-F238E27FC236}">
                    <a16:creationId xmlns:a16="http://schemas.microsoft.com/office/drawing/2014/main" id="{EE153E91-8485-4854-ACE5-ECD240EB2F6D}"/>
                  </a:ext>
                </a:extLst>
              </p:cNvPr>
              <p:cNvCxnSpPr>
                <a:endCxn id="126" idx="0"/>
              </p:cNvCxnSpPr>
              <p:nvPr/>
            </p:nvCxnSpPr>
            <p:spPr>
              <a:xfrm>
                <a:off x="5629161" y="2172696"/>
                <a:ext cx="1256337" cy="3105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直接连接符 156">
                <a:extLst>
                  <a:ext uri="{FF2B5EF4-FFF2-40B4-BE49-F238E27FC236}">
                    <a16:creationId xmlns:a16="http://schemas.microsoft.com/office/drawing/2014/main" id="{CF9BC56C-69DD-4F71-82D1-A3E32A21E9EE}"/>
                  </a:ext>
                </a:extLst>
              </p:cNvPr>
              <p:cNvCxnSpPr>
                <a:stCxn id="126" idx="0"/>
              </p:cNvCxnSpPr>
              <p:nvPr/>
            </p:nvCxnSpPr>
            <p:spPr>
              <a:xfrm flipV="1">
                <a:off x="6885498" y="2172696"/>
                <a:ext cx="1399775" cy="310525"/>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65" name="组合 164">
            <a:extLst>
              <a:ext uri="{FF2B5EF4-FFF2-40B4-BE49-F238E27FC236}">
                <a16:creationId xmlns:a16="http://schemas.microsoft.com/office/drawing/2014/main" id="{D77FA89D-3C90-4D6F-8F82-981945DB5A44}"/>
              </a:ext>
            </a:extLst>
          </p:cNvPr>
          <p:cNvGrpSpPr/>
          <p:nvPr/>
        </p:nvGrpSpPr>
        <p:grpSpPr>
          <a:xfrm>
            <a:off x="9008482" y="2106462"/>
            <a:ext cx="2764432" cy="360419"/>
            <a:chOff x="9008482" y="2106462"/>
            <a:chExt cx="2764432" cy="360419"/>
          </a:xfrm>
        </p:grpSpPr>
        <p:cxnSp>
          <p:nvCxnSpPr>
            <p:cNvPr id="161" name="直接连接符 160">
              <a:extLst>
                <a:ext uri="{FF2B5EF4-FFF2-40B4-BE49-F238E27FC236}">
                  <a16:creationId xmlns:a16="http://schemas.microsoft.com/office/drawing/2014/main" id="{56A65ABA-5A0C-4F85-AC03-434EE59BD544}"/>
                </a:ext>
              </a:extLst>
            </p:cNvPr>
            <p:cNvCxnSpPr>
              <a:cxnSpLocks/>
            </p:cNvCxnSpPr>
            <p:nvPr/>
          </p:nvCxnSpPr>
          <p:spPr>
            <a:xfrm>
              <a:off x="9008482" y="2106462"/>
              <a:ext cx="2319673" cy="3581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直接连接符 163">
              <a:extLst>
                <a:ext uri="{FF2B5EF4-FFF2-40B4-BE49-F238E27FC236}">
                  <a16:creationId xmlns:a16="http://schemas.microsoft.com/office/drawing/2014/main" id="{52C86154-4F76-42F5-80B5-B4ACE1D7F286}"/>
                </a:ext>
              </a:extLst>
            </p:cNvPr>
            <p:cNvCxnSpPr/>
            <p:nvPr/>
          </p:nvCxnSpPr>
          <p:spPr>
            <a:xfrm flipV="1">
              <a:off x="11328155" y="2157495"/>
              <a:ext cx="444759" cy="309386"/>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66" name="直接箭头连接符 165">
            <a:extLst>
              <a:ext uri="{FF2B5EF4-FFF2-40B4-BE49-F238E27FC236}">
                <a16:creationId xmlns:a16="http://schemas.microsoft.com/office/drawing/2014/main" id="{AD977496-0AFB-4E24-9E7A-7E1FC72CFC67}"/>
              </a:ext>
            </a:extLst>
          </p:cNvPr>
          <p:cNvCxnSpPr/>
          <p:nvPr/>
        </p:nvCxnSpPr>
        <p:spPr>
          <a:xfrm>
            <a:off x="8080026" y="1349499"/>
            <a:ext cx="0" cy="17083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直接箭头连接符 166">
            <a:extLst>
              <a:ext uri="{FF2B5EF4-FFF2-40B4-BE49-F238E27FC236}">
                <a16:creationId xmlns:a16="http://schemas.microsoft.com/office/drawing/2014/main" id="{60F3946E-DD86-47DC-A9AB-4E28D2E06A3C}"/>
              </a:ext>
            </a:extLst>
          </p:cNvPr>
          <p:cNvCxnSpPr/>
          <p:nvPr/>
        </p:nvCxnSpPr>
        <p:spPr>
          <a:xfrm>
            <a:off x="7717198" y="1461790"/>
            <a:ext cx="0" cy="17083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8" name="直接箭头连接符 167">
            <a:extLst>
              <a:ext uri="{FF2B5EF4-FFF2-40B4-BE49-F238E27FC236}">
                <a16:creationId xmlns:a16="http://schemas.microsoft.com/office/drawing/2014/main" id="{05296DCA-3BBC-4E64-BA17-CF77D8348C2C}"/>
              </a:ext>
            </a:extLst>
          </p:cNvPr>
          <p:cNvCxnSpPr/>
          <p:nvPr/>
        </p:nvCxnSpPr>
        <p:spPr>
          <a:xfrm>
            <a:off x="8488731" y="3555787"/>
            <a:ext cx="0" cy="17083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9" name="直接箭头连接符 168">
            <a:extLst>
              <a:ext uri="{FF2B5EF4-FFF2-40B4-BE49-F238E27FC236}">
                <a16:creationId xmlns:a16="http://schemas.microsoft.com/office/drawing/2014/main" id="{36B5F95B-BBC0-44B0-B26B-DA02F3AA79AD}"/>
              </a:ext>
            </a:extLst>
          </p:cNvPr>
          <p:cNvCxnSpPr/>
          <p:nvPr/>
        </p:nvCxnSpPr>
        <p:spPr>
          <a:xfrm>
            <a:off x="1414182" y="1264081"/>
            <a:ext cx="0" cy="17083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直接箭头连接符 169">
            <a:extLst>
              <a:ext uri="{FF2B5EF4-FFF2-40B4-BE49-F238E27FC236}">
                <a16:creationId xmlns:a16="http://schemas.microsoft.com/office/drawing/2014/main" id="{83EFB9DD-699F-4F01-9B47-6A90B5C4296B}"/>
              </a:ext>
            </a:extLst>
          </p:cNvPr>
          <p:cNvCxnSpPr/>
          <p:nvPr/>
        </p:nvCxnSpPr>
        <p:spPr>
          <a:xfrm>
            <a:off x="1940957" y="1198541"/>
            <a:ext cx="0" cy="17083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428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6A1CA929-6BE0-4960-AC22-915CB566984A}"/>
              </a:ext>
            </a:extLst>
          </p:cNvPr>
          <p:cNvSpPr/>
          <p:nvPr/>
        </p:nvSpPr>
        <p:spPr>
          <a:xfrm>
            <a:off x="713888" y="4838441"/>
            <a:ext cx="10606181" cy="1200329"/>
          </a:xfrm>
          <a:prstGeom prst="rect">
            <a:avLst/>
          </a:prstGeom>
        </p:spPr>
        <p:txBody>
          <a:bodyPr wrap="square">
            <a:spAutoFit/>
          </a:bodyPr>
          <a:lstStyle/>
          <a:p>
            <a:r>
              <a:rPr lang="en-US" sz="1200" b="1" dirty="0"/>
              <a:t>Fig S2. Base editing results of SpCas9-rBE system. </a:t>
            </a:r>
          </a:p>
          <a:p>
            <a:r>
              <a:rPr lang="en-US" sz="1200" dirty="0"/>
              <a:t>Genes, target sequences and sequence results of four editing targets in rice genome were showed above in SpCas9-rBE system. In the target sequence, PAM sequence was highlighted in green, the C to T conversion bases were highlighted in blue. Red arrow on the sequencing map indicated the mutation peak. The results were from 15 positive calli.</a:t>
            </a:r>
          </a:p>
          <a:p>
            <a:endParaRPr lang="en-US" sz="1200" b="1" dirty="0"/>
          </a:p>
          <a:p>
            <a:endParaRPr lang="en-US" sz="1100" dirty="0"/>
          </a:p>
        </p:txBody>
      </p:sp>
      <p:grpSp>
        <p:nvGrpSpPr>
          <p:cNvPr id="12" name="组合 11">
            <a:extLst>
              <a:ext uri="{FF2B5EF4-FFF2-40B4-BE49-F238E27FC236}">
                <a16:creationId xmlns:a16="http://schemas.microsoft.com/office/drawing/2014/main" id="{1ADF60BE-13E3-4439-9C20-CA0D49235C8A}"/>
              </a:ext>
            </a:extLst>
          </p:cNvPr>
          <p:cNvGrpSpPr/>
          <p:nvPr/>
        </p:nvGrpSpPr>
        <p:grpSpPr>
          <a:xfrm>
            <a:off x="963465" y="2045024"/>
            <a:ext cx="2672526" cy="2220860"/>
            <a:chOff x="207326" y="2115179"/>
            <a:chExt cx="2672526" cy="2220860"/>
          </a:xfrm>
        </p:grpSpPr>
        <p:pic>
          <p:nvPicPr>
            <p:cNvPr id="4" name="图片 3">
              <a:extLst>
                <a:ext uri="{FF2B5EF4-FFF2-40B4-BE49-F238E27FC236}">
                  <a16:creationId xmlns:a16="http://schemas.microsoft.com/office/drawing/2014/main" id="{396D7D73-4AF4-4266-A969-45A1D6A1B66A}"/>
                </a:ext>
              </a:extLst>
            </p:cNvPr>
            <p:cNvPicPr>
              <a:picLocks noChangeAspect="1"/>
            </p:cNvPicPr>
            <p:nvPr/>
          </p:nvPicPr>
          <p:blipFill>
            <a:blip r:embed="rId2"/>
            <a:stretch>
              <a:fillRect/>
            </a:stretch>
          </p:blipFill>
          <p:spPr>
            <a:xfrm>
              <a:off x="216449" y="3107083"/>
              <a:ext cx="2654280" cy="1228956"/>
            </a:xfrm>
            <a:prstGeom prst="rect">
              <a:avLst/>
            </a:prstGeom>
          </p:spPr>
        </p:pic>
        <p:grpSp>
          <p:nvGrpSpPr>
            <p:cNvPr id="10" name="组合 9">
              <a:extLst>
                <a:ext uri="{FF2B5EF4-FFF2-40B4-BE49-F238E27FC236}">
                  <a16:creationId xmlns:a16="http://schemas.microsoft.com/office/drawing/2014/main" id="{B1382441-21B5-4507-A083-497426BD3B52}"/>
                </a:ext>
              </a:extLst>
            </p:cNvPr>
            <p:cNvGrpSpPr/>
            <p:nvPr/>
          </p:nvGrpSpPr>
          <p:grpSpPr>
            <a:xfrm>
              <a:off x="207326" y="2687315"/>
              <a:ext cx="2672526" cy="517193"/>
              <a:chOff x="207326" y="2687315"/>
              <a:chExt cx="2672526" cy="517193"/>
            </a:xfrm>
          </p:grpSpPr>
          <p:sp>
            <p:nvSpPr>
              <p:cNvPr id="18" name="矩形 17">
                <a:extLst>
                  <a:ext uri="{FF2B5EF4-FFF2-40B4-BE49-F238E27FC236}">
                    <a16:creationId xmlns:a16="http://schemas.microsoft.com/office/drawing/2014/main" id="{47E33BAF-B338-4F56-B582-F4901E172963}"/>
                  </a:ext>
                </a:extLst>
              </p:cNvPr>
              <p:cNvSpPr/>
              <p:nvPr/>
            </p:nvSpPr>
            <p:spPr>
              <a:xfrm>
                <a:off x="207326" y="2973676"/>
                <a:ext cx="2672526" cy="230832"/>
              </a:xfrm>
              <a:prstGeom prst="rect">
                <a:avLst/>
              </a:prstGeom>
            </p:spPr>
            <p:txBody>
              <a:bodyPr wrap="none">
                <a:spAutoFit/>
              </a:bodyPr>
              <a:lstStyle/>
              <a:p>
                <a:r>
                  <a:rPr lang="en-US" sz="900" b="1" dirty="0"/>
                  <a:t>ALS</a:t>
                </a:r>
                <a:r>
                  <a:rPr lang="en-US" sz="900" dirty="0"/>
                  <a:t>: </a:t>
                </a:r>
                <a:r>
                  <a:rPr lang="en-US" sz="900" b="1" dirty="0"/>
                  <a:t>5’-CGCGT</a:t>
                </a:r>
                <a:r>
                  <a:rPr lang="en-US" sz="900" b="1" dirty="0">
                    <a:solidFill>
                      <a:srgbClr val="FF0000"/>
                    </a:solidFill>
                  </a:rPr>
                  <a:t>CC</a:t>
                </a:r>
                <a:r>
                  <a:rPr lang="en-US" sz="900" b="1" dirty="0"/>
                  <a:t>ATGGAGATCCACC</a:t>
                </a:r>
                <a:r>
                  <a:rPr lang="en-US" sz="900" b="1" dirty="0">
                    <a:solidFill>
                      <a:srgbClr val="00B050"/>
                    </a:solidFill>
                  </a:rPr>
                  <a:t>AGG</a:t>
                </a:r>
                <a:r>
                  <a:rPr lang="en-US" sz="900" b="1" dirty="0"/>
                  <a:t>-3’</a:t>
                </a:r>
              </a:p>
            </p:txBody>
          </p:sp>
          <p:grpSp>
            <p:nvGrpSpPr>
              <p:cNvPr id="114" name="组合 113">
                <a:extLst>
                  <a:ext uri="{FF2B5EF4-FFF2-40B4-BE49-F238E27FC236}">
                    <a16:creationId xmlns:a16="http://schemas.microsoft.com/office/drawing/2014/main" id="{3A412FD6-34B6-457C-83FE-A6669E466A2D}"/>
                  </a:ext>
                </a:extLst>
              </p:cNvPr>
              <p:cNvGrpSpPr/>
              <p:nvPr/>
            </p:nvGrpSpPr>
            <p:grpSpPr>
              <a:xfrm>
                <a:off x="341763" y="2687315"/>
                <a:ext cx="2442154" cy="283686"/>
                <a:chOff x="77838" y="1252096"/>
                <a:chExt cx="3082805" cy="333014"/>
              </a:xfrm>
            </p:grpSpPr>
            <p:cxnSp>
              <p:nvCxnSpPr>
                <p:cNvPr id="26" name="直接连接符 25">
                  <a:extLst>
                    <a:ext uri="{FF2B5EF4-FFF2-40B4-BE49-F238E27FC236}">
                      <a16:creationId xmlns:a16="http://schemas.microsoft.com/office/drawing/2014/main" id="{FE0D9447-FA75-4AE0-8AE7-9504A3CFCEF5}"/>
                    </a:ext>
                  </a:extLst>
                </p:cNvPr>
                <p:cNvCxnSpPr>
                  <a:cxnSpLocks/>
                </p:cNvCxnSpPr>
                <p:nvPr/>
              </p:nvCxnSpPr>
              <p:spPr>
                <a:xfrm flipH="1">
                  <a:off x="77838" y="1252096"/>
                  <a:ext cx="916198" cy="3330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A56AFF70-0E32-4D8E-AA1C-BDD62C6DCF6C}"/>
                    </a:ext>
                  </a:extLst>
                </p:cNvPr>
                <p:cNvCxnSpPr>
                  <a:cxnSpLocks/>
                </p:cNvCxnSpPr>
                <p:nvPr/>
              </p:nvCxnSpPr>
              <p:spPr>
                <a:xfrm>
                  <a:off x="1002381" y="1265274"/>
                  <a:ext cx="2158262" cy="31301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05" name="组合 104">
              <a:extLst>
                <a:ext uri="{FF2B5EF4-FFF2-40B4-BE49-F238E27FC236}">
                  <a16:creationId xmlns:a16="http://schemas.microsoft.com/office/drawing/2014/main" id="{E732F4CB-1A72-415D-BE9E-FA1525CF8C76}"/>
                </a:ext>
              </a:extLst>
            </p:cNvPr>
            <p:cNvGrpSpPr/>
            <p:nvPr/>
          </p:nvGrpSpPr>
          <p:grpSpPr>
            <a:xfrm>
              <a:off x="959138" y="3675185"/>
              <a:ext cx="132179" cy="158492"/>
              <a:chOff x="4520305" y="2774858"/>
              <a:chExt cx="152400" cy="224018"/>
            </a:xfrm>
          </p:grpSpPr>
          <p:cxnSp>
            <p:nvCxnSpPr>
              <p:cNvPr id="103" name="直接箭头连接符 102">
                <a:extLst>
                  <a:ext uri="{FF2B5EF4-FFF2-40B4-BE49-F238E27FC236}">
                    <a16:creationId xmlns:a16="http://schemas.microsoft.com/office/drawing/2014/main" id="{2C22BC3E-A6B7-495C-92E2-71650B91D674}"/>
                  </a:ext>
                </a:extLst>
              </p:cNvPr>
              <p:cNvCxnSpPr/>
              <p:nvPr/>
            </p:nvCxnSpPr>
            <p:spPr>
              <a:xfrm>
                <a:off x="4520305" y="2774858"/>
                <a:ext cx="0" cy="2165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a:extLst>
                  <a:ext uri="{FF2B5EF4-FFF2-40B4-BE49-F238E27FC236}">
                    <a16:creationId xmlns:a16="http://schemas.microsoft.com/office/drawing/2014/main" id="{9D217528-C931-40D6-ACFA-E10E8A1A35AC}"/>
                  </a:ext>
                </a:extLst>
              </p:cNvPr>
              <p:cNvCxnSpPr/>
              <p:nvPr/>
            </p:nvCxnSpPr>
            <p:spPr>
              <a:xfrm>
                <a:off x="4672705" y="2782282"/>
                <a:ext cx="0" cy="21659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 name="组合 1">
              <a:extLst>
                <a:ext uri="{FF2B5EF4-FFF2-40B4-BE49-F238E27FC236}">
                  <a16:creationId xmlns:a16="http://schemas.microsoft.com/office/drawing/2014/main" id="{D9DCA15A-5D52-4B74-A9FE-38D5A05C850C}"/>
                </a:ext>
              </a:extLst>
            </p:cNvPr>
            <p:cNvGrpSpPr/>
            <p:nvPr/>
          </p:nvGrpSpPr>
          <p:grpSpPr>
            <a:xfrm>
              <a:off x="525931" y="2115179"/>
              <a:ext cx="1688606" cy="561125"/>
              <a:chOff x="333597" y="2126190"/>
              <a:chExt cx="1688606" cy="561125"/>
            </a:xfrm>
          </p:grpSpPr>
          <p:grpSp>
            <p:nvGrpSpPr>
              <p:cNvPr id="70" name="组合 69">
                <a:extLst>
                  <a:ext uri="{FF2B5EF4-FFF2-40B4-BE49-F238E27FC236}">
                    <a16:creationId xmlns:a16="http://schemas.microsoft.com/office/drawing/2014/main" id="{FAB5B972-8D83-4A7E-90AA-1E1DAFB41EAD}"/>
                  </a:ext>
                </a:extLst>
              </p:cNvPr>
              <p:cNvGrpSpPr/>
              <p:nvPr/>
            </p:nvGrpSpPr>
            <p:grpSpPr>
              <a:xfrm>
                <a:off x="333597" y="2126190"/>
                <a:ext cx="1688606" cy="561125"/>
                <a:chOff x="298176" y="593402"/>
                <a:chExt cx="2412000" cy="658694"/>
              </a:xfrm>
            </p:grpSpPr>
            <p:grpSp>
              <p:nvGrpSpPr>
                <p:cNvPr id="63" name="组合 62">
                  <a:extLst>
                    <a:ext uri="{FF2B5EF4-FFF2-40B4-BE49-F238E27FC236}">
                      <a16:creationId xmlns:a16="http://schemas.microsoft.com/office/drawing/2014/main" id="{F32F6408-8EA9-4D1B-B4DD-992A5381330C}"/>
                    </a:ext>
                  </a:extLst>
                </p:cNvPr>
                <p:cNvGrpSpPr/>
                <p:nvPr/>
              </p:nvGrpSpPr>
              <p:grpSpPr>
                <a:xfrm>
                  <a:off x="298176" y="954156"/>
                  <a:ext cx="2412000" cy="297940"/>
                  <a:chOff x="1003852" y="954156"/>
                  <a:chExt cx="2412000" cy="297940"/>
                </a:xfrm>
              </p:grpSpPr>
              <p:cxnSp>
                <p:nvCxnSpPr>
                  <p:cNvPr id="8" name="直接连接符 7">
                    <a:extLst>
                      <a:ext uri="{FF2B5EF4-FFF2-40B4-BE49-F238E27FC236}">
                        <a16:creationId xmlns:a16="http://schemas.microsoft.com/office/drawing/2014/main" id="{FBC45683-AAA4-4D1F-A8E9-8C95AD4F7A71}"/>
                      </a:ext>
                    </a:extLst>
                  </p:cNvPr>
                  <p:cNvCxnSpPr/>
                  <p:nvPr/>
                </p:nvCxnSpPr>
                <p:spPr>
                  <a:xfrm>
                    <a:off x="1003852" y="1103243"/>
                    <a:ext cx="2412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4BDFC8E3-40E1-4658-8150-7F6F8A4BBE72}"/>
                      </a:ext>
                    </a:extLst>
                  </p:cNvPr>
                  <p:cNvSpPr/>
                  <p:nvPr/>
                </p:nvSpPr>
                <p:spPr>
                  <a:xfrm>
                    <a:off x="1441173" y="954156"/>
                    <a:ext cx="1548000" cy="288000"/>
                  </a:xfrm>
                  <a:prstGeom prst="rect">
                    <a:avLst/>
                  </a:prstGeom>
                  <a:solidFill>
                    <a:schemeClr val="accent6">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直接连接符 10">
                    <a:extLst>
                      <a:ext uri="{FF2B5EF4-FFF2-40B4-BE49-F238E27FC236}">
                        <a16:creationId xmlns:a16="http://schemas.microsoft.com/office/drawing/2014/main" id="{120D4B7B-FDD8-4A17-B51B-48F50AFD78BE}"/>
                      </a:ext>
                    </a:extLst>
                  </p:cNvPr>
                  <p:cNvCxnSpPr/>
                  <p:nvPr/>
                </p:nvCxnSpPr>
                <p:spPr>
                  <a:xfrm>
                    <a:off x="1708057" y="964096"/>
                    <a:ext cx="0" cy="288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1" name="文本框 20">
                  <a:extLst>
                    <a:ext uri="{FF2B5EF4-FFF2-40B4-BE49-F238E27FC236}">
                      <a16:creationId xmlns:a16="http://schemas.microsoft.com/office/drawing/2014/main" id="{406B5D74-1DEA-4F16-B8D5-4C8DC9981409}"/>
                    </a:ext>
                  </a:extLst>
                </p:cNvPr>
                <p:cNvSpPr txBox="1"/>
                <p:nvPr/>
              </p:nvSpPr>
              <p:spPr>
                <a:xfrm>
                  <a:off x="916969" y="593402"/>
                  <a:ext cx="1152939" cy="325164"/>
                </a:xfrm>
                <a:prstGeom prst="rect">
                  <a:avLst/>
                </a:prstGeom>
                <a:noFill/>
              </p:spPr>
              <p:txBody>
                <a:bodyPr wrap="square" rtlCol="0">
                  <a:spAutoFit/>
                </a:bodyPr>
                <a:lstStyle/>
                <a:p>
                  <a:r>
                    <a:rPr lang="en-US" sz="1200" b="1" dirty="0"/>
                    <a:t>OsALS</a:t>
                  </a:r>
                </a:p>
              </p:txBody>
            </p:sp>
          </p:grpSp>
          <p:cxnSp>
            <p:nvCxnSpPr>
              <p:cNvPr id="122" name="直接连接符 121">
                <a:extLst>
                  <a:ext uri="{FF2B5EF4-FFF2-40B4-BE49-F238E27FC236}">
                    <a16:creationId xmlns:a16="http://schemas.microsoft.com/office/drawing/2014/main" id="{B2359161-EF7F-4771-9992-E716F79A64E8}"/>
                  </a:ext>
                </a:extLst>
              </p:cNvPr>
              <p:cNvCxnSpPr/>
              <p:nvPr/>
            </p:nvCxnSpPr>
            <p:spPr>
              <a:xfrm>
                <a:off x="1532653" y="2437842"/>
                <a:ext cx="0" cy="24534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117" name="文本框 116">
            <a:extLst>
              <a:ext uri="{FF2B5EF4-FFF2-40B4-BE49-F238E27FC236}">
                <a16:creationId xmlns:a16="http://schemas.microsoft.com/office/drawing/2014/main" id="{FDF5DCFF-A443-4A36-8734-DDDCDC544EBB}"/>
              </a:ext>
            </a:extLst>
          </p:cNvPr>
          <p:cNvSpPr txBox="1"/>
          <p:nvPr/>
        </p:nvSpPr>
        <p:spPr>
          <a:xfrm>
            <a:off x="4076563" y="2106454"/>
            <a:ext cx="807156" cy="276999"/>
          </a:xfrm>
          <a:prstGeom prst="rect">
            <a:avLst/>
          </a:prstGeom>
          <a:noFill/>
        </p:spPr>
        <p:txBody>
          <a:bodyPr wrap="square" rtlCol="0">
            <a:spAutoFit/>
          </a:bodyPr>
          <a:lstStyle/>
          <a:p>
            <a:r>
              <a:rPr lang="en-US" sz="1200" b="1" dirty="0"/>
              <a:t>OsWaxy</a:t>
            </a:r>
          </a:p>
        </p:txBody>
      </p:sp>
      <p:grpSp>
        <p:nvGrpSpPr>
          <p:cNvPr id="59" name="组合 58">
            <a:extLst>
              <a:ext uri="{FF2B5EF4-FFF2-40B4-BE49-F238E27FC236}">
                <a16:creationId xmlns:a16="http://schemas.microsoft.com/office/drawing/2014/main" id="{49020019-5F9E-48A9-9490-7187C78E3BED}"/>
              </a:ext>
            </a:extLst>
          </p:cNvPr>
          <p:cNvGrpSpPr/>
          <p:nvPr/>
        </p:nvGrpSpPr>
        <p:grpSpPr>
          <a:xfrm>
            <a:off x="8104736" y="2124667"/>
            <a:ext cx="2986715" cy="2007334"/>
            <a:chOff x="8104736" y="2124667"/>
            <a:chExt cx="2986715" cy="2007334"/>
          </a:xfrm>
        </p:grpSpPr>
        <p:grpSp>
          <p:nvGrpSpPr>
            <p:cNvPr id="55" name="组合 54">
              <a:extLst>
                <a:ext uri="{FF2B5EF4-FFF2-40B4-BE49-F238E27FC236}">
                  <a16:creationId xmlns:a16="http://schemas.microsoft.com/office/drawing/2014/main" id="{651C836C-069E-4016-AD73-51C3E4289D2F}"/>
                </a:ext>
              </a:extLst>
            </p:cNvPr>
            <p:cNvGrpSpPr/>
            <p:nvPr/>
          </p:nvGrpSpPr>
          <p:grpSpPr>
            <a:xfrm>
              <a:off x="8104736" y="2124667"/>
              <a:ext cx="2986715" cy="2007334"/>
              <a:chOff x="8907461" y="2165642"/>
              <a:chExt cx="2986715" cy="2007334"/>
            </a:xfrm>
          </p:grpSpPr>
          <p:grpSp>
            <p:nvGrpSpPr>
              <p:cNvPr id="96" name="组合 95">
                <a:extLst>
                  <a:ext uri="{FF2B5EF4-FFF2-40B4-BE49-F238E27FC236}">
                    <a16:creationId xmlns:a16="http://schemas.microsoft.com/office/drawing/2014/main" id="{0D1F942F-DD3F-4597-B710-27B954ECB782}"/>
                  </a:ext>
                </a:extLst>
              </p:cNvPr>
              <p:cNvGrpSpPr/>
              <p:nvPr/>
            </p:nvGrpSpPr>
            <p:grpSpPr>
              <a:xfrm>
                <a:off x="9472473" y="2165642"/>
                <a:ext cx="2184855" cy="513206"/>
                <a:chOff x="8051232" y="586136"/>
                <a:chExt cx="3852000" cy="662351"/>
              </a:xfrm>
            </p:grpSpPr>
            <p:grpSp>
              <p:nvGrpSpPr>
                <p:cNvPr id="92" name="组合 91">
                  <a:extLst>
                    <a:ext uri="{FF2B5EF4-FFF2-40B4-BE49-F238E27FC236}">
                      <a16:creationId xmlns:a16="http://schemas.microsoft.com/office/drawing/2014/main" id="{1993E916-1B19-42C5-95F8-D84702D25DD0}"/>
                    </a:ext>
                  </a:extLst>
                </p:cNvPr>
                <p:cNvGrpSpPr/>
                <p:nvPr/>
              </p:nvGrpSpPr>
              <p:grpSpPr>
                <a:xfrm>
                  <a:off x="8051232" y="960487"/>
                  <a:ext cx="3852000" cy="288000"/>
                  <a:chOff x="8091558" y="904638"/>
                  <a:chExt cx="3852000" cy="288000"/>
                </a:xfrm>
              </p:grpSpPr>
              <p:cxnSp>
                <p:nvCxnSpPr>
                  <p:cNvPr id="83" name="直接连接符 82">
                    <a:extLst>
                      <a:ext uri="{FF2B5EF4-FFF2-40B4-BE49-F238E27FC236}">
                        <a16:creationId xmlns:a16="http://schemas.microsoft.com/office/drawing/2014/main" id="{3AE8FE24-117F-4500-8295-88D0288C0358}"/>
                      </a:ext>
                    </a:extLst>
                  </p:cNvPr>
                  <p:cNvCxnSpPr/>
                  <p:nvPr/>
                </p:nvCxnSpPr>
                <p:spPr>
                  <a:xfrm>
                    <a:off x="8091558" y="1051963"/>
                    <a:ext cx="3852000"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矩形 83">
                    <a:extLst>
                      <a:ext uri="{FF2B5EF4-FFF2-40B4-BE49-F238E27FC236}">
                        <a16:creationId xmlns:a16="http://schemas.microsoft.com/office/drawing/2014/main" id="{3F90BE33-8BEF-41F6-B649-3FC417CD48C7}"/>
                      </a:ext>
                    </a:extLst>
                  </p:cNvPr>
                  <p:cNvSpPr/>
                  <p:nvPr/>
                </p:nvSpPr>
                <p:spPr>
                  <a:xfrm>
                    <a:off x="8189913" y="904638"/>
                    <a:ext cx="864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矩形 84">
                    <a:extLst>
                      <a:ext uri="{FF2B5EF4-FFF2-40B4-BE49-F238E27FC236}">
                        <a16:creationId xmlns:a16="http://schemas.microsoft.com/office/drawing/2014/main" id="{65E12F04-0AC0-4478-BEB6-5F45D2079015}"/>
                      </a:ext>
                    </a:extLst>
                  </p:cNvPr>
                  <p:cNvSpPr/>
                  <p:nvPr/>
                </p:nvSpPr>
                <p:spPr>
                  <a:xfrm>
                    <a:off x="10953656" y="904638"/>
                    <a:ext cx="828000" cy="288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文本框 93">
                  <a:extLst>
                    <a:ext uri="{FF2B5EF4-FFF2-40B4-BE49-F238E27FC236}">
                      <a16:creationId xmlns:a16="http://schemas.microsoft.com/office/drawing/2014/main" id="{00778150-8A2A-49CC-8D0C-6A1DEBCEB860}"/>
                    </a:ext>
                  </a:extLst>
                </p:cNvPr>
                <p:cNvSpPr txBox="1"/>
                <p:nvPr/>
              </p:nvSpPr>
              <p:spPr>
                <a:xfrm>
                  <a:off x="8968423" y="586136"/>
                  <a:ext cx="1966828" cy="357499"/>
                </a:xfrm>
                <a:prstGeom prst="rect">
                  <a:avLst/>
                </a:prstGeom>
                <a:noFill/>
              </p:spPr>
              <p:txBody>
                <a:bodyPr wrap="square" rtlCol="0">
                  <a:spAutoFit/>
                </a:bodyPr>
                <a:lstStyle/>
                <a:p>
                  <a:r>
                    <a:rPr lang="en-US" sz="1200" b="1" dirty="0"/>
                    <a:t>OsNRT1.1B</a:t>
                  </a:r>
                </a:p>
              </p:txBody>
            </p:sp>
            <p:cxnSp>
              <p:nvCxnSpPr>
                <p:cNvPr id="95" name="直接连接符 94">
                  <a:extLst>
                    <a:ext uri="{FF2B5EF4-FFF2-40B4-BE49-F238E27FC236}">
                      <a16:creationId xmlns:a16="http://schemas.microsoft.com/office/drawing/2014/main" id="{016E741D-5428-45E8-A35F-B152C10E8975}"/>
                    </a:ext>
                  </a:extLst>
                </p:cNvPr>
                <p:cNvCxnSpPr/>
                <p:nvPr/>
              </p:nvCxnSpPr>
              <p:spPr>
                <a:xfrm>
                  <a:off x="10976902" y="960487"/>
                  <a:ext cx="0" cy="288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9" name="矩形 98">
                <a:extLst>
                  <a:ext uri="{FF2B5EF4-FFF2-40B4-BE49-F238E27FC236}">
                    <a16:creationId xmlns:a16="http://schemas.microsoft.com/office/drawing/2014/main" id="{C7FEDBB4-1265-42CC-8628-2F682810C316}"/>
                  </a:ext>
                </a:extLst>
              </p:cNvPr>
              <p:cNvSpPr/>
              <p:nvPr/>
            </p:nvSpPr>
            <p:spPr>
              <a:xfrm>
                <a:off x="8907461" y="2998827"/>
                <a:ext cx="2986715" cy="230832"/>
              </a:xfrm>
              <a:prstGeom prst="rect">
                <a:avLst/>
              </a:prstGeom>
            </p:spPr>
            <p:txBody>
              <a:bodyPr wrap="none">
                <a:spAutoFit/>
              </a:bodyPr>
              <a:lstStyle/>
              <a:p>
                <a:r>
                  <a:rPr lang="en-US" sz="900" b="1" dirty="0"/>
                  <a:t>NRT1.1B: 5’-CGGCGA</a:t>
                </a:r>
                <a:r>
                  <a:rPr lang="en-US" sz="900" b="1" dirty="0">
                    <a:solidFill>
                      <a:srgbClr val="FF0000"/>
                    </a:solidFill>
                  </a:rPr>
                  <a:t>C</a:t>
                </a:r>
                <a:r>
                  <a:rPr lang="en-US" sz="900" b="1" dirty="0"/>
                  <a:t>GGCGAGCAAGTGG</a:t>
                </a:r>
                <a:r>
                  <a:rPr lang="en-US" sz="900" b="1" dirty="0">
                    <a:solidFill>
                      <a:srgbClr val="00B050"/>
                    </a:solidFill>
                  </a:rPr>
                  <a:t>AGG</a:t>
                </a:r>
                <a:r>
                  <a:rPr lang="en-US" sz="900" b="1" dirty="0"/>
                  <a:t>-3’</a:t>
                </a:r>
              </a:p>
            </p:txBody>
          </p:sp>
          <p:grpSp>
            <p:nvGrpSpPr>
              <p:cNvPr id="116" name="组合 115">
                <a:extLst>
                  <a:ext uri="{FF2B5EF4-FFF2-40B4-BE49-F238E27FC236}">
                    <a16:creationId xmlns:a16="http://schemas.microsoft.com/office/drawing/2014/main" id="{5AF5AA40-A01D-4569-AE35-43C272C49DCB}"/>
                  </a:ext>
                </a:extLst>
              </p:cNvPr>
              <p:cNvGrpSpPr/>
              <p:nvPr/>
            </p:nvGrpSpPr>
            <p:grpSpPr>
              <a:xfrm>
                <a:off x="8966367" y="2730072"/>
                <a:ext cx="2688400" cy="276124"/>
                <a:chOff x="8401286" y="1228424"/>
                <a:chExt cx="3193704" cy="350080"/>
              </a:xfrm>
            </p:grpSpPr>
            <p:cxnSp>
              <p:nvCxnSpPr>
                <p:cNvPr id="98" name="直接连接符 97">
                  <a:extLst>
                    <a:ext uri="{FF2B5EF4-FFF2-40B4-BE49-F238E27FC236}">
                      <a16:creationId xmlns:a16="http://schemas.microsoft.com/office/drawing/2014/main" id="{3CC2F430-4187-4D73-8F6E-268E40F12AA2}"/>
                    </a:ext>
                  </a:extLst>
                </p:cNvPr>
                <p:cNvCxnSpPr>
                  <a:cxnSpLocks/>
                </p:cNvCxnSpPr>
                <p:nvPr/>
              </p:nvCxnSpPr>
              <p:spPr>
                <a:xfrm flipH="1">
                  <a:off x="8401286" y="1228425"/>
                  <a:ext cx="2598049" cy="3500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直接连接符 112">
                  <a:extLst>
                    <a:ext uri="{FF2B5EF4-FFF2-40B4-BE49-F238E27FC236}">
                      <a16:creationId xmlns:a16="http://schemas.microsoft.com/office/drawing/2014/main" id="{14297A11-A4C2-4594-A92B-A8F3830AB599}"/>
                    </a:ext>
                  </a:extLst>
                </p:cNvPr>
                <p:cNvCxnSpPr>
                  <a:cxnSpLocks/>
                </p:cNvCxnSpPr>
                <p:nvPr/>
              </p:nvCxnSpPr>
              <p:spPr>
                <a:xfrm>
                  <a:off x="10973862" y="1228424"/>
                  <a:ext cx="621128" cy="19515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7" name="图片 6">
                <a:extLst>
                  <a:ext uri="{FF2B5EF4-FFF2-40B4-BE49-F238E27FC236}">
                    <a16:creationId xmlns:a16="http://schemas.microsoft.com/office/drawing/2014/main" id="{F624F6CB-2C84-42DD-A0AE-8F57D3B8E0B3}"/>
                  </a:ext>
                </a:extLst>
              </p:cNvPr>
              <p:cNvPicPr>
                <a:picLocks noChangeAspect="1"/>
              </p:cNvPicPr>
              <p:nvPr/>
            </p:nvPicPr>
            <p:blipFill>
              <a:blip r:embed="rId3"/>
              <a:stretch>
                <a:fillRect/>
              </a:stretch>
            </p:blipFill>
            <p:spPr>
              <a:xfrm>
                <a:off x="8907461" y="3252890"/>
                <a:ext cx="2966924" cy="920086"/>
              </a:xfrm>
              <a:prstGeom prst="rect">
                <a:avLst/>
              </a:prstGeom>
            </p:spPr>
          </p:pic>
        </p:grpSp>
        <p:cxnSp>
          <p:nvCxnSpPr>
            <p:cNvPr id="138" name="直接箭头连接符 137">
              <a:extLst>
                <a:ext uri="{FF2B5EF4-FFF2-40B4-BE49-F238E27FC236}">
                  <a16:creationId xmlns:a16="http://schemas.microsoft.com/office/drawing/2014/main" id="{C9F41E8F-61AA-43EB-8BED-10749EF8DFA8}"/>
                </a:ext>
              </a:extLst>
            </p:cNvPr>
            <p:cNvCxnSpPr/>
            <p:nvPr/>
          </p:nvCxnSpPr>
          <p:spPr>
            <a:xfrm>
              <a:off x="9069483" y="3573343"/>
              <a:ext cx="0" cy="15324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组合 32">
            <a:extLst>
              <a:ext uri="{FF2B5EF4-FFF2-40B4-BE49-F238E27FC236}">
                <a16:creationId xmlns:a16="http://schemas.microsoft.com/office/drawing/2014/main" id="{DCFE7132-1262-44A5-9369-D3190708BDE4}"/>
              </a:ext>
            </a:extLst>
          </p:cNvPr>
          <p:cNvGrpSpPr/>
          <p:nvPr/>
        </p:nvGrpSpPr>
        <p:grpSpPr>
          <a:xfrm>
            <a:off x="4425035" y="2393773"/>
            <a:ext cx="3183889" cy="1779203"/>
            <a:chOff x="4464791" y="2483224"/>
            <a:chExt cx="3183889" cy="1779203"/>
          </a:xfrm>
        </p:grpSpPr>
        <p:pic>
          <p:nvPicPr>
            <p:cNvPr id="43" name="图片 42">
              <a:extLst>
                <a:ext uri="{FF2B5EF4-FFF2-40B4-BE49-F238E27FC236}">
                  <a16:creationId xmlns:a16="http://schemas.microsoft.com/office/drawing/2014/main" id="{B6E04D89-00E2-4F81-91B4-D64BDE40821B}"/>
                </a:ext>
              </a:extLst>
            </p:cNvPr>
            <p:cNvPicPr>
              <a:picLocks noChangeAspect="1"/>
            </p:cNvPicPr>
            <p:nvPr/>
          </p:nvPicPr>
          <p:blipFill>
            <a:blip r:embed="rId4"/>
            <a:stretch>
              <a:fillRect/>
            </a:stretch>
          </p:blipFill>
          <p:spPr>
            <a:xfrm>
              <a:off x="4464792" y="3252928"/>
              <a:ext cx="2890160" cy="1009499"/>
            </a:xfrm>
            <a:prstGeom prst="rect">
              <a:avLst/>
            </a:prstGeom>
          </p:spPr>
        </p:pic>
        <p:grpSp>
          <p:nvGrpSpPr>
            <p:cNvPr id="3" name="组合 2">
              <a:extLst>
                <a:ext uri="{FF2B5EF4-FFF2-40B4-BE49-F238E27FC236}">
                  <a16:creationId xmlns:a16="http://schemas.microsoft.com/office/drawing/2014/main" id="{F6517282-C84D-492D-9459-4E7FA9FDA791}"/>
                </a:ext>
              </a:extLst>
            </p:cNvPr>
            <p:cNvGrpSpPr/>
            <p:nvPr/>
          </p:nvGrpSpPr>
          <p:grpSpPr>
            <a:xfrm>
              <a:off x="4758520" y="2483224"/>
              <a:ext cx="2596432" cy="263794"/>
              <a:chOff x="6508458" y="2483221"/>
              <a:chExt cx="2664000" cy="226206"/>
            </a:xfrm>
          </p:grpSpPr>
          <p:grpSp>
            <p:nvGrpSpPr>
              <p:cNvPr id="35" name="组合 34">
                <a:extLst>
                  <a:ext uri="{FF2B5EF4-FFF2-40B4-BE49-F238E27FC236}">
                    <a16:creationId xmlns:a16="http://schemas.microsoft.com/office/drawing/2014/main" id="{54053854-24E2-4217-920B-6E2FC1AE74DF}"/>
                  </a:ext>
                </a:extLst>
              </p:cNvPr>
              <p:cNvGrpSpPr/>
              <p:nvPr/>
            </p:nvGrpSpPr>
            <p:grpSpPr>
              <a:xfrm>
                <a:off x="6508458" y="2483221"/>
                <a:ext cx="2664000" cy="216000"/>
                <a:chOff x="4993770" y="1250655"/>
                <a:chExt cx="2664000" cy="216000"/>
              </a:xfrm>
            </p:grpSpPr>
            <p:cxnSp>
              <p:nvCxnSpPr>
                <p:cNvPr id="124" name="直接连接符 123">
                  <a:extLst>
                    <a:ext uri="{FF2B5EF4-FFF2-40B4-BE49-F238E27FC236}">
                      <a16:creationId xmlns:a16="http://schemas.microsoft.com/office/drawing/2014/main" id="{3A1DF415-93D6-4F6B-BFAB-45E100CEA882}"/>
                    </a:ext>
                  </a:extLst>
                </p:cNvPr>
                <p:cNvCxnSpPr/>
                <p:nvPr/>
              </p:nvCxnSpPr>
              <p:spPr>
                <a:xfrm>
                  <a:off x="4993770" y="1358655"/>
                  <a:ext cx="2664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20711688-0C19-437B-8C2E-C46A76D581FB}"/>
                    </a:ext>
                  </a:extLst>
                </p:cNvPr>
                <p:cNvGrpSpPr/>
                <p:nvPr/>
              </p:nvGrpSpPr>
              <p:grpSpPr>
                <a:xfrm>
                  <a:off x="5057750" y="1250655"/>
                  <a:ext cx="2479051" cy="216000"/>
                  <a:chOff x="5043464" y="1235676"/>
                  <a:chExt cx="2479051" cy="216000"/>
                </a:xfrm>
              </p:grpSpPr>
              <p:sp>
                <p:nvSpPr>
                  <p:cNvPr id="125" name="矩形 124">
                    <a:extLst>
                      <a:ext uri="{FF2B5EF4-FFF2-40B4-BE49-F238E27FC236}">
                        <a16:creationId xmlns:a16="http://schemas.microsoft.com/office/drawing/2014/main" id="{CA5FA7D0-673D-4375-B706-A301A4F8464A}"/>
                      </a:ext>
                    </a:extLst>
                  </p:cNvPr>
                  <p:cNvSpPr/>
                  <p:nvPr/>
                </p:nvSpPr>
                <p:spPr>
                  <a:xfrm>
                    <a:off x="5043464" y="1235676"/>
                    <a:ext cx="21523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2" name="直接连接符 31">
                    <a:extLst>
                      <a:ext uri="{FF2B5EF4-FFF2-40B4-BE49-F238E27FC236}">
                        <a16:creationId xmlns:a16="http://schemas.microsoft.com/office/drawing/2014/main" id="{E4F8212C-BDC0-4D2B-89CF-0419FB747393}"/>
                      </a:ext>
                    </a:extLst>
                  </p:cNvPr>
                  <p:cNvCxnSpPr/>
                  <p:nvPr/>
                </p:nvCxnSpPr>
                <p:spPr>
                  <a:xfrm>
                    <a:off x="5151082" y="1235676"/>
                    <a:ext cx="63305" cy="2064"/>
                  </a:xfrm>
                  <a:prstGeom prst="line">
                    <a:avLst/>
                  </a:prstGeom>
                </p:spPr>
                <p:style>
                  <a:lnRef idx="1">
                    <a:schemeClr val="accent1"/>
                  </a:lnRef>
                  <a:fillRef idx="0">
                    <a:schemeClr val="accent1"/>
                  </a:fillRef>
                  <a:effectRef idx="0">
                    <a:schemeClr val="accent1"/>
                  </a:effectRef>
                  <a:fontRef idx="minor">
                    <a:schemeClr val="tx1"/>
                  </a:fontRef>
                </p:style>
              </p:cxnSp>
              <p:sp>
                <p:nvSpPr>
                  <p:cNvPr id="126" name="矩形 125">
                    <a:extLst>
                      <a:ext uri="{FF2B5EF4-FFF2-40B4-BE49-F238E27FC236}">
                        <a16:creationId xmlns:a16="http://schemas.microsoft.com/office/drawing/2014/main" id="{92C62215-CEDD-4DA1-A71A-22104EC7B75B}"/>
                      </a:ext>
                    </a:extLst>
                  </p:cNvPr>
                  <p:cNvSpPr/>
                  <p:nvPr/>
                </p:nvSpPr>
                <p:spPr>
                  <a:xfrm>
                    <a:off x="5336858"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矩形 126">
                    <a:extLst>
                      <a:ext uri="{FF2B5EF4-FFF2-40B4-BE49-F238E27FC236}">
                        <a16:creationId xmlns:a16="http://schemas.microsoft.com/office/drawing/2014/main" id="{B99BD4A2-15DE-470F-8188-15EA778B2CFB}"/>
                      </a:ext>
                    </a:extLst>
                  </p:cNvPr>
                  <p:cNvSpPr/>
                  <p:nvPr/>
                </p:nvSpPr>
                <p:spPr>
                  <a:xfrm>
                    <a:off x="5478320"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矩形 127">
                    <a:extLst>
                      <a:ext uri="{FF2B5EF4-FFF2-40B4-BE49-F238E27FC236}">
                        <a16:creationId xmlns:a16="http://schemas.microsoft.com/office/drawing/2014/main" id="{A37F8A23-C5B5-452D-B9E4-4F20CC1D3A27}"/>
                      </a:ext>
                    </a:extLst>
                  </p:cNvPr>
                  <p:cNvSpPr/>
                  <p:nvPr/>
                </p:nvSpPr>
                <p:spPr>
                  <a:xfrm>
                    <a:off x="5602306"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矩形 128">
                    <a:extLst>
                      <a:ext uri="{FF2B5EF4-FFF2-40B4-BE49-F238E27FC236}">
                        <a16:creationId xmlns:a16="http://schemas.microsoft.com/office/drawing/2014/main" id="{8EA61C4B-5550-452A-803A-6495A688BC93}"/>
                      </a:ext>
                    </a:extLst>
                  </p:cNvPr>
                  <p:cNvSpPr/>
                  <p:nvPr/>
                </p:nvSpPr>
                <p:spPr>
                  <a:xfrm>
                    <a:off x="5726291" y="1235676"/>
                    <a:ext cx="50644"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矩形 129">
                    <a:extLst>
                      <a:ext uri="{FF2B5EF4-FFF2-40B4-BE49-F238E27FC236}">
                        <a16:creationId xmlns:a16="http://schemas.microsoft.com/office/drawing/2014/main" id="{B1D712D8-B364-4A8A-B070-E3843C54F699}"/>
                      </a:ext>
                    </a:extLst>
                  </p:cNvPr>
                  <p:cNvSpPr/>
                  <p:nvPr/>
                </p:nvSpPr>
                <p:spPr>
                  <a:xfrm>
                    <a:off x="5877109"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矩形 130">
                    <a:extLst>
                      <a:ext uri="{FF2B5EF4-FFF2-40B4-BE49-F238E27FC236}">
                        <a16:creationId xmlns:a16="http://schemas.microsoft.com/office/drawing/2014/main" id="{80751C24-D9D2-4767-82AE-4CB2D83D6AD0}"/>
                      </a:ext>
                    </a:extLst>
                  </p:cNvPr>
                  <p:cNvSpPr/>
                  <p:nvPr/>
                </p:nvSpPr>
                <p:spPr>
                  <a:xfrm>
                    <a:off x="6008935"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矩形 131">
                    <a:extLst>
                      <a:ext uri="{FF2B5EF4-FFF2-40B4-BE49-F238E27FC236}">
                        <a16:creationId xmlns:a16="http://schemas.microsoft.com/office/drawing/2014/main" id="{6BB66B61-197A-4D09-B83A-9F0D85768608}"/>
                      </a:ext>
                    </a:extLst>
                  </p:cNvPr>
                  <p:cNvSpPr/>
                  <p:nvPr/>
                </p:nvSpPr>
                <p:spPr>
                  <a:xfrm>
                    <a:off x="6244245" y="1235676"/>
                    <a:ext cx="151931"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矩形 132">
                    <a:extLst>
                      <a:ext uri="{FF2B5EF4-FFF2-40B4-BE49-F238E27FC236}">
                        <a16:creationId xmlns:a16="http://schemas.microsoft.com/office/drawing/2014/main" id="{3358EB74-A34A-4D56-B162-AC81B6402B98}"/>
                      </a:ext>
                    </a:extLst>
                  </p:cNvPr>
                  <p:cNvSpPr/>
                  <p:nvPr/>
                </p:nvSpPr>
                <p:spPr>
                  <a:xfrm>
                    <a:off x="6509694" y="1235676"/>
                    <a:ext cx="107618"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矩形 134">
                    <a:extLst>
                      <a:ext uri="{FF2B5EF4-FFF2-40B4-BE49-F238E27FC236}">
                        <a16:creationId xmlns:a16="http://schemas.microsoft.com/office/drawing/2014/main" id="{FED85C64-0945-4451-B11B-8E7A942A6760}"/>
                      </a:ext>
                    </a:extLst>
                  </p:cNvPr>
                  <p:cNvSpPr/>
                  <p:nvPr/>
                </p:nvSpPr>
                <p:spPr>
                  <a:xfrm>
                    <a:off x="6804571" y="1235676"/>
                    <a:ext cx="126609"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矩形 135">
                    <a:extLst>
                      <a:ext uri="{FF2B5EF4-FFF2-40B4-BE49-F238E27FC236}">
                        <a16:creationId xmlns:a16="http://schemas.microsoft.com/office/drawing/2014/main" id="{BA2B4251-3713-4826-A1F1-390A2DCA409E}"/>
                      </a:ext>
                    </a:extLst>
                  </p:cNvPr>
                  <p:cNvSpPr/>
                  <p:nvPr/>
                </p:nvSpPr>
                <p:spPr>
                  <a:xfrm>
                    <a:off x="6989234"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矩形 136">
                    <a:extLst>
                      <a:ext uri="{FF2B5EF4-FFF2-40B4-BE49-F238E27FC236}">
                        <a16:creationId xmlns:a16="http://schemas.microsoft.com/office/drawing/2014/main" id="{51140015-9A99-4C30-9CE8-9CE57BD6427B}"/>
                      </a:ext>
                    </a:extLst>
                  </p:cNvPr>
                  <p:cNvSpPr/>
                  <p:nvPr/>
                </p:nvSpPr>
                <p:spPr>
                  <a:xfrm>
                    <a:off x="7136489" y="1235676"/>
                    <a:ext cx="82296"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矩形 138">
                    <a:extLst>
                      <a:ext uri="{FF2B5EF4-FFF2-40B4-BE49-F238E27FC236}">
                        <a16:creationId xmlns:a16="http://schemas.microsoft.com/office/drawing/2014/main" id="{93E68AF5-27F8-4082-8341-4FF3055062FB}"/>
                      </a:ext>
                    </a:extLst>
                  </p:cNvPr>
                  <p:cNvSpPr/>
                  <p:nvPr/>
                </p:nvSpPr>
                <p:spPr>
                  <a:xfrm>
                    <a:off x="7459210" y="1235676"/>
                    <a:ext cx="63305" cy="216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cxnSp>
            <p:nvCxnSpPr>
              <p:cNvPr id="140" name="直接连接符 139">
                <a:extLst>
                  <a:ext uri="{FF2B5EF4-FFF2-40B4-BE49-F238E27FC236}">
                    <a16:creationId xmlns:a16="http://schemas.microsoft.com/office/drawing/2014/main" id="{1C05905D-4E2A-459B-BFFD-A01A1306C0AD}"/>
                  </a:ext>
                </a:extLst>
              </p:cNvPr>
              <p:cNvCxnSpPr/>
              <p:nvPr/>
            </p:nvCxnSpPr>
            <p:spPr>
              <a:xfrm>
                <a:off x="6897484" y="2493427"/>
                <a:ext cx="0" cy="2160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1" name="直接连接符 140">
                <a:extLst>
                  <a:ext uri="{FF2B5EF4-FFF2-40B4-BE49-F238E27FC236}">
                    <a16:creationId xmlns:a16="http://schemas.microsoft.com/office/drawing/2014/main" id="{AEDE7878-F0C0-476F-B45D-603C1F17E56C}"/>
                  </a:ext>
                </a:extLst>
              </p:cNvPr>
              <p:cNvCxnSpPr/>
              <p:nvPr/>
            </p:nvCxnSpPr>
            <p:spPr>
              <a:xfrm>
                <a:off x="7040152" y="2483221"/>
                <a:ext cx="0" cy="2160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8" name="文本框 37">
              <a:extLst>
                <a:ext uri="{FF2B5EF4-FFF2-40B4-BE49-F238E27FC236}">
                  <a16:creationId xmlns:a16="http://schemas.microsoft.com/office/drawing/2014/main" id="{3C800964-5EB8-4351-B8C4-34A062DDBEC7}"/>
                </a:ext>
              </a:extLst>
            </p:cNvPr>
            <p:cNvSpPr txBox="1"/>
            <p:nvPr/>
          </p:nvSpPr>
          <p:spPr>
            <a:xfrm>
              <a:off x="4464791" y="2937902"/>
              <a:ext cx="3183889" cy="230832"/>
            </a:xfrm>
            <a:prstGeom prst="rect">
              <a:avLst/>
            </a:prstGeom>
            <a:noFill/>
          </p:spPr>
          <p:txBody>
            <a:bodyPr wrap="square" rtlCol="0">
              <a:spAutoFit/>
            </a:bodyPr>
            <a:lstStyle/>
            <a:p>
              <a:r>
                <a:rPr lang="en-US" sz="900" b="1" dirty="0"/>
                <a:t>Waxy-1:  5’-</a:t>
              </a:r>
              <a:r>
                <a:rPr lang="en-US" sz="900" b="1" dirty="0">
                  <a:solidFill>
                    <a:srgbClr val="00B050"/>
                  </a:solidFill>
                </a:rPr>
                <a:t>CCA</a:t>
              </a:r>
              <a:r>
                <a:rPr lang="en-US" sz="900" b="1" dirty="0"/>
                <a:t>TCCGTCATTCCT</a:t>
              </a:r>
              <a:r>
                <a:rPr lang="en-US" sz="900" b="1" dirty="0">
                  <a:solidFill>
                    <a:srgbClr val="FF0000"/>
                  </a:solidFill>
                </a:rPr>
                <a:t>GG</a:t>
              </a:r>
              <a:r>
                <a:rPr lang="en-US" sz="900" b="1" dirty="0"/>
                <a:t>AGAAGG-3’</a:t>
              </a:r>
            </a:p>
          </p:txBody>
        </p:sp>
        <p:grpSp>
          <p:nvGrpSpPr>
            <p:cNvPr id="17" name="组合 16">
              <a:extLst>
                <a:ext uri="{FF2B5EF4-FFF2-40B4-BE49-F238E27FC236}">
                  <a16:creationId xmlns:a16="http://schemas.microsoft.com/office/drawing/2014/main" id="{EE833205-51D6-40F4-9A30-8C37B7463827}"/>
                </a:ext>
              </a:extLst>
            </p:cNvPr>
            <p:cNvGrpSpPr/>
            <p:nvPr/>
          </p:nvGrpSpPr>
          <p:grpSpPr>
            <a:xfrm>
              <a:off x="4614782" y="2764933"/>
              <a:ext cx="2691004" cy="210026"/>
              <a:chOff x="4614782" y="2735116"/>
              <a:chExt cx="2691004" cy="210026"/>
            </a:xfrm>
          </p:grpSpPr>
          <p:cxnSp>
            <p:nvCxnSpPr>
              <p:cNvPr id="14" name="直接连接符 13">
                <a:extLst>
                  <a:ext uri="{FF2B5EF4-FFF2-40B4-BE49-F238E27FC236}">
                    <a16:creationId xmlns:a16="http://schemas.microsoft.com/office/drawing/2014/main" id="{0E1AD654-2A89-4D62-89EB-437C7C5817E5}"/>
                  </a:ext>
                </a:extLst>
              </p:cNvPr>
              <p:cNvCxnSpPr>
                <a:stCxn id="126" idx="2"/>
              </p:cNvCxnSpPr>
              <p:nvPr/>
            </p:nvCxnSpPr>
            <p:spPr>
              <a:xfrm flipH="1">
                <a:off x="4614782" y="2735116"/>
                <a:ext cx="522898" cy="2015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2DBC0E32-0FE4-41F5-907D-AB8CAE78F8E5}"/>
                  </a:ext>
                </a:extLst>
              </p:cNvPr>
              <p:cNvCxnSpPr>
                <a:stCxn id="126" idx="2"/>
              </p:cNvCxnSpPr>
              <p:nvPr/>
            </p:nvCxnSpPr>
            <p:spPr>
              <a:xfrm>
                <a:off x="5137680" y="2735116"/>
                <a:ext cx="2168106" cy="210026"/>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31" name="组合 30">
            <a:extLst>
              <a:ext uri="{FF2B5EF4-FFF2-40B4-BE49-F238E27FC236}">
                <a16:creationId xmlns:a16="http://schemas.microsoft.com/office/drawing/2014/main" id="{6AA28EC8-071C-4AFF-9555-8C1E65E16A3D}"/>
              </a:ext>
            </a:extLst>
          </p:cNvPr>
          <p:cNvGrpSpPr/>
          <p:nvPr/>
        </p:nvGrpSpPr>
        <p:grpSpPr>
          <a:xfrm>
            <a:off x="4796719" y="852706"/>
            <a:ext cx="2834211" cy="1501311"/>
            <a:chOff x="4836475" y="872584"/>
            <a:chExt cx="2834211" cy="1501311"/>
          </a:xfrm>
        </p:grpSpPr>
        <p:sp>
          <p:nvSpPr>
            <p:cNvPr id="42" name="矩形 41">
              <a:extLst>
                <a:ext uri="{FF2B5EF4-FFF2-40B4-BE49-F238E27FC236}">
                  <a16:creationId xmlns:a16="http://schemas.microsoft.com/office/drawing/2014/main" id="{C52CEA46-427F-4575-8BFC-83EC466AD3FF}"/>
                </a:ext>
              </a:extLst>
            </p:cNvPr>
            <p:cNvSpPr/>
            <p:nvPr/>
          </p:nvSpPr>
          <p:spPr>
            <a:xfrm>
              <a:off x="4869919" y="2024373"/>
              <a:ext cx="2800767" cy="230832"/>
            </a:xfrm>
            <a:prstGeom prst="rect">
              <a:avLst/>
            </a:prstGeom>
          </p:spPr>
          <p:txBody>
            <a:bodyPr wrap="none">
              <a:spAutoFit/>
            </a:bodyPr>
            <a:lstStyle/>
            <a:p>
              <a:r>
                <a:rPr lang="en-US" sz="900" b="1" dirty="0"/>
                <a:t>Waxy-2: 5’-</a:t>
              </a:r>
              <a:r>
                <a:rPr lang="en-US" sz="900" b="1" dirty="0">
                  <a:solidFill>
                    <a:srgbClr val="00B050"/>
                  </a:solidFill>
                </a:rPr>
                <a:t>CCT</a:t>
              </a:r>
              <a:r>
                <a:rPr lang="en-US" sz="900" b="1" dirty="0"/>
                <a:t>GACACTG</a:t>
              </a:r>
              <a:r>
                <a:rPr lang="en-US" sz="900" b="1" dirty="0">
                  <a:solidFill>
                    <a:srgbClr val="FF0000"/>
                  </a:solidFill>
                </a:rPr>
                <a:t>G</a:t>
              </a:r>
              <a:r>
                <a:rPr lang="en-US" sz="900" b="1" dirty="0"/>
                <a:t>AGTT</a:t>
              </a:r>
              <a:r>
                <a:rPr lang="en-US" sz="900" b="1" dirty="0">
                  <a:solidFill>
                    <a:srgbClr val="FF0000"/>
                  </a:solidFill>
                </a:rPr>
                <a:t>G</a:t>
              </a:r>
              <a:r>
                <a:rPr lang="en-US" sz="900" b="1" dirty="0"/>
                <a:t>ATTACAA-3’</a:t>
              </a:r>
            </a:p>
          </p:txBody>
        </p:sp>
        <p:pic>
          <p:nvPicPr>
            <p:cNvPr id="44" name="图片 43">
              <a:extLst>
                <a:ext uri="{FF2B5EF4-FFF2-40B4-BE49-F238E27FC236}">
                  <a16:creationId xmlns:a16="http://schemas.microsoft.com/office/drawing/2014/main" id="{826E8DEA-EFC0-449D-BBFA-CD9B5AEED49B}"/>
                </a:ext>
              </a:extLst>
            </p:cNvPr>
            <p:cNvPicPr>
              <a:picLocks noChangeAspect="1"/>
            </p:cNvPicPr>
            <p:nvPr/>
          </p:nvPicPr>
          <p:blipFill>
            <a:blip r:embed="rId5"/>
            <a:stretch>
              <a:fillRect/>
            </a:stretch>
          </p:blipFill>
          <p:spPr>
            <a:xfrm>
              <a:off x="4925765" y="872584"/>
              <a:ext cx="2744092" cy="1150907"/>
            </a:xfrm>
            <a:prstGeom prst="rect">
              <a:avLst/>
            </a:prstGeom>
          </p:spPr>
        </p:pic>
        <p:grpSp>
          <p:nvGrpSpPr>
            <p:cNvPr id="30" name="组合 29">
              <a:extLst>
                <a:ext uri="{FF2B5EF4-FFF2-40B4-BE49-F238E27FC236}">
                  <a16:creationId xmlns:a16="http://schemas.microsoft.com/office/drawing/2014/main" id="{998A5BA4-FC12-49C1-9854-4AB555706FD0}"/>
                </a:ext>
              </a:extLst>
            </p:cNvPr>
            <p:cNvGrpSpPr/>
            <p:nvPr/>
          </p:nvGrpSpPr>
          <p:grpSpPr>
            <a:xfrm>
              <a:off x="4836475" y="2115815"/>
              <a:ext cx="2772449" cy="258080"/>
              <a:chOff x="4836475" y="2135693"/>
              <a:chExt cx="2772449" cy="258080"/>
            </a:xfrm>
          </p:grpSpPr>
          <p:cxnSp>
            <p:nvCxnSpPr>
              <p:cNvPr id="22" name="直接连接符 21">
                <a:extLst>
                  <a:ext uri="{FF2B5EF4-FFF2-40B4-BE49-F238E27FC236}">
                    <a16:creationId xmlns:a16="http://schemas.microsoft.com/office/drawing/2014/main" id="{24DE2F8E-D5E0-473F-B14C-74308404E646}"/>
                  </a:ext>
                </a:extLst>
              </p:cNvPr>
              <p:cNvCxnSpPr>
                <a:endCxn id="127" idx="0"/>
              </p:cNvCxnSpPr>
              <p:nvPr/>
            </p:nvCxnSpPr>
            <p:spPr>
              <a:xfrm>
                <a:off x="4836475" y="2214690"/>
                <a:ext cx="399323" cy="1790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43B02710-6DCE-4A5C-9E55-692451ABBBCF}"/>
                  </a:ext>
                </a:extLst>
              </p:cNvPr>
              <p:cNvCxnSpPr>
                <a:stCxn id="127" idx="0"/>
              </p:cNvCxnSpPr>
              <p:nvPr/>
            </p:nvCxnSpPr>
            <p:spPr>
              <a:xfrm flipV="1">
                <a:off x="5235798" y="2135693"/>
                <a:ext cx="2373126" cy="25808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57" name="组合 56">
            <a:extLst>
              <a:ext uri="{FF2B5EF4-FFF2-40B4-BE49-F238E27FC236}">
                <a16:creationId xmlns:a16="http://schemas.microsoft.com/office/drawing/2014/main" id="{64DB1F35-A99C-44A3-9694-3F9A51782AF7}"/>
              </a:ext>
            </a:extLst>
          </p:cNvPr>
          <p:cNvGrpSpPr/>
          <p:nvPr/>
        </p:nvGrpSpPr>
        <p:grpSpPr>
          <a:xfrm>
            <a:off x="6243173" y="3115417"/>
            <a:ext cx="139432" cy="153240"/>
            <a:chOff x="6243173" y="3115417"/>
            <a:chExt cx="139432" cy="153240"/>
          </a:xfrm>
        </p:grpSpPr>
        <p:cxnSp>
          <p:nvCxnSpPr>
            <p:cNvPr id="120" name="直接箭头连接符 119">
              <a:extLst>
                <a:ext uri="{FF2B5EF4-FFF2-40B4-BE49-F238E27FC236}">
                  <a16:creationId xmlns:a16="http://schemas.microsoft.com/office/drawing/2014/main" id="{7E53333C-8F14-420D-9247-9F319070B2B2}"/>
                </a:ext>
              </a:extLst>
            </p:cNvPr>
            <p:cNvCxnSpPr/>
            <p:nvPr/>
          </p:nvCxnSpPr>
          <p:spPr>
            <a:xfrm>
              <a:off x="6382605" y="3115417"/>
              <a:ext cx="0" cy="15324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直接箭头连接符 133">
              <a:extLst>
                <a:ext uri="{FF2B5EF4-FFF2-40B4-BE49-F238E27FC236}">
                  <a16:creationId xmlns:a16="http://schemas.microsoft.com/office/drawing/2014/main" id="{EFC1B406-60D5-44E0-AC21-20CF680C5289}"/>
                </a:ext>
              </a:extLst>
            </p:cNvPr>
            <p:cNvCxnSpPr/>
            <p:nvPr/>
          </p:nvCxnSpPr>
          <p:spPr>
            <a:xfrm>
              <a:off x="6243173" y="3115417"/>
              <a:ext cx="0" cy="15324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6" name="组合 55">
            <a:extLst>
              <a:ext uri="{FF2B5EF4-FFF2-40B4-BE49-F238E27FC236}">
                <a16:creationId xmlns:a16="http://schemas.microsoft.com/office/drawing/2014/main" id="{95149AD7-0394-4828-B9FB-056AC0BB446F}"/>
              </a:ext>
            </a:extLst>
          </p:cNvPr>
          <p:cNvGrpSpPr/>
          <p:nvPr/>
        </p:nvGrpSpPr>
        <p:grpSpPr>
          <a:xfrm>
            <a:off x="5951446" y="1208659"/>
            <a:ext cx="671456" cy="153240"/>
            <a:chOff x="5951446" y="1208659"/>
            <a:chExt cx="671456" cy="153240"/>
          </a:xfrm>
        </p:grpSpPr>
        <p:cxnSp>
          <p:nvCxnSpPr>
            <p:cNvPr id="146" name="直接箭头连接符 145">
              <a:extLst>
                <a:ext uri="{FF2B5EF4-FFF2-40B4-BE49-F238E27FC236}">
                  <a16:creationId xmlns:a16="http://schemas.microsoft.com/office/drawing/2014/main" id="{7F2FD0EE-FBDC-4F32-A4ED-CBFD25F423C8}"/>
                </a:ext>
              </a:extLst>
            </p:cNvPr>
            <p:cNvCxnSpPr/>
            <p:nvPr/>
          </p:nvCxnSpPr>
          <p:spPr>
            <a:xfrm>
              <a:off x="6622902" y="1208659"/>
              <a:ext cx="0" cy="15324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直接箭头连接符 146">
              <a:extLst>
                <a:ext uri="{FF2B5EF4-FFF2-40B4-BE49-F238E27FC236}">
                  <a16:creationId xmlns:a16="http://schemas.microsoft.com/office/drawing/2014/main" id="{9375C710-2814-4235-BE15-49BEFC763621}"/>
                </a:ext>
              </a:extLst>
            </p:cNvPr>
            <p:cNvCxnSpPr/>
            <p:nvPr/>
          </p:nvCxnSpPr>
          <p:spPr>
            <a:xfrm>
              <a:off x="5951446" y="1208659"/>
              <a:ext cx="0" cy="15324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0251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a:extLst>
              <a:ext uri="{FF2B5EF4-FFF2-40B4-BE49-F238E27FC236}">
                <a16:creationId xmlns:a16="http://schemas.microsoft.com/office/drawing/2014/main" id="{C2A236C5-06D6-418D-918E-5E3DF96739F8}"/>
              </a:ext>
            </a:extLst>
          </p:cNvPr>
          <p:cNvGrpSpPr/>
          <p:nvPr/>
        </p:nvGrpSpPr>
        <p:grpSpPr>
          <a:xfrm>
            <a:off x="791584" y="607436"/>
            <a:ext cx="4821121" cy="3119201"/>
            <a:chOff x="791584" y="505836"/>
            <a:chExt cx="4821121" cy="3119201"/>
          </a:xfrm>
        </p:grpSpPr>
        <p:sp>
          <p:nvSpPr>
            <p:cNvPr id="6" name="文本框 5">
              <a:extLst>
                <a:ext uri="{FF2B5EF4-FFF2-40B4-BE49-F238E27FC236}">
                  <a16:creationId xmlns:a16="http://schemas.microsoft.com/office/drawing/2014/main" id="{EF1FC1DC-CA1C-4EE3-8F12-031B1EE11204}"/>
                </a:ext>
              </a:extLst>
            </p:cNvPr>
            <p:cNvSpPr txBox="1"/>
            <p:nvPr/>
          </p:nvSpPr>
          <p:spPr>
            <a:xfrm>
              <a:off x="791584" y="505836"/>
              <a:ext cx="350910" cy="498796"/>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a</a:t>
              </a:r>
              <a:endParaRPr kumimoji="0" lang="zh-CN" altLang="en-US" sz="16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endParaRPr>
            </a:p>
          </p:txBody>
        </p:sp>
        <p:grpSp>
          <p:nvGrpSpPr>
            <p:cNvPr id="12" name="组合 11">
              <a:extLst>
                <a:ext uri="{FF2B5EF4-FFF2-40B4-BE49-F238E27FC236}">
                  <a16:creationId xmlns:a16="http://schemas.microsoft.com/office/drawing/2014/main" id="{83C3C235-83AB-4491-A046-BF956B6C95C8}"/>
                </a:ext>
              </a:extLst>
            </p:cNvPr>
            <p:cNvGrpSpPr/>
            <p:nvPr/>
          </p:nvGrpSpPr>
          <p:grpSpPr>
            <a:xfrm>
              <a:off x="1039534" y="772070"/>
              <a:ext cx="4573171" cy="2852967"/>
              <a:chOff x="1039534" y="772070"/>
              <a:chExt cx="4573171" cy="2852967"/>
            </a:xfrm>
          </p:grpSpPr>
          <p:sp>
            <p:nvSpPr>
              <p:cNvPr id="5" name="文本框 4">
                <a:extLst>
                  <a:ext uri="{FF2B5EF4-FFF2-40B4-BE49-F238E27FC236}">
                    <a16:creationId xmlns:a16="http://schemas.microsoft.com/office/drawing/2014/main" id="{07DE5DA5-8939-41B3-B2D3-F5C6BE4BA435}"/>
                  </a:ext>
                </a:extLst>
              </p:cNvPr>
              <p:cNvSpPr txBox="1"/>
              <p:nvPr/>
            </p:nvSpPr>
            <p:spPr>
              <a:xfrm rot="16200000">
                <a:off x="296890" y="1514714"/>
                <a:ext cx="1762288" cy="276999"/>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C/T substitution (%)</a:t>
                </a:r>
                <a:endParaRPr kumimoji="0" lang="zh-CN" altLang="en-US" sz="12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endParaRPr>
              </a:p>
            </p:txBody>
          </p:sp>
          <p:graphicFrame>
            <p:nvGraphicFramePr>
              <p:cNvPr id="9" name="图表 8">
                <a:extLst>
                  <a:ext uri="{FF2B5EF4-FFF2-40B4-BE49-F238E27FC236}">
                    <a16:creationId xmlns:a16="http://schemas.microsoft.com/office/drawing/2014/main" id="{AC7ACCB5-0BDF-422F-A6AD-44712B1D231D}"/>
                  </a:ext>
                </a:extLst>
              </p:cNvPr>
              <p:cNvGraphicFramePr>
                <a:graphicFrameLocks/>
              </p:cNvGraphicFramePr>
              <p:nvPr>
                <p:extLst>
                  <p:ext uri="{D42A27DB-BD31-4B8C-83A1-F6EECF244321}">
                    <p14:modId xmlns:p14="http://schemas.microsoft.com/office/powerpoint/2010/main" val="3373652764"/>
                  </p:ext>
                </p:extLst>
              </p:nvPr>
            </p:nvGraphicFramePr>
            <p:xfrm>
              <a:off x="1240808" y="772070"/>
              <a:ext cx="4371897" cy="2852967"/>
            </p:xfrm>
            <a:graphic>
              <a:graphicData uri="http://schemas.openxmlformats.org/drawingml/2006/chart">
                <c:chart xmlns:c="http://schemas.openxmlformats.org/drawingml/2006/chart" xmlns:r="http://schemas.openxmlformats.org/officeDocument/2006/relationships" r:id="rId2"/>
              </a:graphicData>
            </a:graphic>
          </p:graphicFrame>
        </p:grpSp>
      </p:grpSp>
      <p:grpSp>
        <p:nvGrpSpPr>
          <p:cNvPr id="14" name="组合 13">
            <a:extLst>
              <a:ext uri="{FF2B5EF4-FFF2-40B4-BE49-F238E27FC236}">
                <a16:creationId xmlns:a16="http://schemas.microsoft.com/office/drawing/2014/main" id="{D4AEDCE8-3E8F-41BC-B0A2-BA9A16882068}"/>
              </a:ext>
            </a:extLst>
          </p:cNvPr>
          <p:cNvGrpSpPr/>
          <p:nvPr/>
        </p:nvGrpSpPr>
        <p:grpSpPr>
          <a:xfrm>
            <a:off x="5720881" y="607436"/>
            <a:ext cx="5032816" cy="2923164"/>
            <a:chOff x="5720881" y="505836"/>
            <a:chExt cx="5032816" cy="2923164"/>
          </a:xfrm>
        </p:grpSpPr>
        <p:grpSp>
          <p:nvGrpSpPr>
            <p:cNvPr id="13" name="组合 12">
              <a:extLst>
                <a:ext uri="{FF2B5EF4-FFF2-40B4-BE49-F238E27FC236}">
                  <a16:creationId xmlns:a16="http://schemas.microsoft.com/office/drawing/2014/main" id="{19535EDE-6978-4936-BF55-9C8172315124}"/>
                </a:ext>
              </a:extLst>
            </p:cNvPr>
            <p:cNvGrpSpPr/>
            <p:nvPr/>
          </p:nvGrpSpPr>
          <p:grpSpPr>
            <a:xfrm>
              <a:off x="5925018" y="685799"/>
              <a:ext cx="4828679" cy="2743201"/>
              <a:chOff x="5925018" y="685799"/>
              <a:chExt cx="4828679" cy="2743201"/>
            </a:xfrm>
          </p:grpSpPr>
          <p:graphicFrame>
            <p:nvGraphicFramePr>
              <p:cNvPr id="8" name="图表 7">
                <a:extLst>
                  <a:ext uri="{FF2B5EF4-FFF2-40B4-BE49-F238E27FC236}">
                    <a16:creationId xmlns:a16="http://schemas.microsoft.com/office/drawing/2014/main" id="{700626FB-B8B3-47E0-BDFB-DF66040C98B3}"/>
                  </a:ext>
                </a:extLst>
              </p:cNvPr>
              <p:cNvGraphicFramePr>
                <a:graphicFrameLocks/>
              </p:cNvGraphicFramePr>
              <p:nvPr>
                <p:extLst>
                  <p:ext uri="{D42A27DB-BD31-4B8C-83A1-F6EECF244321}">
                    <p14:modId xmlns:p14="http://schemas.microsoft.com/office/powerpoint/2010/main" val="1229643361"/>
                  </p:ext>
                </p:extLst>
              </p:nvPr>
            </p:nvGraphicFramePr>
            <p:xfrm>
              <a:off x="6181697" y="6858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0" name="文本框 9">
                <a:extLst>
                  <a:ext uri="{FF2B5EF4-FFF2-40B4-BE49-F238E27FC236}">
                    <a16:creationId xmlns:a16="http://schemas.microsoft.com/office/drawing/2014/main" id="{D38ADFF0-28BC-49E7-8A3A-C24168570D87}"/>
                  </a:ext>
                </a:extLst>
              </p:cNvPr>
              <p:cNvSpPr txBox="1"/>
              <p:nvPr/>
            </p:nvSpPr>
            <p:spPr>
              <a:xfrm rot="16200000">
                <a:off x="5182374" y="1428443"/>
                <a:ext cx="1762288" cy="276999"/>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CN" sz="12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Indel frequency (%)</a:t>
                </a:r>
                <a:endParaRPr kumimoji="0" lang="zh-CN" altLang="en-US" sz="12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endParaRPr>
              </a:p>
            </p:txBody>
          </p:sp>
        </p:grpSp>
        <p:sp>
          <p:nvSpPr>
            <p:cNvPr id="11" name="文本框 10">
              <a:extLst>
                <a:ext uri="{FF2B5EF4-FFF2-40B4-BE49-F238E27FC236}">
                  <a16:creationId xmlns:a16="http://schemas.microsoft.com/office/drawing/2014/main" id="{6E9158CC-FE09-4FFB-94E7-534621FD9325}"/>
                </a:ext>
              </a:extLst>
            </p:cNvPr>
            <p:cNvSpPr txBox="1"/>
            <p:nvPr/>
          </p:nvSpPr>
          <p:spPr>
            <a:xfrm>
              <a:off x="5720881" y="505836"/>
              <a:ext cx="350910" cy="338554"/>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lang="en-US" altLang="zh-CN" sz="1600" kern="0" dirty="0">
                  <a:solidFill>
                    <a:prstClr val="black"/>
                  </a:solidFill>
                  <a:latin typeface="Arial" panose="020B0604020202020204" pitchFamily="34" charset="0"/>
                  <a:ea typeface="SimSun" panose="02010600030101010101" pitchFamily="2" charset="-122"/>
                  <a:cs typeface="Arial" panose="020B0604020202020204" pitchFamily="34" charset="0"/>
                </a:rPr>
                <a:t>b</a:t>
              </a:r>
              <a:endParaRPr kumimoji="0" lang="zh-CN" altLang="en-US" sz="16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endParaRPr>
            </a:p>
          </p:txBody>
        </p:sp>
      </p:grpSp>
      <p:sp>
        <p:nvSpPr>
          <p:cNvPr id="16" name="矩形 15">
            <a:extLst>
              <a:ext uri="{FF2B5EF4-FFF2-40B4-BE49-F238E27FC236}">
                <a16:creationId xmlns:a16="http://schemas.microsoft.com/office/drawing/2014/main" id="{5BFFAA70-D5BB-4119-897F-84D967C4A0FE}"/>
              </a:ext>
            </a:extLst>
          </p:cNvPr>
          <p:cNvSpPr/>
          <p:nvPr/>
        </p:nvSpPr>
        <p:spPr>
          <a:xfrm>
            <a:off x="2114802" y="4113488"/>
            <a:ext cx="7994397" cy="784830"/>
          </a:xfrm>
          <a:prstGeom prst="rect">
            <a:avLst/>
          </a:prstGeom>
        </p:spPr>
        <p:txBody>
          <a:bodyPr wrap="square">
            <a:spAutoFit/>
          </a:bodyPr>
          <a:lstStyle/>
          <a:p>
            <a:r>
              <a:rPr lang="en-US" sz="1200" b="1" dirty="0"/>
              <a:t>Fig S3. On-target activities of high fidelity SpCas9 variants guided by wild-type sgRNA. </a:t>
            </a:r>
          </a:p>
          <a:p>
            <a:r>
              <a:rPr lang="en-US" sz="1100" b="1" dirty="0"/>
              <a:t>a</a:t>
            </a:r>
            <a:r>
              <a:rPr lang="en-US" sz="1100" dirty="0"/>
              <a:t> C-T substitution frequency of SpCas9-pBE and high fidelity Cas9 </a:t>
            </a:r>
            <a:r>
              <a:rPr lang="en-US" sz="1100" dirty="0" err="1"/>
              <a:t>pBEs</a:t>
            </a:r>
            <a:r>
              <a:rPr lang="en-US" sz="1100" dirty="0"/>
              <a:t> at three genomic targets.</a:t>
            </a:r>
            <a:r>
              <a:rPr lang="en-US" sz="1100" b="1" dirty="0"/>
              <a:t> b </a:t>
            </a:r>
            <a:r>
              <a:rPr lang="en-US" sz="1100" dirty="0"/>
              <a:t>Random mutation frequency of SpCas9 and three variants at three genomic targets. All the frequencies were calculated among fifteen positive calli.</a:t>
            </a:r>
            <a:endParaRPr lang="en-US" sz="1100" b="1" dirty="0"/>
          </a:p>
        </p:txBody>
      </p:sp>
    </p:spTree>
    <p:extLst>
      <p:ext uri="{BB962C8B-B14F-4D97-AF65-F5344CB8AC3E}">
        <p14:creationId xmlns:p14="http://schemas.microsoft.com/office/powerpoint/2010/main" val="1441621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a:extLst>
              <a:ext uri="{FF2B5EF4-FFF2-40B4-BE49-F238E27FC236}">
                <a16:creationId xmlns:a16="http://schemas.microsoft.com/office/drawing/2014/main" id="{270EE1AA-0B99-4662-B174-A6D22BACA2E2}"/>
              </a:ext>
            </a:extLst>
          </p:cNvPr>
          <p:cNvGrpSpPr/>
          <p:nvPr/>
        </p:nvGrpSpPr>
        <p:grpSpPr>
          <a:xfrm>
            <a:off x="655984" y="528095"/>
            <a:ext cx="4668413" cy="3820175"/>
            <a:chOff x="59634" y="149087"/>
            <a:chExt cx="4668413" cy="3820175"/>
          </a:xfrm>
        </p:grpSpPr>
        <p:grpSp>
          <p:nvGrpSpPr>
            <p:cNvPr id="29" name="组合 28">
              <a:extLst>
                <a:ext uri="{FF2B5EF4-FFF2-40B4-BE49-F238E27FC236}">
                  <a16:creationId xmlns:a16="http://schemas.microsoft.com/office/drawing/2014/main" id="{B1A355AB-F2C0-403D-8DE5-8E6B05249B6C}"/>
                </a:ext>
              </a:extLst>
            </p:cNvPr>
            <p:cNvGrpSpPr/>
            <p:nvPr/>
          </p:nvGrpSpPr>
          <p:grpSpPr>
            <a:xfrm>
              <a:off x="248480" y="551144"/>
              <a:ext cx="4479567" cy="3418118"/>
              <a:chOff x="248480" y="551144"/>
              <a:chExt cx="4479567" cy="3418118"/>
            </a:xfrm>
          </p:grpSpPr>
          <p:grpSp>
            <p:nvGrpSpPr>
              <p:cNvPr id="9" name="组合 8">
                <a:extLst>
                  <a:ext uri="{FF2B5EF4-FFF2-40B4-BE49-F238E27FC236}">
                    <a16:creationId xmlns:a16="http://schemas.microsoft.com/office/drawing/2014/main" id="{00431372-A542-4E6E-9F39-A479BBFB48A1}"/>
                  </a:ext>
                </a:extLst>
              </p:cNvPr>
              <p:cNvGrpSpPr/>
              <p:nvPr/>
            </p:nvGrpSpPr>
            <p:grpSpPr>
              <a:xfrm>
                <a:off x="477247" y="551144"/>
                <a:ext cx="4022035" cy="2000656"/>
                <a:chOff x="751840" y="792478"/>
                <a:chExt cx="5463857" cy="2225681"/>
              </a:xfrm>
            </p:grpSpPr>
            <p:pic>
              <p:nvPicPr>
                <p:cNvPr id="2" name="图片 1">
                  <a:extLst>
                    <a:ext uri="{FF2B5EF4-FFF2-40B4-BE49-F238E27FC236}">
                      <a16:creationId xmlns:a16="http://schemas.microsoft.com/office/drawing/2014/main" id="{642AAA66-6218-4C61-868D-E71C0DB9CF9A}"/>
                    </a:ext>
                  </a:extLst>
                </p:cNvPr>
                <p:cNvPicPr>
                  <a:picLocks noChangeAspect="1"/>
                </p:cNvPicPr>
                <p:nvPr/>
              </p:nvPicPr>
              <p:blipFill>
                <a:blip r:embed="rId2"/>
                <a:stretch>
                  <a:fillRect/>
                </a:stretch>
              </p:blipFill>
              <p:spPr>
                <a:xfrm>
                  <a:off x="751840" y="792478"/>
                  <a:ext cx="5463857" cy="2225681"/>
                </a:xfrm>
                <a:prstGeom prst="rect">
                  <a:avLst/>
                </a:prstGeom>
              </p:spPr>
            </p:pic>
            <p:cxnSp>
              <p:nvCxnSpPr>
                <p:cNvPr id="7" name="直接箭头连接符 6">
                  <a:extLst>
                    <a:ext uri="{FF2B5EF4-FFF2-40B4-BE49-F238E27FC236}">
                      <a16:creationId xmlns:a16="http://schemas.microsoft.com/office/drawing/2014/main" id="{0443E48A-2276-4FA1-93C9-6BC2F3D7CBEE}"/>
                    </a:ext>
                  </a:extLst>
                </p:cNvPr>
                <p:cNvCxnSpPr/>
                <p:nvPr/>
              </p:nvCxnSpPr>
              <p:spPr>
                <a:xfrm>
                  <a:off x="1789043" y="2114606"/>
                  <a:ext cx="0" cy="288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组合 15">
                <a:extLst>
                  <a:ext uri="{FF2B5EF4-FFF2-40B4-BE49-F238E27FC236}">
                    <a16:creationId xmlns:a16="http://schemas.microsoft.com/office/drawing/2014/main" id="{917964DF-BB2D-48D7-88E3-FC4BE755CF67}"/>
                  </a:ext>
                </a:extLst>
              </p:cNvPr>
              <p:cNvGrpSpPr/>
              <p:nvPr/>
            </p:nvGrpSpPr>
            <p:grpSpPr>
              <a:xfrm>
                <a:off x="248480" y="2697536"/>
                <a:ext cx="4479567" cy="1271726"/>
                <a:chOff x="577992" y="3284391"/>
                <a:chExt cx="5112128" cy="1271726"/>
              </a:xfrm>
            </p:grpSpPr>
            <p:sp>
              <p:nvSpPr>
                <p:cNvPr id="11" name="矩形 10">
                  <a:extLst>
                    <a:ext uri="{FF2B5EF4-FFF2-40B4-BE49-F238E27FC236}">
                      <a16:creationId xmlns:a16="http://schemas.microsoft.com/office/drawing/2014/main" id="{D5DD2D13-EE89-4E0E-957E-26CFD4B5F969}"/>
                    </a:ext>
                  </a:extLst>
                </p:cNvPr>
                <p:cNvSpPr/>
                <p:nvPr/>
              </p:nvSpPr>
              <p:spPr>
                <a:xfrm>
                  <a:off x="577992" y="3284391"/>
                  <a:ext cx="5032733" cy="276999"/>
                </a:xfrm>
                <a:prstGeom prst="rect">
                  <a:avLst/>
                </a:prstGeom>
              </p:spPr>
              <p:txBody>
                <a:bodyPr wrap="square">
                  <a:spAutoFit/>
                </a:bodyPr>
                <a:lstStyle/>
                <a:p>
                  <a:r>
                    <a:rPr lang="en-US" sz="1200" b="1" dirty="0"/>
                    <a:t>NRT1.1B</a:t>
                  </a:r>
                  <a:r>
                    <a:rPr lang="en-US" sz="1200" dirty="0"/>
                    <a:t>: ggcggcggagtcgc</a:t>
                  </a:r>
                  <a:r>
                    <a:rPr lang="en-US" sz="1200" dirty="0">
                      <a:highlight>
                        <a:srgbClr val="FFFF00"/>
                      </a:highlight>
                    </a:rPr>
                    <a:t>cgg</a:t>
                  </a:r>
                  <a:r>
                    <a:rPr lang="en-US" sz="1200" b="1" dirty="0">
                      <a:highlight>
                        <a:srgbClr val="FFFF00"/>
                      </a:highlight>
                    </a:rPr>
                    <a:t>c</a:t>
                  </a:r>
                  <a:r>
                    <a:rPr lang="en-US" sz="1200" dirty="0">
                      <a:highlight>
                        <a:srgbClr val="FFFF00"/>
                      </a:highlight>
                    </a:rPr>
                    <a:t>gacggcgagcaagtgg</a:t>
                  </a:r>
                  <a:r>
                    <a:rPr lang="en-US" sz="1200" dirty="0">
                      <a:highlight>
                        <a:srgbClr val="00FF00"/>
                      </a:highlight>
                    </a:rPr>
                    <a:t>agg</a:t>
                  </a:r>
                  <a:r>
                    <a:rPr lang="en-US" sz="1200" dirty="0"/>
                    <a:t>ctgtgc</a:t>
                  </a:r>
                </a:p>
              </p:txBody>
            </p:sp>
            <p:sp>
              <p:nvSpPr>
                <p:cNvPr id="12" name="矩形 11">
                  <a:extLst>
                    <a:ext uri="{FF2B5EF4-FFF2-40B4-BE49-F238E27FC236}">
                      <a16:creationId xmlns:a16="http://schemas.microsoft.com/office/drawing/2014/main" id="{A468BAAD-B0A4-4E39-9537-EB3B33FB6360}"/>
                    </a:ext>
                  </a:extLst>
                </p:cNvPr>
                <p:cNvSpPr/>
                <p:nvPr/>
              </p:nvSpPr>
              <p:spPr>
                <a:xfrm>
                  <a:off x="1368066" y="3503030"/>
                  <a:ext cx="4322054" cy="276999"/>
                </a:xfrm>
                <a:prstGeom prst="rect">
                  <a:avLst/>
                </a:prstGeom>
              </p:spPr>
              <p:txBody>
                <a:bodyPr wrap="square">
                  <a:spAutoFit/>
                </a:bodyPr>
                <a:lstStyle/>
                <a:p>
                  <a:r>
                    <a:rPr lang="en-US" sz="1200" dirty="0"/>
                    <a:t>ggcggcggagtcgccgg</a:t>
                  </a:r>
                  <a:r>
                    <a:rPr lang="en-US" sz="1200" dirty="0">
                      <a:solidFill>
                        <a:srgbClr val="FF0000"/>
                      </a:solidFill>
                    </a:rPr>
                    <a:t>T</a:t>
                  </a:r>
                  <a:r>
                    <a:rPr lang="en-US" sz="1200" dirty="0"/>
                    <a:t>gacggcgagcaagtggaggctgtgc</a:t>
                  </a:r>
                </a:p>
              </p:txBody>
            </p:sp>
            <p:sp>
              <p:nvSpPr>
                <p:cNvPr id="13" name="矩形 12">
                  <a:extLst>
                    <a:ext uri="{FF2B5EF4-FFF2-40B4-BE49-F238E27FC236}">
                      <a16:creationId xmlns:a16="http://schemas.microsoft.com/office/drawing/2014/main" id="{D587C1F1-1290-4E2F-8CE8-A025C84D4888}"/>
                    </a:ext>
                  </a:extLst>
                </p:cNvPr>
                <p:cNvSpPr/>
                <p:nvPr/>
              </p:nvSpPr>
              <p:spPr>
                <a:xfrm>
                  <a:off x="626062" y="3761726"/>
                  <a:ext cx="4984663" cy="276999"/>
                </a:xfrm>
                <a:prstGeom prst="rect">
                  <a:avLst/>
                </a:prstGeom>
              </p:spPr>
              <p:txBody>
                <a:bodyPr wrap="square">
                  <a:spAutoFit/>
                </a:bodyPr>
                <a:lstStyle/>
                <a:p>
                  <a:r>
                    <a:rPr lang="en-US" sz="1200" dirty="0"/>
                    <a:t>ggcggcggagtcgc</a:t>
                  </a:r>
                  <a:r>
                    <a:rPr lang="en-US" sz="1200" dirty="0">
                      <a:solidFill>
                        <a:srgbClr val="FF0000"/>
                      </a:solidFill>
                    </a:rPr>
                    <a:t>TCGCCG</a:t>
                  </a:r>
                  <a:r>
                    <a:rPr lang="en-US" sz="1200" dirty="0"/>
                    <a:t>cgg</a:t>
                  </a:r>
                  <a:r>
                    <a:rPr lang="en-US" sz="1200" dirty="0">
                      <a:solidFill>
                        <a:srgbClr val="FF0000"/>
                      </a:solidFill>
                    </a:rPr>
                    <a:t>T</a:t>
                  </a:r>
                  <a:r>
                    <a:rPr lang="en-US" sz="1200" dirty="0"/>
                    <a:t>gacggcgagcaagtggaggctgtgc</a:t>
                  </a:r>
                </a:p>
              </p:txBody>
            </p:sp>
            <p:sp>
              <p:nvSpPr>
                <p:cNvPr id="14" name="矩形 13">
                  <a:extLst>
                    <a:ext uri="{FF2B5EF4-FFF2-40B4-BE49-F238E27FC236}">
                      <a16:creationId xmlns:a16="http://schemas.microsoft.com/office/drawing/2014/main" id="{9BB766B6-E40F-4926-AE19-F53E01B83CEC}"/>
                    </a:ext>
                  </a:extLst>
                </p:cNvPr>
                <p:cNvSpPr/>
                <p:nvPr/>
              </p:nvSpPr>
              <p:spPr>
                <a:xfrm>
                  <a:off x="1368066" y="4020422"/>
                  <a:ext cx="4322054" cy="276999"/>
                </a:xfrm>
                <a:prstGeom prst="rect">
                  <a:avLst/>
                </a:prstGeom>
              </p:spPr>
              <p:txBody>
                <a:bodyPr wrap="square">
                  <a:spAutoFit/>
                </a:bodyPr>
                <a:lstStyle/>
                <a:p>
                  <a:r>
                    <a:rPr lang="en-US" sz="1200" dirty="0"/>
                    <a:t>g----------------------------------------gcaagtggaggctgtgc</a:t>
                  </a:r>
                </a:p>
              </p:txBody>
            </p:sp>
            <p:sp>
              <p:nvSpPr>
                <p:cNvPr id="15" name="矩形 14">
                  <a:extLst>
                    <a:ext uri="{FF2B5EF4-FFF2-40B4-BE49-F238E27FC236}">
                      <a16:creationId xmlns:a16="http://schemas.microsoft.com/office/drawing/2014/main" id="{4F6444A8-E804-44F7-9152-F568559705FE}"/>
                    </a:ext>
                  </a:extLst>
                </p:cNvPr>
                <p:cNvSpPr/>
                <p:nvPr/>
              </p:nvSpPr>
              <p:spPr>
                <a:xfrm>
                  <a:off x="1326906" y="4279118"/>
                  <a:ext cx="4351873" cy="276999"/>
                </a:xfrm>
                <a:prstGeom prst="rect">
                  <a:avLst/>
                </a:prstGeom>
              </p:spPr>
              <p:txBody>
                <a:bodyPr wrap="square">
                  <a:spAutoFit/>
                </a:bodyPr>
                <a:lstStyle/>
                <a:p>
                  <a:r>
                    <a:rPr lang="en-US" sz="1200" dirty="0"/>
                    <a:t>ggcggcggagtcgccgg-------------------------ggaggctgtgc</a:t>
                  </a:r>
                </a:p>
              </p:txBody>
            </p:sp>
          </p:grpSp>
        </p:grpSp>
        <p:sp>
          <p:nvSpPr>
            <p:cNvPr id="23" name="文本框 22">
              <a:extLst>
                <a:ext uri="{FF2B5EF4-FFF2-40B4-BE49-F238E27FC236}">
                  <a16:creationId xmlns:a16="http://schemas.microsoft.com/office/drawing/2014/main" id="{0016D9E2-4560-4D04-9AE9-FE2F74098697}"/>
                </a:ext>
              </a:extLst>
            </p:cNvPr>
            <p:cNvSpPr txBox="1"/>
            <p:nvPr/>
          </p:nvSpPr>
          <p:spPr>
            <a:xfrm>
              <a:off x="59634" y="149087"/>
              <a:ext cx="307008" cy="369332"/>
            </a:xfrm>
            <a:prstGeom prst="rect">
              <a:avLst/>
            </a:prstGeom>
            <a:noFill/>
          </p:spPr>
          <p:txBody>
            <a:bodyPr wrap="square" rtlCol="0">
              <a:spAutoFit/>
            </a:bodyPr>
            <a:lstStyle/>
            <a:p>
              <a:r>
                <a:rPr lang="en-US" dirty="0"/>
                <a:t>a</a:t>
              </a:r>
            </a:p>
          </p:txBody>
        </p:sp>
      </p:grpSp>
      <p:grpSp>
        <p:nvGrpSpPr>
          <p:cNvPr id="32" name="组合 31">
            <a:extLst>
              <a:ext uri="{FF2B5EF4-FFF2-40B4-BE49-F238E27FC236}">
                <a16:creationId xmlns:a16="http://schemas.microsoft.com/office/drawing/2014/main" id="{01637BF2-653F-44F8-B67B-C46086D7970D}"/>
              </a:ext>
            </a:extLst>
          </p:cNvPr>
          <p:cNvGrpSpPr/>
          <p:nvPr/>
        </p:nvGrpSpPr>
        <p:grpSpPr>
          <a:xfrm>
            <a:off x="5758592" y="528095"/>
            <a:ext cx="4836604" cy="3982204"/>
            <a:chOff x="5758592" y="149087"/>
            <a:chExt cx="4836604" cy="3982204"/>
          </a:xfrm>
        </p:grpSpPr>
        <p:grpSp>
          <p:nvGrpSpPr>
            <p:cNvPr id="30" name="组合 29">
              <a:extLst>
                <a:ext uri="{FF2B5EF4-FFF2-40B4-BE49-F238E27FC236}">
                  <a16:creationId xmlns:a16="http://schemas.microsoft.com/office/drawing/2014/main" id="{24CF2258-9E93-485A-A621-AC9A1E871013}"/>
                </a:ext>
              </a:extLst>
            </p:cNvPr>
            <p:cNvGrpSpPr/>
            <p:nvPr/>
          </p:nvGrpSpPr>
          <p:grpSpPr>
            <a:xfrm>
              <a:off x="5801000" y="551144"/>
              <a:ext cx="4794196" cy="3580147"/>
              <a:chOff x="5801000" y="551144"/>
              <a:chExt cx="4794196" cy="3580147"/>
            </a:xfrm>
          </p:grpSpPr>
          <p:grpSp>
            <p:nvGrpSpPr>
              <p:cNvPr id="10" name="组合 9">
                <a:extLst>
                  <a:ext uri="{FF2B5EF4-FFF2-40B4-BE49-F238E27FC236}">
                    <a16:creationId xmlns:a16="http://schemas.microsoft.com/office/drawing/2014/main" id="{9C024278-05E1-4A26-9C6B-B070865B1722}"/>
                  </a:ext>
                </a:extLst>
              </p:cNvPr>
              <p:cNvGrpSpPr/>
              <p:nvPr/>
            </p:nvGrpSpPr>
            <p:grpSpPr>
              <a:xfrm>
                <a:off x="6187081" y="551144"/>
                <a:ext cx="4022035" cy="1946704"/>
                <a:chOff x="6634482" y="792479"/>
                <a:chExt cx="4805678" cy="2225681"/>
              </a:xfrm>
            </p:grpSpPr>
            <p:pic>
              <p:nvPicPr>
                <p:cNvPr id="3" name="图片 2">
                  <a:extLst>
                    <a:ext uri="{FF2B5EF4-FFF2-40B4-BE49-F238E27FC236}">
                      <a16:creationId xmlns:a16="http://schemas.microsoft.com/office/drawing/2014/main" id="{508CC018-12E4-49DA-863C-C4156D618AE9}"/>
                    </a:ext>
                  </a:extLst>
                </p:cNvPr>
                <p:cNvPicPr>
                  <a:picLocks noChangeAspect="1"/>
                </p:cNvPicPr>
                <p:nvPr/>
              </p:nvPicPr>
              <p:blipFill>
                <a:blip r:embed="rId3"/>
                <a:stretch>
                  <a:fillRect/>
                </a:stretch>
              </p:blipFill>
              <p:spPr>
                <a:xfrm>
                  <a:off x="6634482" y="792479"/>
                  <a:ext cx="4805678" cy="2225681"/>
                </a:xfrm>
                <a:prstGeom prst="rect">
                  <a:avLst/>
                </a:prstGeom>
              </p:spPr>
            </p:pic>
            <p:cxnSp>
              <p:nvCxnSpPr>
                <p:cNvPr id="8" name="直接箭头连接符 7">
                  <a:extLst>
                    <a:ext uri="{FF2B5EF4-FFF2-40B4-BE49-F238E27FC236}">
                      <a16:creationId xmlns:a16="http://schemas.microsoft.com/office/drawing/2014/main" id="{3C37C54B-DADC-4A00-B988-7A57A63E8729}"/>
                    </a:ext>
                  </a:extLst>
                </p:cNvPr>
                <p:cNvCxnSpPr/>
                <p:nvPr/>
              </p:nvCxnSpPr>
              <p:spPr>
                <a:xfrm>
                  <a:off x="7557052" y="2298362"/>
                  <a:ext cx="0" cy="288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组合 25">
                <a:extLst>
                  <a:ext uri="{FF2B5EF4-FFF2-40B4-BE49-F238E27FC236}">
                    <a16:creationId xmlns:a16="http://schemas.microsoft.com/office/drawing/2014/main" id="{5CEC430D-D186-4AC1-8907-5870588356B0}"/>
                  </a:ext>
                </a:extLst>
              </p:cNvPr>
              <p:cNvGrpSpPr/>
              <p:nvPr/>
            </p:nvGrpSpPr>
            <p:grpSpPr>
              <a:xfrm>
                <a:off x="5801000" y="2637902"/>
                <a:ext cx="4794196" cy="1493389"/>
                <a:chOff x="6566451" y="3213652"/>
                <a:chExt cx="4794196" cy="1572951"/>
              </a:xfrm>
            </p:grpSpPr>
            <p:sp>
              <p:nvSpPr>
                <p:cNvPr id="17" name="矩形 16">
                  <a:extLst>
                    <a:ext uri="{FF2B5EF4-FFF2-40B4-BE49-F238E27FC236}">
                      <a16:creationId xmlns:a16="http://schemas.microsoft.com/office/drawing/2014/main" id="{2391B8EC-9B59-4F68-9CFD-805D4A35D8A8}"/>
                    </a:ext>
                  </a:extLst>
                </p:cNvPr>
                <p:cNvSpPr/>
                <p:nvPr/>
              </p:nvSpPr>
              <p:spPr>
                <a:xfrm>
                  <a:off x="6566451" y="3213652"/>
                  <a:ext cx="4297020" cy="291756"/>
                </a:xfrm>
                <a:prstGeom prst="rect">
                  <a:avLst/>
                </a:prstGeom>
              </p:spPr>
              <p:txBody>
                <a:bodyPr wrap="square">
                  <a:spAutoFit/>
                </a:bodyPr>
                <a:lstStyle/>
                <a:p>
                  <a:r>
                    <a:rPr lang="en-US" sz="1200" b="1" dirty="0"/>
                    <a:t>NRT1.1B</a:t>
                  </a:r>
                  <a:r>
                    <a:rPr lang="en-US" sz="1200" dirty="0"/>
                    <a:t>: ggcggcggagtcgc</a:t>
                  </a:r>
                  <a:r>
                    <a:rPr lang="en-US" sz="1200" dirty="0">
                      <a:highlight>
                        <a:srgbClr val="FFFF00"/>
                      </a:highlight>
                    </a:rPr>
                    <a:t>cggcgacggcgagcaagtgg</a:t>
                  </a:r>
                  <a:r>
                    <a:rPr lang="en-US" sz="1200" dirty="0">
                      <a:highlight>
                        <a:srgbClr val="00FF00"/>
                      </a:highlight>
                    </a:rPr>
                    <a:t>agg</a:t>
                  </a:r>
                  <a:r>
                    <a:rPr lang="en-US" sz="1200" dirty="0"/>
                    <a:t>ctgtgc</a:t>
                  </a:r>
                </a:p>
              </p:txBody>
            </p:sp>
            <p:sp>
              <p:nvSpPr>
                <p:cNvPr id="18" name="矩形 17">
                  <a:extLst>
                    <a:ext uri="{FF2B5EF4-FFF2-40B4-BE49-F238E27FC236}">
                      <a16:creationId xmlns:a16="http://schemas.microsoft.com/office/drawing/2014/main" id="{86D46C33-A739-4EED-B1E9-5EBBE5797357}"/>
                    </a:ext>
                  </a:extLst>
                </p:cNvPr>
                <p:cNvSpPr/>
                <p:nvPr/>
              </p:nvSpPr>
              <p:spPr>
                <a:xfrm>
                  <a:off x="7290413" y="3469891"/>
                  <a:ext cx="3787255" cy="291756"/>
                </a:xfrm>
                <a:prstGeom prst="rect">
                  <a:avLst/>
                </a:prstGeom>
              </p:spPr>
              <p:txBody>
                <a:bodyPr wrap="square">
                  <a:spAutoFit/>
                </a:bodyPr>
                <a:lstStyle/>
                <a:p>
                  <a:r>
                    <a:rPr lang="en-US" sz="1200" dirty="0"/>
                    <a:t>ggcggcggagtcgccgg</a:t>
                  </a:r>
                  <a:r>
                    <a:rPr lang="en-US" sz="1200" dirty="0">
                      <a:solidFill>
                        <a:srgbClr val="FF0000"/>
                      </a:solidFill>
                    </a:rPr>
                    <a:t>T</a:t>
                  </a:r>
                  <a:r>
                    <a:rPr lang="en-US" sz="1200" dirty="0"/>
                    <a:t>gacggcgagcaagtggaggctgtgc</a:t>
                  </a:r>
                </a:p>
              </p:txBody>
            </p:sp>
            <p:sp>
              <p:nvSpPr>
                <p:cNvPr id="19" name="矩形 18">
                  <a:extLst>
                    <a:ext uri="{FF2B5EF4-FFF2-40B4-BE49-F238E27FC236}">
                      <a16:creationId xmlns:a16="http://schemas.microsoft.com/office/drawing/2014/main" id="{9B27DA1E-221C-41F1-A3BD-6989EAF70703}"/>
                    </a:ext>
                  </a:extLst>
                </p:cNvPr>
                <p:cNvSpPr/>
                <p:nvPr/>
              </p:nvSpPr>
              <p:spPr>
                <a:xfrm>
                  <a:off x="7290413" y="3726130"/>
                  <a:ext cx="3787255" cy="291756"/>
                </a:xfrm>
                <a:prstGeom prst="rect">
                  <a:avLst/>
                </a:prstGeom>
              </p:spPr>
              <p:txBody>
                <a:bodyPr wrap="square">
                  <a:spAutoFit/>
                </a:bodyPr>
                <a:lstStyle/>
                <a:p>
                  <a:r>
                    <a:rPr lang="en-US" sz="1200" dirty="0"/>
                    <a:t>ggcggcggagtcgccgg</a:t>
                  </a:r>
                  <a:r>
                    <a:rPr lang="en-US" sz="1200" dirty="0">
                      <a:solidFill>
                        <a:srgbClr val="FF0000"/>
                      </a:solidFill>
                    </a:rPr>
                    <a:t>G</a:t>
                  </a:r>
                  <a:r>
                    <a:rPr lang="en-US" sz="1200" dirty="0"/>
                    <a:t>gacggcgagcaagtggaggctgtgc</a:t>
                  </a:r>
                </a:p>
              </p:txBody>
            </p:sp>
            <p:sp>
              <p:nvSpPr>
                <p:cNvPr id="20" name="矩形 19">
                  <a:extLst>
                    <a:ext uri="{FF2B5EF4-FFF2-40B4-BE49-F238E27FC236}">
                      <a16:creationId xmlns:a16="http://schemas.microsoft.com/office/drawing/2014/main" id="{43889051-DC38-4AF5-A178-A1A8095C2C35}"/>
                    </a:ext>
                  </a:extLst>
                </p:cNvPr>
                <p:cNvSpPr/>
                <p:nvPr/>
              </p:nvSpPr>
              <p:spPr>
                <a:xfrm>
                  <a:off x="7359985" y="4494847"/>
                  <a:ext cx="3787255" cy="291756"/>
                </a:xfrm>
                <a:prstGeom prst="rect">
                  <a:avLst/>
                </a:prstGeom>
              </p:spPr>
              <p:txBody>
                <a:bodyPr wrap="square">
                  <a:spAutoFit/>
                </a:bodyPr>
                <a:lstStyle/>
                <a:p>
                  <a:r>
                    <a:rPr lang="en-US" sz="1200" dirty="0"/>
                    <a:t>ggcggcgga----------------acggcgagcaagtggaggctgtgc</a:t>
                  </a:r>
                </a:p>
              </p:txBody>
            </p:sp>
            <p:sp>
              <p:nvSpPr>
                <p:cNvPr id="21" name="矩形 20">
                  <a:extLst>
                    <a:ext uri="{FF2B5EF4-FFF2-40B4-BE49-F238E27FC236}">
                      <a16:creationId xmlns:a16="http://schemas.microsoft.com/office/drawing/2014/main" id="{16B26B8D-F8FB-4027-B32D-F37AD8B074F4}"/>
                    </a:ext>
                  </a:extLst>
                </p:cNvPr>
                <p:cNvSpPr/>
                <p:nvPr/>
              </p:nvSpPr>
              <p:spPr>
                <a:xfrm>
                  <a:off x="7290413" y="3982369"/>
                  <a:ext cx="4070234" cy="291756"/>
                </a:xfrm>
                <a:prstGeom prst="rect">
                  <a:avLst/>
                </a:prstGeom>
              </p:spPr>
              <p:txBody>
                <a:bodyPr wrap="square">
                  <a:spAutoFit/>
                </a:bodyPr>
                <a:lstStyle/>
                <a:p>
                  <a:r>
                    <a:rPr lang="en-US" sz="1200" dirty="0"/>
                    <a:t>ggcggcggagtcgccgg</a:t>
                  </a:r>
                  <a:r>
                    <a:rPr lang="en-US" sz="1200" dirty="0">
                      <a:solidFill>
                        <a:srgbClr val="FF0000"/>
                      </a:solidFill>
                    </a:rPr>
                    <a:t>T</a:t>
                  </a:r>
                  <a:r>
                    <a:rPr lang="en-US" sz="1200" dirty="0"/>
                    <a:t>gacg</a:t>
                  </a:r>
                  <a:r>
                    <a:rPr lang="en-US" sz="1200" dirty="0">
                      <a:solidFill>
                        <a:srgbClr val="FF0000"/>
                      </a:solidFill>
                    </a:rPr>
                    <a:t>AGCG</a:t>
                  </a:r>
                  <a:r>
                    <a:rPr lang="en-US" sz="1200" dirty="0"/>
                    <a:t>gcgagcaagtggaggctgtgc</a:t>
                  </a:r>
                </a:p>
              </p:txBody>
            </p:sp>
            <p:sp>
              <p:nvSpPr>
                <p:cNvPr id="22" name="矩形 21">
                  <a:extLst>
                    <a:ext uri="{FF2B5EF4-FFF2-40B4-BE49-F238E27FC236}">
                      <a16:creationId xmlns:a16="http://schemas.microsoft.com/office/drawing/2014/main" id="{8805EB98-459B-4C25-B71D-0D367820EEF5}"/>
                    </a:ext>
                  </a:extLst>
                </p:cNvPr>
                <p:cNvSpPr/>
                <p:nvPr/>
              </p:nvSpPr>
              <p:spPr>
                <a:xfrm>
                  <a:off x="7290411" y="4238608"/>
                  <a:ext cx="3787255" cy="291756"/>
                </a:xfrm>
                <a:prstGeom prst="rect">
                  <a:avLst/>
                </a:prstGeom>
              </p:spPr>
              <p:txBody>
                <a:bodyPr wrap="square">
                  <a:spAutoFit/>
                </a:bodyPr>
                <a:lstStyle/>
                <a:p>
                  <a:r>
                    <a:rPr lang="en-US" sz="1200" dirty="0"/>
                    <a:t>ggcggcggagtcgccg-----------------------------ggctgtgc</a:t>
                  </a:r>
                </a:p>
              </p:txBody>
            </p:sp>
          </p:grpSp>
        </p:grpSp>
        <p:sp>
          <p:nvSpPr>
            <p:cNvPr id="24" name="文本框 23">
              <a:extLst>
                <a:ext uri="{FF2B5EF4-FFF2-40B4-BE49-F238E27FC236}">
                  <a16:creationId xmlns:a16="http://schemas.microsoft.com/office/drawing/2014/main" id="{B3CEB45C-FA36-43B1-A85D-168CD66721B1}"/>
                </a:ext>
              </a:extLst>
            </p:cNvPr>
            <p:cNvSpPr txBox="1"/>
            <p:nvPr/>
          </p:nvSpPr>
          <p:spPr>
            <a:xfrm>
              <a:off x="5758592" y="149087"/>
              <a:ext cx="307008" cy="369332"/>
            </a:xfrm>
            <a:prstGeom prst="rect">
              <a:avLst/>
            </a:prstGeom>
            <a:noFill/>
          </p:spPr>
          <p:txBody>
            <a:bodyPr wrap="square" rtlCol="0">
              <a:spAutoFit/>
            </a:bodyPr>
            <a:lstStyle/>
            <a:p>
              <a:r>
                <a:rPr lang="en-US" dirty="0"/>
                <a:t>b</a:t>
              </a:r>
            </a:p>
          </p:txBody>
        </p:sp>
      </p:grpSp>
      <p:sp>
        <p:nvSpPr>
          <p:cNvPr id="5" name="矩形 4">
            <a:extLst>
              <a:ext uri="{FF2B5EF4-FFF2-40B4-BE49-F238E27FC236}">
                <a16:creationId xmlns:a16="http://schemas.microsoft.com/office/drawing/2014/main" id="{0286C1CD-E980-480E-8058-5BCA650550BC}"/>
              </a:ext>
            </a:extLst>
          </p:cNvPr>
          <p:cNvSpPr/>
          <p:nvPr/>
        </p:nvSpPr>
        <p:spPr>
          <a:xfrm>
            <a:off x="1144187" y="4703143"/>
            <a:ext cx="9679526" cy="1405513"/>
          </a:xfrm>
          <a:prstGeom prst="rect">
            <a:avLst/>
          </a:prstGeom>
        </p:spPr>
        <p:txBody>
          <a:bodyPr wrap="square">
            <a:spAutoFit/>
          </a:bodyPr>
          <a:lstStyle/>
          <a:p>
            <a:pPr algn="just">
              <a:spcBef>
                <a:spcPts val="360"/>
              </a:spcBef>
              <a:spcAft>
                <a:spcPts val="360"/>
              </a:spcAft>
            </a:pPr>
            <a:r>
              <a:rPr lang="en-US" sz="1200" b="1" kern="100" dirty="0">
                <a:ea typeface="宋体" panose="02010600030101010101" pitchFamily="2" charset="-122"/>
              </a:rPr>
              <a:t>Fig S4. C-T substitution and random mutation occurred at NRT1.1B site in </a:t>
            </a:r>
            <a:r>
              <a:rPr lang="en-US" sz="1200" b="1" kern="100" dirty="0" err="1">
                <a:ea typeface="宋体" panose="02010600030101010101" pitchFamily="2" charset="-122"/>
              </a:rPr>
              <a:t>pBE</a:t>
            </a:r>
            <a:r>
              <a:rPr lang="en-US" sz="1200" b="1" kern="100" dirty="0">
                <a:ea typeface="宋体" panose="02010600030101010101" pitchFamily="2" charset="-122"/>
              </a:rPr>
              <a:t> system. </a:t>
            </a:r>
          </a:p>
          <a:p>
            <a:pPr algn="just">
              <a:spcBef>
                <a:spcPts val="360"/>
              </a:spcBef>
              <a:spcAft>
                <a:spcPts val="360"/>
              </a:spcAft>
            </a:pPr>
            <a:r>
              <a:rPr lang="en-US" sz="1200" dirty="0"/>
              <a:t>Three samples with random mutations were selected from the calli of SpCas9-pBE and eSpCas9(1.1)-</a:t>
            </a:r>
            <a:r>
              <a:rPr lang="en-US" sz="1200" dirty="0" err="1"/>
              <a:t>pBE</a:t>
            </a:r>
            <a:r>
              <a:rPr lang="en-US" sz="1200" dirty="0"/>
              <a:t> complexed with the modified sgRNA each to detect the actual mutation types. PCR product were cloned to </a:t>
            </a:r>
            <a:r>
              <a:rPr lang="en-US" sz="1200" dirty="0" err="1"/>
              <a:t>pEASY</a:t>
            </a:r>
            <a:r>
              <a:rPr lang="en-US" sz="1200" dirty="0"/>
              <a:t>-B </a:t>
            </a:r>
            <a:r>
              <a:rPr lang="en-US" sz="1200" dirty="0" err="1"/>
              <a:t>vetor</a:t>
            </a:r>
            <a:r>
              <a:rPr lang="en-US" sz="1200" dirty="0"/>
              <a:t> and 27 positive clones were sent for sequence for each base editor. </a:t>
            </a:r>
            <a:r>
              <a:rPr lang="en-US" sz="1200" kern="100" dirty="0">
                <a:ea typeface="宋体" panose="02010600030101010101" pitchFamily="2" charset="-122"/>
              </a:rPr>
              <a:t>The specific mutation forms included base substitution and random mutation were listed.</a:t>
            </a:r>
            <a:r>
              <a:rPr lang="en-US" sz="1200" dirty="0"/>
              <a:t> Arrows point to the positions with substitution base.</a:t>
            </a:r>
            <a:endParaRPr lang="en-US" sz="1200" kern="100" dirty="0">
              <a:ea typeface="宋体" panose="02010600030101010101" pitchFamily="2" charset="-122"/>
            </a:endParaRPr>
          </a:p>
          <a:p>
            <a:pPr algn="just">
              <a:spcBef>
                <a:spcPts val="360"/>
              </a:spcBef>
              <a:spcAft>
                <a:spcPts val="360"/>
              </a:spcAft>
            </a:pPr>
            <a:endParaRPr lang="en-US" sz="1200" kern="100" dirty="0">
              <a:ea typeface="宋体" panose="02010600030101010101" pitchFamily="2" charset="-122"/>
            </a:endParaRPr>
          </a:p>
        </p:txBody>
      </p:sp>
    </p:spTree>
    <p:extLst>
      <p:ext uri="{BB962C8B-B14F-4D97-AF65-F5344CB8AC3E}">
        <p14:creationId xmlns:p14="http://schemas.microsoft.com/office/powerpoint/2010/main" val="3368505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图表 5">
            <a:extLst>
              <a:ext uri="{FF2B5EF4-FFF2-40B4-BE49-F238E27FC236}">
                <a16:creationId xmlns:a16="http://schemas.microsoft.com/office/drawing/2014/main" id="{526F4CE3-10E8-448E-9513-6A80355B57FE}"/>
              </a:ext>
            </a:extLst>
          </p:cNvPr>
          <p:cNvGraphicFramePr>
            <a:graphicFrameLocks/>
          </p:cNvGraphicFramePr>
          <p:nvPr>
            <p:extLst>
              <p:ext uri="{D42A27DB-BD31-4B8C-83A1-F6EECF244321}">
                <p14:modId xmlns:p14="http://schemas.microsoft.com/office/powerpoint/2010/main" val="1050962722"/>
              </p:ext>
            </p:extLst>
          </p:nvPr>
        </p:nvGraphicFramePr>
        <p:xfrm>
          <a:off x="3128072" y="882680"/>
          <a:ext cx="5712335" cy="3271078"/>
        </p:xfrm>
        <a:graphic>
          <a:graphicData uri="http://schemas.openxmlformats.org/drawingml/2006/chart">
            <c:chart xmlns:c="http://schemas.openxmlformats.org/drawingml/2006/chart" xmlns:r="http://schemas.openxmlformats.org/officeDocument/2006/relationships" r:id="rId2"/>
          </a:graphicData>
        </a:graphic>
      </p:graphicFrame>
      <p:sp>
        <p:nvSpPr>
          <p:cNvPr id="2" name="矩形 1">
            <a:extLst>
              <a:ext uri="{FF2B5EF4-FFF2-40B4-BE49-F238E27FC236}">
                <a16:creationId xmlns:a16="http://schemas.microsoft.com/office/drawing/2014/main" id="{6BA11ED0-AE95-49D9-8C5B-5D7C58BEBB56}"/>
              </a:ext>
            </a:extLst>
          </p:cNvPr>
          <p:cNvSpPr/>
          <p:nvPr/>
        </p:nvSpPr>
        <p:spPr>
          <a:xfrm>
            <a:off x="1367513" y="4422114"/>
            <a:ext cx="9233452" cy="1149033"/>
          </a:xfrm>
          <a:prstGeom prst="rect">
            <a:avLst/>
          </a:prstGeom>
        </p:spPr>
        <p:txBody>
          <a:bodyPr wrap="square">
            <a:spAutoFit/>
          </a:bodyPr>
          <a:lstStyle/>
          <a:p>
            <a:pPr algn="just">
              <a:spcBef>
                <a:spcPts val="360"/>
              </a:spcBef>
              <a:spcAft>
                <a:spcPts val="360"/>
              </a:spcAft>
            </a:pPr>
            <a:r>
              <a:rPr lang="en-US" sz="1200" b="1" kern="100" dirty="0">
                <a:ea typeface="宋体" panose="02010600030101010101" pitchFamily="2" charset="-122"/>
              </a:rPr>
              <a:t>Fig S5. Random mutation frequency occurred at NRT1.1B site in </a:t>
            </a:r>
            <a:r>
              <a:rPr lang="en-US" sz="1200" b="1" kern="100" dirty="0" err="1">
                <a:ea typeface="宋体" panose="02010600030101010101" pitchFamily="2" charset="-122"/>
              </a:rPr>
              <a:t>pBE</a:t>
            </a:r>
            <a:r>
              <a:rPr lang="en-US" sz="1200" b="1" kern="100" dirty="0">
                <a:ea typeface="宋体" panose="02010600030101010101" pitchFamily="2" charset="-122"/>
              </a:rPr>
              <a:t> system . </a:t>
            </a:r>
          </a:p>
          <a:p>
            <a:pPr algn="just">
              <a:spcBef>
                <a:spcPts val="360"/>
              </a:spcBef>
              <a:spcAft>
                <a:spcPts val="360"/>
              </a:spcAft>
            </a:pPr>
            <a:r>
              <a:rPr lang="en-US" sz="1200" dirty="0"/>
              <a:t>Three samples with random mutations were selected from the calli of SpCas9-pBE and eSpCas9(1.1)-</a:t>
            </a:r>
            <a:r>
              <a:rPr lang="en-US" sz="1200" dirty="0" err="1"/>
              <a:t>pBE</a:t>
            </a:r>
            <a:r>
              <a:rPr lang="en-US" sz="1200" dirty="0"/>
              <a:t> complexed with the modified sgRNA each to detect the actual mutation frequency. PCR product were cloned to </a:t>
            </a:r>
            <a:r>
              <a:rPr lang="en-US" sz="1200" dirty="0" err="1"/>
              <a:t>pEASY</a:t>
            </a:r>
            <a:r>
              <a:rPr lang="en-US" sz="1200" dirty="0"/>
              <a:t>-B </a:t>
            </a:r>
            <a:r>
              <a:rPr lang="en-US" sz="1200" dirty="0" err="1"/>
              <a:t>vetor</a:t>
            </a:r>
            <a:r>
              <a:rPr lang="en-US" sz="1200" dirty="0"/>
              <a:t> and 27 positive clones were sent for sequence for each base editor. </a:t>
            </a:r>
            <a:r>
              <a:rPr lang="en-US" sz="1200" kern="100" dirty="0">
                <a:ea typeface="宋体" panose="02010600030101010101" pitchFamily="2" charset="-122"/>
              </a:rPr>
              <a:t>Proportions of C-T substitution (SNP), random mutation (Indel), and substitution mixed with random mutation(</a:t>
            </a:r>
            <a:r>
              <a:rPr lang="en-US" sz="1200" kern="100" dirty="0" err="1">
                <a:ea typeface="宋体" panose="02010600030101010101" pitchFamily="2" charset="-122"/>
              </a:rPr>
              <a:t>SNP+Indel</a:t>
            </a:r>
            <a:r>
              <a:rPr lang="en-US" sz="1200" kern="100" dirty="0">
                <a:ea typeface="宋体" panose="02010600030101010101" pitchFamily="2" charset="-122"/>
              </a:rPr>
              <a:t>) were shown above.</a:t>
            </a:r>
          </a:p>
        </p:txBody>
      </p:sp>
    </p:spTree>
    <p:extLst>
      <p:ext uri="{BB962C8B-B14F-4D97-AF65-F5344CB8AC3E}">
        <p14:creationId xmlns:p14="http://schemas.microsoft.com/office/powerpoint/2010/main" val="179385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D5E079AE-2FB3-433E-8061-708D5C267D0E}"/>
              </a:ext>
            </a:extLst>
          </p:cNvPr>
          <p:cNvGrpSpPr/>
          <p:nvPr/>
        </p:nvGrpSpPr>
        <p:grpSpPr>
          <a:xfrm>
            <a:off x="2962333" y="339793"/>
            <a:ext cx="1254382" cy="1001333"/>
            <a:chOff x="3185626" y="339793"/>
            <a:chExt cx="1254382" cy="1001333"/>
          </a:xfrm>
        </p:grpSpPr>
        <p:grpSp>
          <p:nvGrpSpPr>
            <p:cNvPr id="78" name="组合 77">
              <a:extLst>
                <a:ext uri="{FF2B5EF4-FFF2-40B4-BE49-F238E27FC236}">
                  <a16:creationId xmlns:a16="http://schemas.microsoft.com/office/drawing/2014/main" id="{BF1ABC29-C10C-4796-BC82-7A454DC47D92}"/>
                </a:ext>
              </a:extLst>
            </p:cNvPr>
            <p:cNvGrpSpPr/>
            <p:nvPr/>
          </p:nvGrpSpPr>
          <p:grpSpPr>
            <a:xfrm>
              <a:off x="3185626" y="339793"/>
              <a:ext cx="765544" cy="495708"/>
              <a:chOff x="3536368" y="723529"/>
              <a:chExt cx="765544" cy="495708"/>
            </a:xfrm>
          </p:grpSpPr>
          <p:sp>
            <p:nvSpPr>
              <p:cNvPr id="16" name="文本框 15">
                <a:extLst>
                  <a:ext uri="{FF2B5EF4-FFF2-40B4-BE49-F238E27FC236}">
                    <a16:creationId xmlns:a16="http://schemas.microsoft.com/office/drawing/2014/main" id="{7D11AEF9-63CF-446B-9861-16A5F3684143}"/>
                  </a:ext>
                </a:extLst>
              </p:cNvPr>
              <p:cNvSpPr txBox="1"/>
              <p:nvPr/>
            </p:nvSpPr>
            <p:spPr>
              <a:xfrm>
                <a:off x="3536368" y="723529"/>
                <a:ext cx="765544" cy="261610"/>
              </a:xfrm>
              <a:prstGeom prst="rect">
                <a:avLst/>
              </a:prstGeom>
              <a:noFill/>
            </p:spPr>
            <p:txBody>
              <a:bodyPr wrap="square" rtlCol="0">
                <a:spAutoFit/>
              </a:bodyPr>
              <a:lstStyle/>
              <a:p>
                <a:r>
                  <a:rPr lang="en-US" sz="1050" b="1" dirty="0" err="1"/>
                  <a:t>HindIII</a:t>
                </a:r>
                <a:endParaRPr lang="en-US" sz="1050" b="1" dirty="0"/>
              </a:p>
            </p:txBody>
          </p:sp>
          <p:cxnSp>
            <p:nvCxnSpPr>
              <p:cNvPr id="20" name="直接箭头连接符 19">
                <a:extLst>
                  <a:ext uri="{FF2B5EF4-FFF2-40B4-BE49-F238E27FC236}">
                    <a16:creationId xmlns:a16="http://schemas.microsoft.com/office/drawing/2014/main" id="{2412C140-6774-44FD-A385-D737AF909EE2}"/>
                  </a:ext>
                </a:extLst>
              </p:cNvPr>
              <p:cNvCxnSpPr/>
              <p:nvPr/>
            </p:nvCxnSpPr>
            <p:spPr>
              <a:xfrm flipV="1">
                <a:off x="3737139" y="968629"/>
                <a:ext cx="0" cy="250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7" name="组合 66">
              <a:extLst>
                <a:ext uri="{FF2B5EF4-FFF2-40B4-BE49-F238E27FC236}">
                  <a16:creationId xmlns:a16="http://schemas.microsoft.com/office/drawing/2014/main" id="{52C76DFC-1C08-4B5C-8AD3-A4C23284C1CA}"/>
                </a:ext>
              </a:extLst>
            </p:cNvPr>
            <p:cNvGrpSpPr/>
            <p:nvPr/>
          </p:nvGrpSpPr>
          <p:grpSpPr>
            <a:xfrm>
              <a:off x="3328882" y="352251"/>
              <a:ext cx="1111126" cy="718461"/>
              <a:chOff x="849467" y="1933276"/>
              <a:chExt cx="1111126" cy="718461"/>
            </a:xfrm>
          </p:grpSpPr>
          <p:grpSp>
            <p:nvGrpSpPr>
              <p:cNvPr id="25" name="组合 24">
                <a:extLst>
                  <a:ext uri="{FF2B5EF4-FFF2-40B4-BE49-F238E27FC236}">
                    <a16:creationId xmlns:a16="http://schemas.microsoft.com/office/drawing/2014/main" id="{56ACE014-B10B-4B74-BB62-2F0A31C3437E}"/>
                  </a:ext>
                </a:extLst>
              </p:cNvPr>
              <p:cNvGrpSpPr/>
              <p:nvPr/>
            </p:nvGrpSpPr>
            <p:grpSpPr>
              <a:xfrm>
                <a:off x="849467" y="2190307"/>
                <a:ext cx="817382" cy="461430"/>
                <a:chOff x="849467" y="2190307"/>
                <a:chExt cx="817382" cy="461430"/>
              </a:xfrm>
            </p:grpSpPr>
            <p:sp>
              <p:nvSpPr>
                <p:cNvPr id="23" name="箭头: 右 22">
                  <a:extLst>
                    <a:ext uri="{FF2B5EF4-FFF2-40B4-BE49-F238E27FC236}">
                      <a16:creationId xmlns:a16="http://schemas.microsoft.com/office/drawing/2014/main" id="{E8369BF7-22E4-4320-BD62-970A17F802B2}"/>
                    </a:ext>
                  </a:extLst>
                </p:cNvPr>
                <p:cNvSpPr/>
                <p:nvPr/>
              </p:nvSpPr>
              <p:spPr>
                <a:xfrm>
                  <a:off x="896847" y="2190307"/>
                  <a:ext cx="680390" cy="46143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文本框 23">
                  <a:extLst>
                    <a:ext uri="{FF2B5EF4-FFF2-40B4-BE49-F238E27FC236}">
                      <a16:creationId xmlns:a16="http://schemas.microsoft.com/office/drawing/2014/main" id="{7911F069-056A-4283-98C6-A7FC5034C482}"/>
                    </a:ext>
                  </a:extLst>
                </p:cNvPr>
                <p:cNvSpPr txBox="1"/>
                <p:nvPr/>
              </p:nvSpPr>
              <p:spPr>
                <a:xfrm>
                  <a:off x="849467" y="2301257"/>
                  <a:ext cx="817382" cy="261610"/>
                </a:xfrm>
                <a:prstGeom prst="rect">
                  <a:avLst/>
                </a:prstGeom>
                <a:noFill/>
              </p:spPr>
              <p:txBody>
                <a:bodyPr wrap="square" rtlCol="0">
                  <a:spAutoFit/>
                </a:bodyPr>
                <a:lstStyle/>
                <a:p>
                  <a:r>
                    <a:rPr lang="en-US" sz="1050" dirty="0"/>
                    <a:t>prOsUbq</a:t>
                  </a:r>
                </a:p>
              </p:txBody>
            </p:sp>
          </p:grpSp>
          <p:grpSp>
            <p:nvGrpSpPr>
              <p:cNvPr id="31" name="组合 30">
                <a:extLst>
                  <a:ext uri="{FF2B5EF4-FFF2-40B4-BE49-F238E27FC236}">
                    <a16:creationId xmlns:a16="http://schemas.microsoft.com/office/drawing/2014/main" id="{9E277D94-1621-4D33-AAC1-59B838332247}"/>
                  </a:ext>
                </a:extLst>
              </p:cNvPr>
              <p:cNvGrpSpPr/>
              <p:nvPr/>
            </p:nvGrpSpPr>
            <p:grpSpPr>
              <a:xfrm>
                <a:off x="1195049" y="1933276"/>
                <a:ext cx="765544" cy="552307"/>
                <a:chOff x="1195049" y="1933276"/>
                <a:chExt cx="765544" cy="552307"/>
              </a:xfrm>
            </p:grpSpPr>
            <p:cxnSp>
              <p:nvCxnSpPr>
                <p:cNvPr id="28" name="直接箭头连接符 27">
                  <a:extLst>
                    <a:ext uri="{FF2B5EF4-FFF2-40B4-BE49-F238E27FC236}">
                      <a16:creationId xmlns:a16="http://schemas.microsoft.com/office/drawing/2014/main" id="{DB61EC10-0BFD-48A8-9A07-3B28EA464A22}"/>
                    </a:ext>
                  </a:extLst>
                </p:cNvPr>
                <p:cNvCxnSpPr/>
                <p:nvPr/>
              </p:nvCxnSpPr>
              <p:spPr>
                <a:xfrm flipV="1">
                  <a:off x="1583179" y="2161583"/>
                  <a:ext cx="0" cy="32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id="{AF927F3C-3EB3-43FC-8CBB-47AEFB424D2A}"/>
                    </a:ext>
                  </a:extLst>
                </p:cNvPr>
                <p:cNvSpPr txBox="1"/>
                <p:nvPr/>
              </p:nvSpPr>
              <p:spPr>
                <a:xfrm>
                  <a:off x="1195049" y="1933276"/>
                  <a:ext cx="765544" cy="261610"/>
                </a:xfrm>
                <a:prstGeom prst="rect">
                  <a:avLst/>
                </a:prstGeom>
                <a:noFill/>
              </p:spPr>
              <p:txBody>
                <a:bodyPr wrap="square" rtlCol="0">
                  <a:spAutoFit/>
                </a:bodyPr>
                <a:lstStyle/>
                <a:p>
                  <a:r>
                    <a:rPr lang="en-US" sz="1050" b="1" dirty="0" err="1"/>
                    <a:t>SnaBI</a:t>
                  </a:r>
                  <a:endParaRPr lang="en-US" sz="1050" b="1" dirty="0"/>
                </a:p>
              </p:txBody>
            </p:sp>
          </p:grpSp>
        </p:grpSp>
        <p:sp>
          <p:nvSpPr>
            <p:cNvPr id="63" name="文本框 62">
              <a:extLst>
                <a:ext uri="{FF2B5EF4-FFF2-40B4-BE49-F238E27FC236}">
                  <a16:creationId xmlns:a16="http://schemas.microsoft.com/office/drawing/2014/main" id="{2E562627-2F62-428F-A497-3A503EFA2FC3}"/>
                </a:ext>
              </a:extLst>
            </p:cNvPr>
            <p:cNvSpPr txBox="1"/>
            <p:nvPr/>
          </p:nvSpPr>
          <p:spPr>
            <a:xfrm>
              <a:off x="3238908" y="1087210"/>
              <a:ext cx="925069" cy="253916"/>
            </a:xfrm>
            <a:prstGeom prst="rect">
              <a:avLst/>
            </a:prstGeom>
            <a:noFill/>
          </p:spPr>
          <p:txBody>
            <a:bodyPr wrap="square" rtlCol="0">
              <a:spAutoFit/>
            </a:bodyPr>
            <a:lstStyle/>
            <a:p>
              <a:r>
                <a:rPr lang="en-US" sz="1050" b="1" dirty="0"/>
                <a:t>Fragment 2</a:t>
              </a:r>
            </a:p>
          </p:txBody>
        </p:sp>
      </p:grpSp>
      <p:grpSp>
        <p:nvGrpSpPr>
          <p:cNvPr id="42" name="组合 41">
            <a:extLst>
              <a:ext uri="{FF2B5EF4-FFF2-40B4-BE49-F238E27FC236}">
                <a16:creationId xmlns:a16="http://schemas.microsoft.com/office/drawing/2014/main" id="{D454E3BE-2658-4C0F-B29E-C5A88BAFF06B}"/>
              </a:ext>
            </a:extLst>
          </p:cNvPr>
          <p:cNvGrpSpPr/>
          <p:nvPr/>
        </p:nvGrpSpPr>
        <p:grpSpPr>
          <a:xfrm>
            <a:off x="6692468" y="301268"/>
            <a:ext cx="2669947" cy="1059863"/>
            <a:chOff x="6937019" y="301268"/>
            <a:chExt cx="2669947" cy="1059863"/>
          </a:xfrm>
        </p:grpSpPr>
        <p:grpSp>
          <p:nvGrpSpPr>
            <p:cNvPr id="41" name="组合 40">
              <a:extLst>
                <a:ext uri="{FF2B5EF4-FFF2-40B4-BE49-F238E27FC236}">
                  <a16:creationId xmlns:a16="http://schemas.microsoft.com/office/drawing/2014/main" id="{28AF2DC1-60A7-4CC2-AFEF-EACA727CCB5D}"/>
                </a:ext>
              </a:extLst>
            </p:cNvPr>
            <p:cNvGrpSpPr/>
            <p:nvPr/>
          </p:nvGrpSpPr>
          <p:grpSpPr>
            <a:xfrm>
              <a:off x="6937019" y="335578"/>
              <a:ext cx="765544" cy="670913"/>
              <a:chOff x="4645584" y="1855703"/>
              <a:chExt cx="765544" cy="670913"/>
            </a:xfrm>
          </p:grpSpPr>
          <p:cxnSp>
            <p:nvCxnSpPr>
              <p:cNvPr id="43" name="直接箭头连接符 42">
                <a:extLst>
                  <a:ext uri="{FF2B5EF4-FFF2-40B4-BE49-F238E27FC236}">
                    <a16:creationId xmlns:a16="http://schemas.microsoft.com/office/drawing/2014/main" id="{E723ABD1-A7EF-46D7-A289-2056DB3126E6}"/>
                  </a:ext>
                </a:extLst>
              </p:cNvPr>
              <p:cNvCxnSpPr/>
              <p:nvPr/>
            </p:nvCxnSpPr>
            <p:spPr>
              <a:xfrm flipV="1">
                <a:off x="4870466" y="2094616"/>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文本框 44">
                <a:extLst>
                  <a:ext uri="{FF2B5EF4-FFF2-40B4-BE49-F238E27FC236}">
                    <a16:creationId xmlns:a16="http://schemas.microsoft.com/office/drawing/2014/main" id="{166E3027-9EAE-42B9-8B0F-F9493A55EB43}"/>
                  </a:ext>
                </a:extLst>
              </p:cNvPr>
              <p:cNvSpPr txBox="1"/>
              <p:nvPr/>
            </p:nvSpPr>
            <p:spPr>
              <a:xfrm>
                <a:off x="4645584" y="1855703"/>
                <a:ext cx="765544" cy="261610"/>
              </a:xfrm>
              <a:prstGeom prst="rect">
                <a:avLst/>
              </a:prstGeom>
              <a:noFill/>
            </p:spPr>
            <p:txBody>
              <a:bodyPr wrap="square" rtlCol="0">
                <a:spAutoFit/>
              </a:bodyPr>
              <a:lstStyle/>
              <a:p>
                <a:r>
                  <a:rPr lang="en-US" sz="1050" b="1" dirty="0" err="1"/>
                  <a:t>AvrII</a:t>
                </a:r>
                <a:endParaRPr lang="en-US" sz="1050" b="1" dirty="0"/>
              </a:p>
            </p:txBody>
          </p:sp>
        </p:grpSp>
        <p:grpSp>
          <p:nvGrpSpPr>
            <p:cNvPr id="47" name="组合 46">
              <a:extLst>
                <a:ext uri="{FF2B5EF4-FFF2-40B4-BE49-F238E27FC236}">
                  <a16:creationId xmlns:a16="http://schemas.microsoft.com/office/drawing/2014/main" id="{2C7606B1-2058-4195-84D2-345D27DAD8F7}"/>
                </a:ext>
              </a:extLst>
            </p:cNvPr>
            <p:cNvGrpSpPr/>
            <p:nvPr/>
          </p:nvGrpSpPr>
          <p:grpSpPr>
            <a:xfrm>
              <a:off x="7101908" y="576713"/>
              <a:ext cx="713162" cy="514790"/>
              <a:chOff x="568257" y="949036"/>
              <a:chExt cx="1542143" cy="629473"/>
            </a:xfrm>
          </p:grpSpPr>
          <p:sp>
            <p:nvSpPr>
              <p:cNvPr id="54" name="箭头: 右 53">
                <a:extLst>
                  <a:ext uri="{FF2B5EF4-FFF2-40B4-BE49-F238E27FC236}">
                    <a16:creationId xmlns:a16="http://schemas.microsoft.com/office/drawing/2014/main" id="{FAC4A69B-103D-447C-8608-3D07BF725342}"/>
                  </a:ext>
                </a:extLst>
              </p:cNvPr>
              <p:cNvSpPr/>
              <p:nvPr/>
            </p:nvSpPr>
            <p:spPr>
              <a:xfrm>
                <a:off x="686871" y="949036"/>
                <a:ext cx="1423529" cy="629473"/>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5" name="文本框 54">
                <a:extLst>
                  <a:ext uri="{FF2B5EF4-FFF2-40B4-BE49-F238E27FC236}">
                    <a16:creationId xmlns:a16="http://schemas.microsoft.com/office/drawing/2014/main" id="{1401B998-4C0E-469D-86FF-9E83D61367E5}"/>
                  </a:ext>
                </a:extLst>
              </p:cNvPr>
              <p:cNvSpPr txBox="1"/>
              <p:nvPr/>
            </p:nvSpPr>
            <p:spPr>
              <a:xfrm>
                <a:off x="568257" y="1111150"/>
                <a:ext cx="1517989" cy="261611"/>
              </a:xfrm>
              <a:prstGeom prst="rect">
                <a:avLst/>
              </a:prstGeom>
              <a:noFill/>
            </p:spPr>
            <p:txBody>
              <a:bodyPr wrap="square" rtlCol="0">
                <a:spAutoFit/>
              </a:bodyPr>
              <a:lstStyle/>
              <a:p>
                <a:r>
                  <a:rPr lang="en-US" sz="1050" dirty="0"/>
                  <a:t>prZmUbi</a:t>
                </a:r>
              </a:p>
            </p:txBody>
          </p:sp>
        </p:grpSp>
        <p:grpSp>
          <p:nvGrpSpPr>
            <p:cNvPr id="48" name="组合 47">
              <a:extLst>
                <a:ext uri="{FF2B5EF4-FFF2-40B4-BE49-F238E27FC236}">
                  <a16:creationId xmlns:a16="http://schemas.microsoft.com/office/drawing/2014/main" id="{2547300C-D84A-4FE9-9134-4DB234D191A3}"/>
                </a:ext>
              </a:extLst>
            </p:cNvPr>
            <p:cNvGrpSpPr/>
            <p:nvPr/>
          </p:nvGrpSpPr>
          <p:grpSpPr>
            <a:xfrm>
              <a:off x="7744724" y="609282"/>
              <a:ext cx="1327840" cy="430887"/>
              <a:chOff x="1481082" y="1139793"/>
              <a:chExt cx="1089377" cy="430887"/>
            </a:xfrm>
          </p:grpSpPr>
          <p:sp>
            <p:nvSpPr>
              <p:cNvPr id="52" name="矩形 51">
                <a:extLst>
                  <a:ext uri="{FF2B5EF4-FFF2-40B4-BE49-F238E27FC236}">
                    <a16:creationId xmlns:a16="http://schemas.microsoft.com/office/drawing/2014/main" id="{F5FE4F12-88F7-442C-A43F-3D828A1D5CB4}"/>
                  </a:ext>
                </a:extLst>
              </p:cNvPr>
              <p:cNvSpPr/>
              <p:nvPr/>
            </p:nvSpPr>
            <p:spPr>
              <a:xfrm>
                <a:off x="1553313" y="1141825"/>
                <a:ext cx="936129" cy="3946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3" name="文本框 52">
                <a:extLst>
                  <a:ext uri="{FF2B5EF4-FFF2-40B4-BE49-F238E27FC236}">
                    <a16:creationId xmlns:a16="http://schemas.microsoft.com/office/drawing/2014/main" id="{E5DAEAC4-6798-490E-9CEB-91BD19F41ADB}"/>
                  </a:ext>
                </a:extLst>
              </p:cNvPr>
              <p:cNvSpPr txBox="1"/>
              <p:nvPr/>
            </p:nvSpPr>
            <p:spPr>
              <a:xfrm>
                <a:off x="1481082" y="1139793"/>
                <a:ext cx="1089377" cy="430887"/>
              </a:xfrm>
              <a:prstGeom prst="rect">
                <a:avLst/>
              </a:prstGeom>
              <a:noFill/>
            </p:spPr>
            <p:txBody>
              <a:bodyPr wrap="square" rtlCol="0">
                <a:spAutoFit/>
              </a:bodyPr>
              <a:lstStyle/>
              <a:p>
                <a:pPr algn="ctr"/>
                <a:r>
                  <a:rPr lang="en-US" sz="1050" dirty="0"/>
                  <a:t>Hygromycin resistant gene</a:t>
                </a:r>
              </a:p>
            </p:txBody>
          </p:sp>
        </p:grpSp>
        <p:grpSp>
          <p:nvGrpSpPr>
            <p:cNvPr id="49" name="组合 48">
              <a:extLst>
                <a:ext uri="{FF2B5EF4-FFF2-40B4-BE49-F238E27FC236}">
                  <a16:creationId xmlns:a16="http://schemas.microsoft.com/office/drawing/2014/main" id="{EBC2FF5E-54F8-4361-955E-4E25B8FDD095}"/>
                </a:ext>
              </a:extLst>
            </p:cNvPr>
            <p:cNvGrpSpPr/>
            <p:nvPr/>
          </p:nvGrpSpPr>
          <p:grpSpPr>
            <a:xfrm>
              <a:off x="8913453" y="610285"/>
              <a:ext cx="603936" cy="394617"/>
              <a:chOff x="2671909" y="1132368"/>
              <a:chExt cx="603936" cy="187991"/>
            </a:xfrm>
          </p:grpSpPr>
          <p:sp>
            <p:nvSpPr>
              <p:cNvPr id="50" name="矩形 49">
                <a:extLst>
                  <a:ext uri="{FF2B5EF4-FFF2-40B4-BE49-F238E27FC236}">
                    <a16:creationId xmlns:a16="http://schemas.microsoft.com/office/drawing/2014/main" id="{8D06876D-0AD4-452A-A5C5-DE0E0F4E68FE}"/>
                  </a:ext>
                </a:extLst>
              </p:cNvPr>
              <p:cNvSpPr/>
              <p:nvPr/>
            </p:nvSpPr>
            <p:spPr>
              <a:xfrm>
                <a:off x="2740351" y="1132368"/>
                <a:ext cx="342928" cy="1879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1" name="文本框 50">
                <a:extLst>
                  <a:ext uri="{FF2B5EF4-FFF2-40B4-BE49-F238E27FC236}">
                    <a16:creationId xmlns:a16="http://schemas.microsoft.com/office/drawing/2014/main" id="{3EB4EA56-F8B5-4414-B94C-43535E2E6A50}"/>
                  </a:ext>
                </a:extLst>
              </p:cNvPr>
              <p:cNvSpPr txBox="1"/>
              <p:nvPr/>
            </p:nvSpPr>
            <p:spPr>
              <a:xfrm>
                <a:off x="2671909" y="1163824"/>
                <a:ext cx="603936" cy="140077"/>
              </a:xfrm>
              <a:prstGeom prst="rect">
                <a:avLst/>
              </a:prstGeom>
              <a:noFill/>
            </p:spPr>
            <p:txBody>
              <a:bodyPr wrap="square" rtlCol="0">
                <a:spAutoFit/>
              </a:bodyPr>
              <a:lstStyle/>
              <a:p>
                <a:r>
                  <a:rPr lang="en-US" sz="1050" dirty="0"/>
                  <a:t>t35s</a:t>
                </a:r>
              </a:p>
            </p:txBody>
          </p:sp>
        </p:grpSp>
        <p:cxnSp>
          <p:nvCxnSpPr>
            <p:cNvPr id="58" name="直接箭头连接符 57">
              <a:extLst>
                <a:ext uri="{FF2B5EF4-FFF2-40B4-BE49-F238E27FC236}">
                  <a16:creationId xmlns:a16="http://schemas.microsoft.com/office/drawing/2014/main" id="{700D23EE-E640-40D0-B8D8-3926D36E571F}"/>
                </a:ext>
              </a:extLst>
            </p:cNvPr>
            <p:cNvCxnSpPr/>
            <p:nvPr/>
          </p:nvCxnSpPr>
          <p:spPr>
            <a:xfrm flipV="1">
              <a:off x="9337853" y="500640"/>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文本框 59">
              <a:extLst>
                <a:ext uri="{FF2B5EF4-FFF2-40B4-BE49-F238E27FC236}">
                  <a16:creationId xmlns:a16="http://schemas.microsoft.com/office/drawing/2014/main" id="{59EF1410-6D4C-4293-8546-E3F19079A64D}"/>
                </a:ext>
              </a:extLst>
            </p:cNvPr>
            <p:cNvSpPr txBox="1"/>
            <p:nvPr/>
          </p:nvSpPr>
          <p:spPr>
            <a:xfrm>
              <a:off x="9068740" y="301268"/>
              <a:ext cx="538226" cy="261610"/>
            </a:xfrm>
            <a:prstGeom prst="rect">
              <a:avLst/>
            </a:prstGeom>
            <a:noFill/>
          </p:spPr>
          <p:txBody>
            <a:bodyPr wrap="square" rtlCol="0">
              <a:spAutoFit/>
            </a:bodyPr>
            <a:lstStyle/>
            <a:p>
              <a:r>
                <a:rPr lang="en-US" sz="1050" b="1" dirty="0" err="1"/>
                <a:t>SbfI</a:t>
              </a:r>
              <a:endParaRPr lang="en-US" sz="1050" b="1" dirty="0"/>
            </a:p>
          </p:txBody>
        </p:sp>
        <p:sp>
          <p:nvSpPr>
            <p:cNvPr id="65" name="文本框 64">
              <a:extLst>
                <a:ext uri="{FF2B5EF4-FFF2-40B4-BE49-F238E27FC236}">
                  <a16:creationId xmlns:a16="http://schemas.microsoft.com/office/drawing/2014/main" id="{72491FA0-4094-4CAF-9310-0026BF7A4EDB}"/>
                </a:ext>
              </a:extLst>
            </p:cNvPr>
            <p:cNvSpPr txBox="1"/>
            <p:nvPr/>
          </p:nvSpPr>
          <p:spPr>
            <a:xfrm>
              <a:off x="7987032" y="1099521"/>
              <a:ext cx="1222541" cy="261610"/>
            </a:xfrm>
            <a:prstGeom prst="rect">
              <a:avLst/>
            </a:prstGeom>
            <a:noFill/>
          </p:spPr>
          <p:txBody>
            <a:bodyPr wrap="square" rtlCol="0">
              <a:spAutoFit/>
            </a:bodyPr>
            <a:lstStyle/>
            <a:p>
              <a:r>
                <a:rPr lang="en-US" sz="1050" b="1" dirty="0"/>
                <a:t>Fragment 4</a:t>
              </a:r>
            </a:p>
          </p:txBody>
        </p:sp>
      </p:grpSp>
      <p:grpSp>
        <p:nvGrpSpPr>
          <p:cNvPr id="205" name="组合 204">
            <a:extLst>
              <a:ext uri="{FF2B5EF4-FFF2-40B4-BE49-F238E27FC236}">
                <a16:creationId xmlns:a16="http://schemas.microsoft.com/office/drawing/2014/main" id="{DBDFD35E-AD97-487A-B86A-F25117E5D3F1}"/>
              </a:ext>
            </a:extLst>
          </p:cNvPr>
          <p:cNvGrpSpPr/>
          <p:nvPr/>
        </p:nvGrpSpPr>
        <p:grpSpPr>
          <a:xfrm>
            <a:off x="1183117" y="3454227"/>
            <a:ext cx="4787703" cy="776438"/>
            <a:chOff x="959842" y="2848165"/>
            <a:chExt cx="4787703" cy="776438"/>
          </a:xfrm>
        </p:grpSpPr>
        <p:grpSp>
          <p:nvGrpSpPr>
            <p:cNvPr id="123" name="组合 122">
              <a:extLst>
                <a:ext uri="{FF2B5EF4-FFF2-40B4-BE49-F238E27FC236}">
                  <a16:creationId xmlns:a16="http://schemas.microsoft.com/office/drawing/2014/main" id="{9293FE1E-C72A-4750-A754-8DE5A0108762}"/>
                </a:ext>
              </a:extLst>
            </p:cNvPr>
            <p:cNvGrpSpPr/>
            <p:nvPr/>
          </p:nvGrpSpPr>
          <p:grpSpPr>
            <a:xfrm>
              <a:off x="959842" y="2848165"/>
              <a:ext cx="1556567" cy="732048"/>
              <a:chOff x="1502097" y="2848165"/>
              <a:chExt cx="1556567" cy="732048"/>
            </a:xfrm>
          </p:grpSpPr>
          <p:grpSp>
            <p:nvGrpSpPr>
              <p:cNvPr id="95" name="组合 94">
                <a:extLst>
                  <a:ext uri="{FF2B5EF4-FFF2-40B4-BE49-F238E27FC236}">
                    <a16:creationId xmlns:a16="http://schemas.microsoft.com/office/drawing/2014/main" id="{0DAC5F61-137E-45AC-9DBA-9A79F93CF86D}"/>
                  </a:ext>
                </a:extLst>
              </p:cNvPr>
              <p:cNvGrpSpPr/>
              <p:nvPr/>
            </p:nvGrpSpPr>
            <p:grpSpPr>
              <a:xfrm>
                <a:off x="1727901" y="3277786"/>
                <a:ext cx="994996" cy="302427"/>
                <a:chOff x="2556433" y="3508744"/>
                <a:chExt cx="994996" cy="302427"/>
              </a:xfrm>
            </p:grpSpPr>
            <p:sp>
              <p:nvSpPr>
                <p:cNvPr id="93" name="矩形 92">
                  <a:extLst>
                    <a:ext uri="{FF2B5EF4-FFF2-40B4-BE49-F238E27FC236}">
                      <a16:creationId xmlns:a16="http://schemas.microsoft.com/office/drawing/2014/main" id="{E383E829-9447-4F45-882F-3543D31E6B90}"/>
                    </a:ext>
                  </a:extLst>
                </p:cNvPr>
                <p:cNvSpPr/>
                <p:nvPr/>
              </p:nvSpPr>
              <p:spPr>
                <a:xfrm>
                  <a:off x="2596774" y="3508744"/>
                  <a:ext cx="864000" cy="30242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文本框 93">
                  <a:extLst>
                    <a:ext uri="{FF2B5EF4-FFF2-40B4-BE49-F238E27FC236}">
                      <a16:creationId xmlns:a16="http://schemas.microsoft.com/office/drawing/2014/main" id="{56E7DFD3-4CAB-461B-9051-E2C40D023CD5}"/>
                    </a:ext>
                  </a:extLst>
                </p:cNvPr>
                <p:cNvSpPr txBox="1"/>
                <p:nvPr/>
              </p:nvSpPr>
              <p:spPr>
                <a:xfrm>
                  <a:off x="2556433" y="3521457"/>
                  <a:ext cx="994996" cy="276999"/>
                </a:xfrm>
                <a:prstGeom prst="rect">
                  <a:avLst/>
                </a:prstGeom>
                <a:noFill/>
              </p:spPr>
              <p:txBody>
                <a:bodyPr wrap="square" rtlCol="0">
                  <a:spAutoFit/>
                </a:bodyPr>
                <a:lstStyle/>
                <a:p>
                  <a:r>
                    <a:rPr lang="en-US" sz="1200" dirty="0"/>
                    <a:t>rAPOBEC1</a:t>
                  </a:r>
                </a:p>
              </p:txBody>
            </p:sp>
          </p:grpSp>
          <p:sp>
            <p:nvSpPr>
              <p:cNvPr id="105" name="文本框 104">
                <a:extLst>
                  <a:ext uri="{FF2B5EF4-FFF2-40B4-BE49-F238E27FC236}">
                    <a16:creationId xmlns:a16="http://schemas.microsoft.com/office/drawing/2014/main" id="{204A1DC4-46DB-4FB5-BD33-C569609FE951}"/>
                  </a:ext>
                </a:extLst>
              </p:cNvPr>
              <p:cNvSpPr txBox="1"/>
              <p:nvPr/>
            </p:nvSpPr>
            <p:spPr>
              <a:xfrm>
                <a:off x="1502097" y="2848165"/>
                <a:ext cx="723302" cy="276999"/>
              </a:xfrm>
              <a:prstGeom prst="rect">
                <a:avLst/>
              </a:prstGeom>
              <a:noFill/>
            </p:spPr>
            <p:txBody>
              <a:bodyPr wrap="square" rtlCol="0">
                <a:spAutoFit/>
              </a:bodyPr>
              <a:lstStyle/>
              <a:p>
                <a:r>
                  <a:rPr lang="en-US" sz="1200" b="1" dirty="0" err="1"/>
                  <a:t>SnaBI</a:t>
                </a:r>
                <a:endParaRPr lang="en-US" sz="1200" b="1" dirty="0"/>
              </a:p>
            </p:txBody>
          </p:sp>
          <p:cxnSp>
            <p:nvCxnSpPr>
              <p:cNvPr id="108" name="直接箭头连接符 107">
                <a:extLst>
                  <a:ext uri="{FF2B5EF4-FFF2-40B4-BE49-F238E27FC236}">
                    <a16:creationId xmlns:a16="http://schemas.microsoft.com/office/drawing/2014/main" id="{DA0EE059-293C-4C67-9B5C-B075499ED828}"/>
                  </a:ext>
                </a:extLst>
              </p:cNvPr>
              <p:cNvCxnSpPr>
                <a:cxnSpLocks/>
              </p:cNvCxnSpPr>
              <p:nvPr/>
            </p:nvCxnSpPr>
            <p:spPr>
              <a:xfrm flipH="1" flipV="1">
                <a:off x="1762379" y="3091054"/>
                <a:ext cx="1" cy="30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直接箭头连接符 110">
                <a:extLst>
                  <a:ext uri="{FF2B5EF4-FFF2-40B4-BE49-F238E27FC236}">
                    <a16:creationId xmlns:a16="http://schemas.microsoft.com/office/drawing/2014/main" id="{A9A5AEAC-737D-4576-8FB0-424AD4A02B17}"/>
                  </a:ext>
                </a:extLst>
              </p:cNvPr>
              <p:cNvCxnSpPr>
                <a:cxnSpLocks/>
              </p:cNvCxnSpPr>
              <p:nvPr/>
            </p:nvCxnSpPr>
            <p:spPr>
              <a:xfrm flipH="1" flipV="1">
                <a:off x="2638103" y="3091054"/>
                <a:ext cx="1" cy="30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6" name="文本框 115">
                <a:extLst>
                  <a:ext uri="{FF2B5EF4-FFF2-40B4-BE49-F238E27FC236}">
                    <a16:creationId xmlns:a16="http://schemas.microsoft.com/office/drawing/2014/main" id="{786C2F05-0452-43F9-A55D-541281390274}"/>
                  </a:ext>
                </a:extLst>
              </p:cNvPr>
              <p:cNvSpPr txBox="1"/>
              <p:nvPr/>
            </p:nvSpPr>
            <p:spPr>
              <a:xfrm>
                <a:off x="2335362" y="2848165"/>
                <a:ext cx="723302" cy="276999"/>
              </a:xfrm>
              <a:prstGeom prst="rect">
                <a:avLst/>
              </a:prstGeom>
              <a:noFill/>
            </p:spPr>
            <p:txBody>
              <a:bodyPr wrap="square" rtlCol="0">
                <a:spAutoFit/>
              </a:bodyPr>
              <a:lstStyle/>
              <a:p>
                <a:r>
                  <a:rPr lang="en-US" sz="1200" b="1" dirty="0" err="1"/>
                  <a:t>BsaI</a:t>
                </a:r>
                <a:endParaRPr lang="en-US" sz="1200" b="1" dirty="0"/>
              </a:p>
            </p:txBody>
          </p:sp>
        </p:grpSp>
        <p:grpSp>
          <p:nvGrpSpPr>
            <p:cNvPr id="121" name="组合 120">
              <a:extLst>
                <a:ext uri="{FF2B5EF4-FFF2-40B4-BE49-F238E27FC236}">
                  <a16:creationId xmlns:a16="http://schemas.microsoft.com/office/drawing/2014/main" id="{E68FB522-6725-4121-A1B4-09D1B17FE45B}"/>
                </a:ext>
              </a:extLst>
            </p:cNvPr>
            <p:cNvGrpSpPr/>
            <p:nvPr/>
          </p:nvGrpSpPr>
          <p:grpSpPr>
            <a:xfrm>
              <a:off x="2314623" y="2848165"/>
              <a:ext cx="2079461" cy="732048"/>
              <a:chOff x="2824979" y="2848165"/>
              <a:chExt cx="2079461" cy="732048"/>
            </a:xfrm>
          </p:grpSpPr>
          <p:grpSp>
            <p:nvGrpSpPr>
              <p:cNvPr id="96" name="组合 95">
                <a:extLst>
                  <a:ext uri="{FF2B5EF4-FFF2-40B4-BE49-F238E27FC236}">
                    <a16:creationId xmlns:a16="http://schemas.microsoft.com/office/drawing/2014/main" id="{E5A9E253-AAD7-4CD6-BA7E-42184D0A4B78}"/>
                  </a:ext>
                </a:extLst>
              </p:cNvPr>
              <p:cNvGrpSpPr/>
              <p:nvPr/>
            </p:nvGrpSpPr>
            <p:grpSpPr>
              <a:xfrm>
                <a:off x="3005587" y="3277786"/>
                <a:ext cx="1673926" cy="302427"/>
                <a:chOff x="2596774" y="3508744"/>
                <a:chExt cx="1005767" cy="302427"/>
              </a:xfrm>
            </p:grpSpPr>
            <p:sp>
              <p:nvSpPr>
                <p:cNvPr id="97" name="矩形 96">
                  <a:extLst>
                    <a:ext uri="{FF2B5EF4-FFF2-40B4-BE49-F238E27FC236}">
                      <a16:creationId xmlns:a16="http://schemas.microsoft.com/office/drawing/2014/main" id="{53D3AE01-670F-4D70-995E-78ADF4A8080B}"/>
                    </a:ext>
                  </a:extLst>
                </p:cNvPr>
                <p:cNvSpPr/>
                <p:nvPr/>
              </p:nvSpPr>
              <p:spPr>
                <a:xfrm>
                  <a:off x="2596774" y="3508744"/>
                  <a:ext cx="864000" cy="30242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文本框 97">
                  <a:extLst>
                    <a:ext uri="{FF2B5EF4-FFF2-40B4-BE49-F238E27FC236}">
                      <a16:creationId xmlns:a16="http://schemas.microsoft.com/office/drawing/2014/main" id="{5AEECEF9-DD95-4CDB-B642-4A72EA79CFF7}"/>
                    </a:ext>
                  </a:extLst>
                </p:cNvPr>
                <p:cNvSpPr txBox="1"/>
                <p:nvPr/>
              </p:nvSpPr>
              <p:spPr>
                <a:xfrm>
                  <a:off x="2607545" y="3521457"/>
                  <a:ext cx="994996" cy="258555"/>
                </a:xfrm>
                <a:prstGeom prst="rect">
                  <a:avLst/>
                </a:prstGeom>
                <a:noFill/>
              </p:spPr>
              <p:txBody>
                <a:bodyPr wrap="square" rtlCol="0">
                  <a:spAutoFit/>
                </a:bodyPr>
                <a:lstStyle/>
                <a:p>
                  <a:r>
                    <a:rPr lang="en-US" sz="1200" dirty="0"/>
                    <a:t>SpCas9n(D10A)</a:t>
                  </a:r>
                </a:p>
              </p:txBody>
            </p:sp>
          </p:grpSp>
          <p:cxnSp>
            <p:nvCxnSpPr>
              <p:cNvPr id="114" name="直接箭头连接符 113">
                <a:extLst>
                  <a:ext uri="{FF2B5EF4-FFF2-40B4-BE49-F238E27FC236}">
                    <a16:creationId xmlns:a16="http://schemas.microsoft.com/office/drawing/2014/main" id="{752094FB-2981-4181-8477-7E957DB2433A}"/>
                  </a:ext>
                </a:extLst>
              </p:cNvPr>
              <p:cNvCxnSpPr>
                <a:cxnSpLocks/>
              </p:cNvCxnSpPr>
              <p:nvPr/>
            </p:nvCxnSpPr>
            <p:spPr>
              <a:xfrm flipH="1" flipV="1">
                <a:off x="4443420" y="3091054"/>
                <a:ext cx="1" cy="30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直接箭头连接符 114">
                <a:extLst>
                  <a:ext uri="{FF2B5EF4-FFF2-40B4-BE49-F238E27FC236}">
                    <a16:creationId xmlns:a16="http://schemas.microsoft.com/office/drawing/2014/main" id="{5C894446-6271-4AD8-9353-32CE28F92A89}"/>
                  </a:ext>
                </a:extLst>
              </p:cNvPr>
              <p:cNvCxnSpPr>
                <a:cxnSpLocks/>
              </p:cNvCxnSpPr>
              <p:nvPr/>
            </p:nvCxnSpPr>
            <p:spPr>
              <a:xfrm flipH="1" flipV="1">
                <a:off x="3011275" y="3091054"/>
                <a:ext cx="1" cy="30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文本框 116">
                <a:extLst>
                  <a:ext uri="{FF2B5EF4-FFF2-40B4-BE49-F238E27FC236}">
                    <a16:creationId xmlns:a16="http://schemas.microsoft.com/office/drawing/2014/main" id="{9BE7E98F-16C0-4FC5-9BE7-0F3D0A70653B}"/>
                  </a:ext>
                </a:extLst>
              </p:cNvPr>
              <p:cNvSpPr txBox="1"/>
              <p:nvPr/>
            </p:nvSpPr>
            <p:spPr>
              <a:xfrm>
                <a:off x="2824979" y="2848165"/>
                <a:ext cx="723302" cy="276999"/>
              </a:xfrm>
              <a:prstGeom prst="rect">
                <a:avLst/>
              </a:prstGeom>
              <a:noFill/>
            </p:spPr>
            <p:txBody>
              <a:bodyPr wrap="square" rtlCol="0">
                <a:spAutoFit/>
              </a:bodyPr>
              <a:lstStyle/>
              <a:p>
                <a:r>
                  <a:rPr lang="en-US" sz="1200" b="1" dirty="0" err="1"/>
                  <a:t>BsaI</a:t>
                </a:r>
                <a:endParaRPr lang="en-US" sz="1200" b="1" dirty="0"/>
              </a:p>
            </p:txBody>
          </p:sp>
          <p:sp>
            <p:nvSpPr>
              <p:cNvPr id="118" name="文本框 117">
                <a:extLst>
                  <a:ext uri="{FF2B5EF4-FFF2-40B4-BE49-F238E27FC236}">
                    <a16:creationId xmlns:a16="http://schemas.microsoft.com/office/drawing/2014/main" id="{24F758DE-D2FF-430A-8CEB-2ADEEB4E6F37}"/>
                  </a:ext>
                </a:extLst>
              </p:cNvPr>
              <p:cNvSpPr txBox="1"/>
              <p:nvPr/>
            </p:nvSpPr>
            <p:spPr>
              <a:xfrm>
                <a:off x="4181138" y="2848165"/>
                <a:ext cx="723302" cy="276999"/>
              </a:xfrm>
              <a:prstGeom prst="rect">
                <a:avLst/>
              </a:prstGeom>
              <a:noFill/>
            </p:spPr>
            <p:txBody>
              <a:bodyPr wrap="square" rtlCol="0">
                <a:spAutoFit/>
              </a:bodyPr>
              <a:lstStyle/>
              <a:p>
                <a:r>
                  <a:rPr lang="en-US" sz="1200" b="1" dirty="0" err="1"/>
                  <a:t>BsaI</a:t>
                </a:r>
                <a:endParaRPr lang="en-US" sz="1200" b="1" dirty="0"/>
              </a:p>
            </p:txBody>
          </p:sp>
        </p:grpSp>
        <p:grpSp>
          <p:nvGrpSpPr>
            <p:cNvPr id="122" name="组合 121">
              <a:extLst>
                <a:ext uri="{FF2B5EF4-FFF2-40B4-BE49-F238E27FC236}">
                  <a16:creationId xmlns:a16="http://schemas.microsoft.com/office/drawing/2014/main" id="{F0B3E48E-CCC2-4D84-9A5B-4BE44A9CF880}"/>
                </a:ext>
              </a:extLst>
            </p:cNvPr>
            <p:cNvGrpSpPr/>
            <p:nvPr/>
          </p:nvGrpSpPr>
          <p:grpSpPr>
            <a:xfrm>
              <a:off x="4141093" y="2848165"/>
              <a:ext cx="1606452" cy="732048"/>
              <a:chOff x="5087402" y="2848165"/>
              <a:chExt cx="1606452" cy="732048"/>
            </a:xfrm>
          </p:grpSpPr>
          <p:grpSp>
            <p:nvGrpSpPr>
              <p:cNvPr id="106" name="组合 105">
                <a:extLst>
                  <a:ext uri="{FF2B5EF4-FFF2-40B4-BE49-F238E27FC236}">
                    <a16:creationId xmlns:a16="http://schemas.microsoft.com/office/drawing/2014/main" id="{CB6CECB3-C4D9-4DB5-8786-FE4C454C0F1B}"/>
                  </a:ext>
                </a:extLst>
              </p:cNvPr>
              <p:cNvGrpSpPr/>
              <p:nvPr/>
            </p:nvGrpSpPr>
            <p:grpSpPr>
              <a:xfrm>
                <a:off x="5311412" y="3277786"/>
                <a:ext cx="934488" cy="302427"/>
                <a:chOff x="4056770" y="3277786"/>
                <a:chExt cx="934488" cy="302427"/>
              </a:xfrm>
            </p:grpSpPr>
            <p:grpSp>
              <p:nvGrpSpPr>
                <p:cNvPr id="99" name="组合 98">
                  <a:extLst>
                    <a:ext uri="{FF2B5EF4-FFF2-40B4-BE49-F238E27FC236}">
                      <a16:creationId xmlns:a16="http://schemas.microsoft.com/office/drawing/2014/main" id="{33BD3CC3-C903-4378-BB8F-C5EF226C563F}"/>
                    </a:ext>
                  </a:extLst>
                </p:cNvPr>
                <p:cNvGrpSpPr/>
                <p:nvPr/>
              </p:nvGrpSpPr>
              <p:grpSpPr>
                <a:xfrm>
                  <a:off x="4056770" y="3277786"/>
                  <a:ext cx="468000" cy="302427"/>
                  <a:chOff x="2556433" y="3508744"/>
                  <a:chExt cx="994996" cy="302427"/>
                </a:xfrm>
              </p:grpSpPr>
              <p:sp>
                <p:nvSpPr>
                  <p:cNvPr id="100" name="矩形 99">
                    <a:extLst>
                      <a:ext uri="{FF2B5EF4-FFF2-40B4-BE49-F238E27FC236}">
                        <a16:creationId xmlns:a16="http://schemas.microsoft.com/office/drawing/2014/main" id="{413FF498-4693-4486-B49A-747BF436E13D}"/>
                      </a:ext>
                    </a:extLst>
                  </p:cNvPr>
                  <p:cNvSpPr/>
                  <p:nvPr/>
                </p:nvSpPr>
                <p:spPr>
                  <a:xfrm>
                    <a:off x="2596774" y="3508744"/>
                    <a:ext cx="864000" cy="30242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文本框 100">
                    <a:extLst>
                      <a:ext uri="{FF2B5EF4-FFF2-40B4-BE49-F238E27FC236}">
                        <a16:creationId xmlns:a16="http://schemas.microsoft.com/office/drawing/2014/main" id="{AB6F1D19-5788-467A-816B-5AC2E159402D}"/>
                      </a:ext>
                    </a:extLst>
                  </p:cNvPr>
                  <p:cNvSpPr txBox="1"/>
                  <p:nvPr/>
                </p:nvSpPr>
                <p:spPr>
                  <a:xfrm>
                    <a:off x="2556433" y="3521457"/>
                    <a:ext cx="994996" cy="276999"/>
                  </a:xfrm>
                  <a:prstGeom prst="rect">
                    <a:avLst/>
                  </a:prstGeom>
                  <a:noFill/>
                </p:spPr>
                <p:txBody>
                  <a:bodyPr wrap="square" rtlCol="0">
                    <a:spAutoFit/>
                  </a:bodyPr>
                  <a:lstStyle/>
                  <a:p>
                    <a:r>
                      <a:rPr lang="en-US" sz="1200" dirty="0"/>
                      <a:t>UGI</a:t>
                    </a:r>
                  </a:p>
                </p:txBody>
              </p:sp>
            </p:grpSp>
            <p:grpSp>
              <p:nvGrpSpPr>
                <p:cNvPr id="102" name="组合 101">
                  <a:extLst>
                    <a:ext uri="{FF2B5EF4-FFF2-40B4-BE49-F238E27FC236}">
                      <a16:creationId xmlns:a16="http://schemas.microsoft.com/office/drawing/2014/main" id="{754548A5-DB3A-4BE5-9EB7-C66582DBD17D}"/>
                    </a:ext>
                  </a:extLst>
                </p:cNvPr>
                <p:cNvGrpSpPr/>
                <p:nvPr/>
              </p:nvGrpSpPr>
              <p:grpSpPr>
                <a:xfrm>
                  <a:off x="4482392" y="3277786"/>
                  <a:ext cx="508866" cy="302427"/>
                  <a:chOff x="2556433" y="3508744"/>
                  <a:chExt cx="1081880" cy="302427"/>
                </a:xfrm>
              </p:grpSpPr>
              <p:sp>
                <p:nvSpPr>
                  <p:cNvPr id="103" name="矩形 102">
                    <a:extLst>
                      <a:ext uri="{FF2B5EF4-FFF2-40B4-BE49-F238E27FC236}">
                        <a16:creationId xmlns:a16="http://schemas.microsoft.com/office/drawing/2014/main" id="{8C15F1C8-D8DF-462E-AAC8-F41FC203C140}"/>
                      </a:ext>
                    </a:extLst>
                  </p:cNvPr>
                  <p:cNvSpPr/>
                  <p:nvPr/>
                </p:nvSpPr>
                <p:spPr>
                  <a:xfrm>
                    <a:off x="2596774" y="3508744"/>
                    <a:ext cx="864000" cy="30242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文本框 103">
                    <a:extLst>
                      <a:ext uri="{FF2B5EF4-FFF2-40B4-BE49-F238E27FC236}">
                        <a16:creationId xmlns:a16="http://schemas.microsoft.com/office/drawing/2014/main" id="{7E01BDB7-2B4A-429E-8FF5-25C0A3C6109D}"/>
                      </a:ext>
                    </a:extLst>
                  </p:cNvPr>
                  <p:cNvSpPr txBox="1"/>
                  <p:nvPr/>
                </p:nvSpPr>
                <p:spPr>
                  <a:xfrm>
                    <a:off x="2556433" y="3521457"/>
                    <a:ext cx="1081880" cy="276999"/>
                  </a:xfrm>
                  <a:prstGeom prst="rect">
                    <a:avLst/>
                  </a:prstGeom>
                  <a:noFill/>
                </p:spPr>
                <p:txBody>
                  <a:bodyPr wrap="square" rtlCol="0">
                    <a:spAutoFit/>
                  </a:bodyPr>
                  <a:lstStyle/>
                  <a:p>
                    <a:r>
                      <a:rPr lang="en-US" sz="1200" dirty="0"/>
                      <a:t>t35s</a:t>
                    </a:r>
                  </a:p>
                </p:txBody>
              </p:sp>
            </p:grpSp>
          </p:grpSp>
          <p:cxnSp>
            <p:nvCxnSpPr>
              <p:cNvPr id="112" name="直接箭头连接符 111">
                <a:extLst>
                  <a:ext uri="{FF2B5EF4-FFF2-40B4-BE49-F238E27FC236}">
                    <a16:creationId xmlns:a16="http://schemas.microsoft.com/office/drawing/2014/main" id="{9F76971C-4582-43D9-8FE3-7647E6DCA67C}"/>
                  </a:ext>
                </a:extLst>
              </p:cNvPr>
              <p:cNvCxnSpPr>
                <a:cxnSpLocks/>
              </p:cNvCxnSpPr>
              <p:nvPr/>
            </p:nvCxnSpPr>
            <p:spPr>
              <a:xfrm flipH="1" flipV="1">
                <a:off x="6162393" y="3091054"/>
                <a:ext cx="1" cy="30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3" name="直接箭头连接符 112">
                <a:extLst>
                  <a:ext uri="{FF2B5EF4-FFF2-40B4-BE49-F238E27FC236}">
                    <a16:creationId xmlns:a16="http://schemas.microsoft.com/office/drawing/2014/main" id="{E5C2DFF0-46EF-41A0-A848-D4400773F00D}"/>
                  </a:ext>
                </a:extLst>
              </p:cNvPr>
              <p:cNvCxnSpPr>
                <a:cxnSpLocks/>
              </p:cNvCxnSpPr>
              <p:nvPr/>
            </p:nvCxnSpPr>
            <p:spPr>
              <a:xfrm flipH="1" flipV="1">
                <a:off x="5311150" y="3091054"/>
                <a:ext cx="1" cy="30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9" name="文本框 118">
                <a:extLst>
                  <a:ext uri="{FF2B5EF4-FFF2-40B4-BE49-F238E27FC236}">
                    <a16:creationId xmlns:a16="http://schemas.microsoft.com/office/drawing/2014/main" id="{B04BEE26-85F2-467D-AA2B-BFBA53199694}"/>
                  </a:ext>
                </a:extLst>
              </p:cNvPr>
              <p:cNvSpPr txBox="1"/>
              <p:nvPr/>
            </p:nvSpPr>
            <p:spPr>
              <a:xfrm>
                <a:off x="5087402" y="2848165"/>
                <a:ext cx="723302" cy="276999"/>
              </a:xfrm>
              <a:prstGeom prst="rect">
                <a:avLst/>
              </a:prstGeom>
              <a:noFill/>
            </p:spPr>
            <p:txBody>
              <a:bodyPr wrap="square" rtlCol="0">
                <a:spAutoFit/>
              </a:bodyPr>
              <a:lstStyle/>
              <a:p>
                <a:r>
                  <a:rPr lang="en-US" sz="1200" b="1" dirty="0" err="1"/>
                  <a:t>BsaI</a:t>
                </a:r>
                <a:endParaRPr lang="en-US" sz="1200" b="1" dirty="0"/>
              </a:p>
            </p:txBody>
          </p:sp>
          <p:sp>
            <p:nvSpPr>
              <p:cNvPr id="120" name="文本框 119">
                <a:extLst>
                  <a:ext uri="{FF2B5EF4-FFF2-40B4-BE49-F238E27FC236}">
                    <a16:creationId xmlns:a16="http://schemas.microsoft.com/office/drawing/2014/main" id="{BE72ACEC-2380-46EB-8C84-704DE8EC0947}"/>
                  </a:ext>
                </a:extLst>
              </p:cNvPr>
              <p:cNvSpPr txBox="1"/>
              <p:nvPr/>
            </p:nvSpPr>
            <p:spPr>
              <a:xfrm>
                <a:off x="5970552" y="2848165"/>
                <a:ext cx="723302" cy="276999"/>
              </a:xfrm>
              <a:prstGeom prst="rect">
                <a:avLst/>
              </a:prstGeom>
              <a:noFill/>
            </p:spPr>
            <p:txBody>
              <a:bodyPr wrap="square" rtlCol="0">
                <a:spAutoFit/>
              </a:bodyPr>
              <a:lstStyle/>
              <a:p>
                <a:r>
                  <a:rPr lang="en-US" sz="1200" b="1" dirty="0" err="1"/>
                  <a:t>AvrII</a:t>
                </a:r>
                <a:endParaRPr lang="en-US" sz="1200" b="1" dirty="0"/>
              </a:p>
            </p:txBody>
          </p:sp>
        </p:grpSp>
        <p:sp>
          <p:nvSpPr>
            <p:cNvPr id="124" name="文本框 123">
              <a:extLst>
                <a:ext uri="{FF2B5EF4-FFF2-40B4-BE49-F238E27FC236}">
                  <a16:creationId xmlns:a16="http://schemas.microsoft.com/office/drawing/2014/main" id="{16296C11-7791-4CEB-BAA7-432B689FF69C}"/>
                </a:ext>
              </a:extLst>
            </p:cNvPr>
            <p:cNvSpPr txBox="1"/>
            <p:nvPr/>
          </p:nvSpPr>
          <p:spPr>
            <a:xfrm>
              <a:off x="2146934" y="3255271"/>
              <a:ext cx="440092" cy="369332"/>
            </a:xfrm>
            <a:prstGeom prst="rect">
              <a:avLst/>
            </a:prstGeom>
            <a:noFill/>
          </p:spPr>
          <p:txBody>
            <a:bodyPr wrap="square" rtlCol="0">
              <a:spAutoFit/>
            </a:bodyPr>
            <a:lstStyle/>
            <a:p>
              <a:r>
                <a:rPr lang="en-US" dirty="0"/>
                <a:t>+</a:t>
              </a:r>
            </a:p>
          </p:txBody>
        </p:sp>
        <p:sp>
          <p:nvSpPr>
            <p:cNvPr id="125" name="文本框 124">
              <a:extLst>
                <a:ext uri="{FF2B5EF4-FFF2-40B4-BE49-F238E27FC236}">
                  <a16:creationId xmlns:a16="http://schemas.microsoft.com/office/drawing/2014/main" id="{519D3427-8890-4AD3-95D5-80C009178671}"/>
                </a:ext>
              </a:extLst>
            </p:cNvPr>
            <p:cNvSpPr txBox="1"/>
            <p:nvPr/>
          </p:nvSpPr>
          <p:spPr>
            <a:xfrm>
              <a:off x="4032468" y="3238728"/>
              <a:ext cx="440092" cy="369332"/>
            </a:xfrm>
            <a:prstGeom prst="rect">
              <a:avLst/>
            </a:prstGeom>
            <a:noFill/>
          </p:spPr>
          <p:txBody>
            <a:bodyPr wrap="square" rtlCol="0">
              <a:spAutoFit/>
            </a:bodyPr>
            <a:lstStyle/>
            <a:p>
              <a:r>
                <a:rPr lang="en-US" dirty="0"/>
                <a:t>+</a:t>
              </a:r>
            </a:p>
          </p:txBody>
        </p:sp>
      </p:grpSp>
      <p:sp>
        <p:nvSpPr>
          <p:cNvPr id="127" name="文本框 126">
            <a:extLst>
              <a:ext uri="{FF2B5EF4-FFF2-40B4-BE49-F238E27FC236}">
                <a16:creationId xmlns:a16="http://schemas.microsoft.com/office/drawing/2014/main" id="{BD003260-8D5E-4943-90AF-E40292805EDF}"/>
              </a:ext>
            </a:extLst>
          </p:cNvPr>
          <p:cNvSpPr txBox="1"/>
          <p:nvPr/>
        </p:nvSpPr>
        <p:spPr>
          <a:xfrm>
            <a:off x="329154" y="170346"/>
            <a:ext cx="290761" cy="338554"/>
          </a:xfrm>
          <a:prstGeom prst="rect">
            <a:avLst/>
          </a:prstGeom>
          <a:noFill/>
        </p:spPr>
        <p:txBody>
          <a:bodyPr wrap="square" rtlCol="0">
            <a:spAutoFit/>
          </a:bodyPr>
          <a:lstStyle/>
          <a:p>
            <a:r>
              <a:rPr lang="en-US" sz="1600" dirty="0"/>
              <a:t>a</a:t>
            </a:r>
          </a:p>
        </p:txBody>
      </p:sp>
      <p:sp>
        <p:nvSpPr>
          <p:cNvPr id="128" name="文本框 127">
            <a:extLst>
              <a:ext uri="{FF2B5EF4-FFF2-40B4-BE49-F238E27FC236}">
                <a16:creationId xmlns:a16="http://schemas.microsoft.com/office/drawing/2014/main" id="{FEC02697-BDF3-4D1D-AD3F-F3FA9BD7A9B0}"/>
              </a:ext>
            </a:extLst>
          </p:cNvPr>
          <p:cNvSpPr txBox="1"/>
          <p:nvPr/>
        </p:nvSpPr>
        <p:spPr>
          <a:xfrm>
            <a:off x="469416" y="3439689"/>
            <a:ext cx="290761" cy="369332"/>
          </a:xfrm>
          <a:prstGeom prst="rect">
            <a:avLst/>
          </a:prstGeom>
          <a:noFill/>
        </p:spPr>
        <p:txBody>
          <a:bodyPr wrap="square" rtlCol="0">
            <a:spAutoFit/>
          </a:bodyPr>
          <a:lstStyle/>
          <a:p>
            <a:r>
              <a:rPr lang="en-US" dirty="0"/>
              <a:t>b</a:t>
            </a:r>
          </a:p>
        </p:txBody>
      </p:sp>
      <p:grpSp>
        <p:nvGrpSpPr>
          <p:cNvPr id="206" name="组合 205">
            <a:extLst>
              <a:ext uri="{FF2B5EF4-FFF2-40B4-BE49-F238E27FC236}">
                <a16:creationId xmlns:a16="http://schemas.microsoft.com/office/drawing/2014/main" id="{55A6D963-065A-4605-BFE1-F0A666C395C4}"/>
              </a:ext>
            </a:extLst>
          </p:cNvPr>
          <p:cNvGrpSpPr/>
          <p:nvPr/>
        </p:nvGrpSpPr>
        <p:grpSpPr>
          <a:xfrm>
            <a:off x="5789693" y="3478623"/>
            <a:ext cx="3585054" cy="858235"/>
            <a:chOff x="5566418" y="2872561"/>
            <a:chExt cx="3585054" cy="858235"/>
          </a:xfrm>
        </p:grpSpPr>
        <p:grpSp>
          <p:nvGrpSpPr>
            <p:cNvPr id="138" name="组合 137">
              <a:extLst>
                <a:ext uri="{FF2B5EF4-FFF2-40B4-BE49-F238E27FC236}">
                  <a16:creationId xmlns:a16="http://schemas.microsoft.com/office/drawing/2014/main" id="{2C46F3A0-47DE-4A4F-B709-5396EAC0B2C0}"/>
                </a:ext>
              </a:extLst>
            </p:cNvPr>
            <p:cNvGrpSpPr/>
            <p:nvPr/>
          </p:nvGrpSpPr>
          <p:grpSpPr>
            <a:xfrm>
              <a:off x="5919012" y="2872561"/>
              <a:ext cx="3232460" cy="858235"/>
              <a:chOff x="1451717" y="3799404"/>
              <a:chExt cx="3232460" cy="922944"/>
            </a:xfrm>
          </p:grpSpPr>
          <p:grpSp>
            <p:nvGrpSpPr>
              <p:cNvPr id="133" name="组合 132">
                <a:extLst>
                  <a:ext uri="{FF2B5EF4-FFF2-40B4-BE49-F238E27FC236}">
                    <a16:creationId xmlns:a16="http://schemas.microsoft.com/office/drawing/2014/main" id="{1ADEB3A5-0E70-4D72-8936-E951078EA563}"/>
                  </a:ext>
                </a:extLst>
              </p:cNvPr>
              <p:cNvGrpSpPr/>
              <p:nvPr/>
            </p:nvGrpSpPr>
            <p:grpSpPr>
              <a:xfrm>
                <a:off x="1451717" y="4092877"/>
                <a:ext cx="3232460" cy="629471"/>
                <a:chOff x="1451717" y="4092877"/>
                <a:chExt cx="3232460" cy="629471"/>
              </a:xfrm>
            </p:grpSpPr>
            <p:sp>
              <p:nvSpPr>
                <p:cNvPr id="129" name="左中括号 128">
                  <a:extLst>
                    <a:ext uri="{FF2B5EF4-FFF2-40B4-BE49-F238E27FC236}">
                      <a16:creationId xmlns:a16="http://schemas.microsoft.com/office/drawing/2014/main" id="{C01D8A7A-B9DA-4025-8EBD-500493A56951}"/>
                    </a:ext>
                  </a:extLst>
                </p:cNvPr>
                <p:cNvSpPr/>
                <p:nvPr/>
              </p:nvSpPr>
              <p:spPr>
                <a:xfrm rot="16200000">
                  <a:off x="2752801" y="2791796"/>
                  <a:ext cx="629470" cy="3231633"/>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31" name="直接连接符 130">
                  <a:extLst>
                    <a:ext uri="{FF2B5EF4-FFF2-40B4-BE49-F238E27FC236}">
                      <a16:creationId xmlns:a16="http://schemas.microsoft.com/office/drawing/2014/main" id="{8B7CF270-A338-4702-B17A-CE103D67188B}"/>
                    </a:ext>
                  </a:extLst>
                </p:cNvPr>
                <p:cNvCxnSpPr/>
                <p:nvPr/>
              </p:nvCxnSpPr>
              <p:spPr>
                <a:xfrm flipV="1">
                  <a:off x="1451717" y="4092877"/>
                  <a:ext cx="1224000"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直接连接符 131">
                  <a:extLst>
                    <a:ext uri="{FF2B5EF4-FFF2-40B4-BE49-F238E27FC236}">
                      <a16:creationId xmlns:a16="http://schemas.microsoft.com/office/drawing/2014/main" id="{95F09164-EBB8-499F-949D-6A841AC0D82F}"/>
                    </a:ext>
                  </a:extLst>
                </p:cNvPr>
                <p:cNvCxnSpPr/>
                <p:nvPr/>
              </p:nvCxnSpPr>
              <p:spPr>
                <a:xfrm flipV="1">
                  <a:off x="3424177" y="4092877"/>
                  <a:ext cx="1260000"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4" name="文本框 133">
                <a:extLst>
                  <a:ext uri="{FF2B5EF4-FFF2-40B4-BE49-F238E27FC236}">
                    <a16:creationId xmlns:a16="http://schemas.microsoft.com/office/drawing/2014/main" id="{DB178358-6DED-4F96-B0D6-288A3929390B}"/>
                  </a:ext>
                </a:extLst>
              </p:cNvPr>
              <p:cNvSpPr txBox="1"/>
              <p:nvPr/>
            </p:nvSpPr>
            <p:spPr>
              <a:xfrm>
                <a:off x="2308487" y="3799404"/>
                <a:ext cx="659231" cy="276999"/>
              </a:xfrm>
              <a:prstGeom prst="rect">
                <a:avLst/>
              </a:prstGeom>
              <a:noFill/>
            </p:spPr>
            <p:txBody>
              <a:bodyPr wrap="square" rtlCol="0">
                <a:spAutoFit/>
              </a:bodyPr>
              <a:lstStyle/>
              <a:p>
                <a:r>
                  <a:rPr lang="en-US" sz="1200" b="1" dirty="0" err="1"/>
                  <a:t>SnaBI</a:t>
                </a:r>
                <a:endParaRPr lang="en-US" sz="1200" b="1" dirty="0"/>
              </a:p>
            </p:txBody>
          </p:sp>
          <p:sp>
            <p:nvSpPr>
              <p:cNvPr id="135" name="文本框 134">
                <a:extLst>
                  <a:ext uri="{FF2B5EF4-FFF2-40B4-BE49-F238E27FC236}">
                    <a16:creationId xmlns:a16="http://schemas.microsoft.com/office/drawing/2014/main" id="{6EC56BE8-4C3D-4705-94B6-50AFCAE8C26D}"/>
                  </a:ext>
                </a:extLst>
              </p:cNvPr>
              <p:cNvSpPr txBox="1"/>
              <p:nvPr/>
            </p:nvSpPr>
            <p:spPr>
              <a:xfrm>
                <a:off x="3261973" y="3799404"/>
                <a:ext cx="659231" cy="276999"/>
              </a:xfrm>
              <a:prstGeom prst="rect">
                <a:avLst/>
              </a:prstGeom>
              <a:noFill/>
            </p:spPr>
            <p:txBody>
              <a:bodyPr wrap="square" rtlCol="0">
                <a:spAutoFit/>
              </a:bodyPr>
              <a:lstStyle/>
              <a:p>
                <a:r>
                  <a:rPr lang="en-US" sz="1200" b="1" dirty="0" err="1"/>
                  <a:t>AvrII</a:t>
                </a:r>
                <a:endParaRPr lang="en-US" sz="1200" b="1" dirty="0"/>
              </a:p>
            </p:txBody>
          </p:sp>
          <p:sp>
            <p:nvSpPr>
              <p:cNvPr id="136" name="文本框 135">
                <a:extLst>
                  <a:ext uri="{FF2B5EF4-FFF2-40B4-BE49-F238E27FC236}">
                    <a16:creationId xmlns:a16="http://schemas.microsoft.com/office/drawing/2014/main" id="{F70BF412-428D-4F05-8964-079CB90D81FF}"/>
                  </a:ext>
                </a:extLst>
              </p:cNvPr>
              <p:cNvSpPr txBox="1"/>
              <p:nvPr/>
            </p:nvSpPr>
            <p:spPr>
              <a:xfrm>
                <a:off x="2145707" y="4247777"/>
                <a:ext cx="1562986" cy="307777"/>
              </a:xfrm>
              <a:prstGeom prst="rect">
                <a:avLst/>
              </a:prstGeom>
              <a:noFill/>
            </p:spPr>
            <p:txBody>
              <a:bodyPr wrap="square" rtlCol="0">
                <a:spAutoFit/>
              </a:bodyPr>
              <a:lstStyle/>
              <a:p>
                <a:r>
                  <a:rPr lang="en-US" sz="1400" b="1" dirty="0"/>
                  <a:t>SpCas9-pBE</a:t>
                </a:r>
              </a:p>
            </p:txBody>
          </p:sp>
        </p:grpSp>
        <p:sp>
          <p:nvSpPr>
            <p:cNvPr id="137" name="文本框 136">
              <a:extLst>
                <a:ext uri="{FF2B5EF4-FFF2-40B4-BE49-F238E27FC236}">
                  <a16:creationId xmlns:a16="http://schemas.microsoft.com/office/drawing/2014/main" id="{9BD081F0-2965-4CD8-A41C-D7D5D53D6BB6}"/>
                </a:ext>
              </a:extLst>
            </p:cNvPr>
            <p:cNvSpPr txBox="1"/>
            <p:nvPr/>
          </p:nvSpPr>
          <p:spPr>
            <a:xfrm>
              <a:off x="5566418" y="3241457"/>
              <a:ext cx="440092" cy="369332"/>
            </a:xfrm>
            <a:prstGeom prst="rect">
              <a:avLst/>
            </a:prstGeom>
            <a:noFill/>
          </p:spPr>
          <p:txBody>
            <a:bodyPr wrap="square" rtlCol="0">
              <a:spAutoFit/>
            </a:bodyPr>
            <a:lstStyle/>
            <a:p>
              <a:r>
                <a:rPr lang="en-US" dirty="0"/>
                <a:t>+</a:t>
              </a:r>
            </a:p>
          </p:txBody>
        </p:sp>
      </p:grpSp>
      <p:cxnSp>
        <p:nvCxnSpPr>
          <p:cNvPr id="140" name="直接箭头连接符 139">
            <a:extLst>
              <a:ext uri="{FF2B5EF4-FFF2-40B4-BE49-F238E27FC236}">
                <a16:creationId xmlns:a16="http://schemas.microsoft.com/office/drawing/2014/main" id="{60BB54DC-CD3F-4ABA-846A-1A5DBC0048FF}"/>
              </a:ext>
            </a:extLst>
          </p:cNvPr>
          <p:cNvCxnSpPr>
            <a:cxnSpLocks/>
          </p:cNvCxnSpPr>
          <p:nvPr/>
        </p:nvCxnSpPr>
        <p:spPr>
          <a:xfrm>
            <a:off x="5793412" y="4468605"/>
            <a:ext cx="0" cy="288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141" name="组合 140">
            <a:extLst>
              <a:ext uri="{FF2B5EF4-FFF2-40B4-BE49-F238E27FC236}">
                <a16:creationId xmlns:a16="http://schemas.microsoft.com/office/drawing/2014/main" id="{C9F86C06-605A-43C4-8BB8-5D4B21A005AF}"/>
              </a:ext>
            </a:extLst>
          </p:cNvPr>
          <p:cNvGrpSpPr/>
          <p:nvPr/>
        </p:nvGrpSpPr>
        <p:grpSpPr>
          <a:xfrm>
            <a:off x="1210385" y="4534425"/>
            <a:ext cx="8673996" cy="1636851"/>
            <a:chOff x="1214688" y="627474"/>
            <a:chExt cx="8673996" cy="1636851"/>
          </a:xfrm>
        </p:grpSpPr>
        <p:grpSp>
          <p:nvGrpSpPr>
            <p:cNvPr id="142" name="组合 141">
              <a:extLst>
                <a:ext uri="{FF2B5EF4-FFF2-40B4-BE49-F238E27FC236}">
                  <a16:creationId xmlns:a16="http://schemas.microsoft.com/office/drawing/2014/main" id="{87CE2E77-BEEC-43F5-BF7D-4FCA81A1E263}"/>
                </a:ext>
              </a:extLst>
            </p:cNvPr>
            <p:cNvGrpSpPr/>
            <p:nvPr/>
          </p:nvGrpSpPr>
          <p:grpSpPr>
            <a:xfrm>
              <a:off x="1214688" y="974470"/>
              <a:ext cx="749182" cy="503703"/>
              <a:chOff x="649032" y="1010094"/>
              <a:chExt cx="874334" cy="490164"/>
            </a:xfrm>
          </p:grpSpPr>
          <p:sp>
            <p:nvSpPr>
              <p:cNvPr id="202" name="箭头: 右 201">
                <a:extLst>
                  <a:ext uri="{FF2B5EF4-FFF2-40B4-BE49-F238E27FC236}">
                    <a16:creationId xmlns:a16="http://schemas.microsoft.com/office/drawing/2014/main" id="{C91DA1B5-C27E-47F8-99E7-C99584F07EBB}"/>
                  </a:ext>
                </a:extLst>
              </p:cNvPr>
              <p:cNvSpPr/>
              <p:nvPr/>
            </p:nvSpPr>
            <p:spPr>
              <a:xfrm>
                <a:off x="691116" y="1010094"/>
                <a:ext cx="765544" cy="49016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3" name="文本框 202">
                <a:extLst>
                  <a:ext uri="{FF2B5EF4-FFF2-40B4-BE49-F238E27FC236}">
                    <a16:creationId xmlns:a16="http://schemas.microsoft.com/office/drawing/2014/main" id="{83BE917A-2608-477D-9E02-4ED3C18DC555}"/>
                  </a:ext>
                </a:extLst>
              </p:cNvPr>
              <p:cNvSpPr txBox="1"/>
              <p:nvPr/>
            </p:nvSpPr>
            <p:spPr>
              <a:xfrm>
                <a:off x="649032" y="1135967"/>
                <a:ext cx="874334" cy="276999"/>
              </a:xfrm>
              <a:prstGeom prst="rect">
                <a:avLst/>
              </a:prstGeom>
              <a:noFill/>
            </p:spPr>
            <p:txBody>
              <a:bodyPr wrap="square" rtlCol="0">
                <a:spAutoFit/>
              </a:bodyPr>
              <a:lstStyle/>
              <a:p>
                <a:r>
                  <a:rPr lang="en-US" sz="1200" dirty="0"/>
                  <a:t>prOsU3</a:t>
                </a:r>
              </a:p>
            </p:txBody>
          </p:sp>
        </p:grpSp>
        <p:grpSp>
          <p:nvGrpSpPr>
            <p:cNvPr id="143" name="组合 142">
              <a:extLst>
                <a:ext uri="{FF2B5EF4-FFF2-40B4-BE49-F238E27FC236}">
                  <a16:creationId xmlns:a16="http://schemas.microsoft.com/office/drawing/2014/main" id="{C9098932-2731-46E8-9EA6-5D1AD52A175C}"/>
                </a:ext>
              </a:extLst>
            </p:cNvPr>
            <p:cNvGrpSpPr/>
            <p:nvPr/>
          </p:nvGrpSpPr>
          <p:grpSpPr>
            <a:xfrm>
              <a:off x="1917966" y="1092706"/>
              <a:ext cx="1241153" cy="284650"/>
              <a:chOff x="1541721" y="1132368"/>
              <a:chExt cx="1018258" cy="284650"/>
            </a:xfrm>
          </p:grpSpPr>
          <p:sp>
            <p:nvSpPr>
              <p:cNvPr id="200" name="矩形 199">
                <a:extLst>
                  <a:ext uri="{FF2B5EF4-FFF2-40B4-BE49-F238E27FC236}">
                    <a16:creationId xmlns:a16="http://schemas.microsoft.com/office/drawing/2014/main" id="{2E42C2A6-1A5D-438B-A165-421BCBB4138C}"/>
                  </a:ext>
                </a:extLst>
              </p:cNvPr>
              <p:cNvSpPr/>
              <p:nvPr/>
            </p:nvSpPr>
            <p:spPr>
              <a:xfrm>
                <a:off x="1541721" y="1132368"/>
                <a:ext cx="991678" cy="2846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1" name="文本框 200">
                <a:extLst>
                  <a:ext uri="{FF2B5EF4-FFF2-40B4-BE49-F238E27FC236}">
                    <a16:creationId xmlns:a16="http://schemas.microsoft.com/office/drawing/2014/main" id="{A78E90F6-491B-4493-B6AB-E1CB1A1D0FF6}"/>
                  </a:ext>
                </a:extLst>
              </p:cNvPr>
              <p:cNvSpPr txBox="1"/>
              <p:nvPr/>
            </p:nvSpPr>
            <p:spPr>
              <a:xfrm>
                <a:off x="1568301" y="1132370"/>
                <a:ext cx="991678" cy="276999"/>
              </a:xfrm>
              <a:prstGeom prst="rect">
                <a:avLst/>
              </a:prstGeom>
              <a:noFill/>
            </p:spPr>
            <p:txBody>
              <a:bodyPr wrap="square" rtlCol="0">
                <a:spAutoFit/>
              </a:bodyPr>
              <a:lstStyle/>
              <a:p>
                <a:r>
                  <a:rPr lang="en-US" sz="1200" dirty="0"/>
                  <a:t>tRNA+sgRNA</a:t>
                </a:r>
              </a:p>
            </p:txBody>
          </p:sp>
        </p:grpSp>
        <p:grpSp>
          <p:nvGrpSpPr>
            <p:cNvPr id="144" name="组合 143">
              <a:extLst>
                <a:ext uri="{FF2B5EF4-FFF2-40B4-BE49-F238E27FC236}">
                  <a16:creationId xmlns:a16="http://schemas.microsoft.com/office/drawing/2014/main" id="{05668EAA-B545-486A-B27A-7F339945C191}"/>
                </a:ext>
              </a:extLst>
            </p:cNvPr>
            <p:cNvGrpSpPr/>
            <p:nvPr/>
          </p:nvGrpSpPr>
          <p:grpSpPr>
            <a:xfrm>
              <a:off x="3094267" y="1099459"/>
              <a:ext cx="642872" cy="299644"/>
              <a:chOff x="2697256" y="1132368"/>
              <a:chExt cx="642872" cy="284650"/>
            </a:xfrm>
          </p:grpSpPr>
          <p:sp>
            <p:nvSpPr>
              <p:cNvPr id="198" name="矩形 197">
                <a:extLst>
                  <a:ext uri="{FF2B5EF4-FFF2-40B4-BE49-F238E27FC236}">
                    <a16:creationId xmlns:a16="http://schemas.microsoft.com/office/drawing/2014/main" id="{85893D2C-2C8B-4E36-8322-AECDB53C69E7}"/>
                  </a:ext>
                </a:extLst>
              </p:cNvPr>
              <p:cNvSpPr/>
              <p:nvPr/>
            </p:nvSpPr>
            <p:spPr>
              <a:xfrm>
                <a:off x="2740351" y="1132368"/>
                <a:ext cx="599777" cy="2692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9" name="文本框 198">
                <a:extLst>
                  <a:ext uri="{FF2B5EF4-FFF2-40B4-BE49-F238E27FC236}">
                    <a16:creationId xmlns:a16="http://schemas.microsoft.com/office/drawing/2014/main" id="{AF0FAF60-7332-4124-97FD-469A8926D494}"/>
                  </a:ext>
                </a:extLst>
              </p:cNvPr>
              <p:cNvSpPr txBox="1"/>
              <p:nvPr/>
            </p:nvSpPr>
            <p:spPr>
              <a:xfrm>
                <a:off x="2697256" y="1132368"/>
                <a:ext cx="625628" cy="284650"/>
              </a:xfrm>
              <a:prstGeom prst="rect">
                <a:avLst/>
              </a:prstGeom>
              <a:noFill/>
            </p:spPr>
            <p:txBody>
              <a:bodyPr wrap="square" rtlCol="0">
                <a:spAutoFit/>
              </a:bodyPr>
              <a:lstStyle/>
              <a:p>
                <a:r>
                  <a:rPr lang="en-US" sz="1200" dirty="0"/>
                  <a:t>tOsU3</a:t>
                </a:r>
              </a:p>
            </p:txBody>
          </p:sp>
        </p:grpSp>
        <p:grpSp>
          <p:nvGrpSpPr>
            <p:cNvPr id="148" name="组合 147">
              <a:extLst>
                <a:ext uri="{FF2B5EF4-FFF2-40B4-BE49-F238E27FC236}">
                  <a16:creationId xmlns:a16="http://schemas.microsoft.com/office/drawing/2014/main" id="{F094716A-1017-4D63-A036-E8E11466475E}"/>
                </a:ext>
              </a:extLst>
            </p:cNvPr>
            <p:cNvGrpSpPr/>
            <p:nvPr/>
          </p:nvGrpSpPr>
          <p:grpSpPr>
            <a:xfrm>
              <a:off x="3711146" y="627474"/>
              <a:ext cx="1271055" cy="896791"/>
              <a:chOff x="849616" y="1869516"/>
              <a:chExt cx="1271055" cy="896791"/>
            </a:xfrm>
          </p:grpSpPr>
          <p:grpSp>
            <p:nvGrpSpPr>
              <p:cNvPr id="186" name="组合 185">
                <a:extLst>
                  <a:ext uri="{FF2B5EF4-FFF2-40B4-BE49-F238E27FC236}">
                    <a16:creationId xmlns:a16="http://schemas.microsoft.com/office/drawing/2014/main" id="{DAC95E5B-C2C1-4590-AF1E-CB452BFEF18F}"/>
                  </a:ext>
                </a:extLst>
              </p:cNvPr>
              <p:cNvGrpSpPr/>
              <p:nvPr/>
            </p:nvGrpSpPr>
            <p:grpSpPr>
              <a:xfrm>
                <a:off x="849616" y="2190307"/>
                <a:ext cx="817382" cy="576000"/>
                <a:chOff x="849616" y="2190307"/>
                <a:chExt cx="817382" cy="576000"/>
              </a:xfrm>
            </p:grpSpPr>
            <p:sp>
              <p:nvSpPr>
                <p:cNvPr id="190" name="箭头: 右 189">
                  <a:extLst>
                    <a:ext uri="{FF2B5EF4-FFF2-40B4-BE49-F238E27FC236}">
                      <a16:creationId xmlns:a16="http://schemas.microsoft.com/office/drawing/2014/main" id="{DE4B6489-94AE-45B3-B0E6-A4C3359A21AE}"/>
                    </a:ext>
                  </a:extLst>
                </p:cNvPr>
                <p:cNvSpPr/>
                <p:nvPr/>
              </p:nvSpPr>
              <p:spPr>
                <a:xfrm>
                  <a:off x="896846" y="2190307"/>
                  <a:ext cx="750131" cy="5760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1" name="文本框 190">
                  <a:extLst>
                    <a:ext uri="{FF2B5EF4-FFF2-40B4-BE49-F238E27FC236}">
                      <a16:creationId xmlns:a16="http://schemas.microsoft.com/office/drawing/2014/main" id="{B9114F29-471E-4CE2-89E9-C54148A97FF0}"/>
                    </a:ext>
                  </a:extLst>
                </p:cNvPr>
                <p:cNvSpPr txBox="1"/>
                <p:nvPr/>
              </p:nvSpPr>
              <p:spPr>
                <a:xfrm>
                  <a:off x="849616" y="2324418"/>
                  <a:ext cx="817382" cy="276999"/>
                </a:xfrm>
                <a:prstGeom prst="rect">
                  <a:avLst/>
                </a:prstGeom>
                <a:noFill/>
              </p:spPr>
              <p:txBody>
                <a:bodyPr wrap="square" rtlCol="0">
                  <a:spAutoFit/>
                </a:bodyPr>
                <a:lstStyle/>
                <a:p>
                  <a:r>
                    <a:rPr lang="en-US" sz="1200" dirty="0"/>
                    <a:t>prOsUbq</a:t>
                  </a:r>
                </a:p>
              </p:txBody>
            </p:sp>
          </p:grpSp>
          <p:grpSp>
            <p:nvGrpSpPr>
              <p:cNvPr id="187" name="组合 186">
                <a:extLst>
                  <a:ext uri="{FF2B5EF4-FFF2-40B4-BE49-F238E27FC236}">
                    <a16:creationId xmlns:a16="http://schemas.microsoft.com/office/drawing/2014/main" id="{2E4FD2E3-998E-42BA-8A75-0DFB32CC7E11}"/>
                  </a:ext>
                </a:extLst>
              </p:cNvPr>
              <p:cNvGrpSpPr/>
              <p:nvPr/>
            </p:nvGrpSpPr>
            <p:grpSpPr>
              <a:xfrm>
                <a:off x="1355127" y="1869516"/>
                <a:ext cx="765544" cy="670902"/>
                <a:chOff x="1355127" y="1869516"/>
                <a:chExt cx="765544" cy="670902"/>
              </a:xfrm>
            </p:grpSpPr>
            <p:cxnSp>
              <p:nvCxnSpPr>
                <p:cNvPr id="188" name="直接箭头连接符 187">
                  <a:extLst>
                    <a:ext uri="{FF2B5EF4-FFF2-40B4-BE49-F238E27FC236}">
                      <a16:creationId xmlns:a16="http://schemas.microsoft.com/office/drawing/2014/main" id="{132A2A12-AB0A-49A6-A739-4E8B5D367D47}"/>
                    </a:ext>
                  </a:extLst>
                </p:cNvPr>
                <p:cNvCxnSpPr/>
                <p:nvPr/>
              </p:nvCxnSpPr>
              <p:spPr>
                <a:xfrm flipV="1">
                  <a:off x="1646977" y="2108418"/>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9" name="文本框 188">
                  <a:extLst>
                    <a:ext uri="{FF2B5EF4-FFF2-40B4-BE49-F238E27FC236}">
                      <a16:creationId xmlns:a16="http://schemas.microsoft.com/office/drawing/2014/main" id="{074D2C33-D60E-4CEB-8BC3-9E76034B1D5F}"/>
                    </a:ext>
                  </a:extLst>
                </p:cNvPr>
                <p:cNvSpPr txBox="1"/>
                <p:nvPr/>
              </p:nvSpPr>
              <p:spPr>
                <a:xfrm>
                  <a:off x="1355127" y="1869516"/>
                  <a:ext cx="765544" cy="276999"/>
                </a:xfrm>
                <a:prstGeom prst="rect">
                  <a:avLst/>
                </a:prstGeom>
                <a:noFill/>
              </p:spPr>
              <p:txBody>
                <a:bodyPr wrap="square" rtlCol="0">
                  <a:spAutoFit/>
                </a:bodyPr>
                <a:lstStyle/>
                <a:p>
                  <a:r>
                    <a:rPr lang="en-US" sz="1200" b="1" dirty="0" err="1"/>
                    <a:t>SnaBI</a:t>
                  </a:r>
                  <a:endParaRPr lang="en-US" sz="1200" b="1" dirty="0"/>
                </a:p>
              </p:txBody>
            </p:sp>
          </p:grpSp>
        </p:grpSp>
        <p:sp>
          <p:nvSpPr>
            <p:cNvPr id="149" name="矩形 148">
              <a:extLst>
                <a:ext uri="{FF2B5EF4-FFF2-40B4-BE49-F238E27FC236}">
                  <a16:creationId xmlns:a16="http://schemas.microsoft.com/office/drawing/2014/main" id="{F835C327-DF94-4597-843A-14D6FEC8B169}"/>
                </a:ext>
              </a:extLst>
            </p:cNvPr>
            <p:cNvSpPr/>
            <p:nvPr/>
          </p:nvSpPr>
          <p:spPr>
            <a:xfrm>
              <a:off x="4507262" y="1039103"/>
              <a:ext cx="864000" cy="360000"/>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0" name="文本框 149">
              <a:extLst>
                <a:ext uri="{FF2B5EF4-FFF2-40B4-BE49-F238E27FC236}">
                  <a16:creationId xmlns:a16="http://schemas.microsoft.com/office/drawing/2014/main" id="{C4CF40F4-BEDD-42E2-85C3-9538BE20A79A}"/>
                </a:ext>
              </a:extLst>
            </p:cNvPr>
            <p:cNvSpPr txBox="1"/>
            <p:nvPr/>
          </p:nvSpPr>
          <p:spPr>
            <a:xfrm>
              <a:off x="4480505" y="1092479"/>
              <a:ext cx="972189" cy="276999"/>
            </a:xfrm>
            <a:prstGeom prst="rect">
              <a:avLst/>
            </a:prstGeom>
            <a:noFill/>
          </p:spPr>
          <p:txBody>
            <a:bodyPr wrap="square" rtlCol="0">
              <a:spAutoFit/>
            </a:bodyPr>
            <a:lstStyle/>
            <a:p>
              <a:r>
                <a:rPr lang="en-US" sz="1200" dirty="0"/>
                <a:t>rAPOBEC1</a:t>
              </a:r>
            </a:p>
          </p:txBody>
        </p:sp>
        <p:sp>
          <p:nvSpPr>
            <p:cNvPr id="151" name="矩形 150">
              <a:extLst>
                <a:ext uri="{FF2B5EF4-FFF2-40B4-BE49-F238E27FC236}">
                  <a16:creationId xmlns:a16="http://schemas.microsoft.com/office/drawing/2014/main" id="{4CEDF0A2-101F-4372-BF03-7520F607EAEE}"/>
                </a:ext>
              </a:extLst>
            </p:cNvPr>
            <p:cNvSpPr/>
            <p:nvPr/>
          </p:nvSpPr>
          <p:spPr>
            <a:xfrm>
              <a:off x="5360881" y="1036101"/>
              <a:ext cx="1188000" cy="360000"/>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2" name="矩形 151">
              <a:extLst>
                <a:ext uri="{FF2B5EF4-FFF2-40B4-BE49-F238E27FC236}">
                  <a16:creationId xmlns:a16="http://schemas.microsoft.com/office/drawing/2014/main" id="{745CBA25-09F4-4DC7-BDD8-E840FC8E9916}"/>
                </a:ext>
              </a:extLst>
            </p:cNvPr>
            <p:cNvSpPr/>
            <p:nvPr/>
          </p:nvSpPr>
          <p:spPr>
            <a:xfrm>
              <a:off x="6559105" y="1035335"/>
              <a:ext cx="396000" cy="360000"/>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3" name="矩形 152">
              <a:extLst>
                <a:ext uri="{FF2B5EF4-FFF2-40B4-BE49-F238E27FC236}">
                  <a16:creationId xmlns:a16="http://schemas.microsoft.com/office/drawing/2014/main" id="{D9CD5E4C-5CDD-4803-89C3-102F77605B94}"/>
                </a:ext>
              </a:extLst>
            </p:cNvPr>
            <p:cNvSpPr/>
            <p:nvPr/>
          </p:nvSpPr>
          <p:spPr>
            <a:xfrm>
              <a:off x="6968210" y="1033392"/>
              <a:ext cx="358188" cy="360000"/>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4" name="文本框 153">
              <a:extLst>
                <a:ext uri="{FF2B5EF4-FFF2-40B4-BE49-F238E27FC236}">
                  <a16:creationId xmlns:a16="http://schemas.microsoft.com/office/drawing/2014/main" id="{7C33A0E4-73CD-430E-BEE0-C6E5C1A8AD3D}"/>
                </a:ext>
              </a:extLst>
            </p:cNvPr>
            <p:cNvSpPr txBox="1"/>
            <p:nvPr/>
          </p:nvSpPr>
          <p:spPr>
            <a:xfrm>
              <a:off x="5337466" y="1093827"/>
              <a:ext cx="1310525" cy="276999"/>
            </a:xfrm>
            <a:prstGeom prst="rect">
              <a:avLst/>
            </a:prstGeom>
            <a:noFill/>
          </p:spPr>
          <p:txBody>
            <a:bodyPr wrap="square" rtlCol="0">
              <a:spAutoFit/>
            </a:bodyPr>
            <a:lstStyle/>
            <a:p>
              <a:r>
                <a:rPr lang="en-US" sz="1200" dirty="0"/>
                <a:t>SpCas9n(D10A)</a:t>
              </a:r>
            </a:p>
          </p:txBody>
        </p:sp>
        <p:sp>
          <p:nvSpPr>
            <p:cNvPr id="155" name="文本框 154">
              <a:extLst>
                <a:ext uri="{FF2B5EF4-FFF2-40B4-BE49-F238E27FC236}">
                  <a16:creationId xmlns:a16="http://schemas.microsoft.com/office/drawing/2014/main" id="{446685C2-AB7E-4A1C-A7E0-8973A1EF5ABA}"/>
                </a:ext>
              </a:extLst>
            </p:cNvPr>
            <p:cNvSpPr txBox="1"/>
            <p:nvPr/>
          </p:nvSpPr>
          <p:spPr>
            <a:xfrm>
              <a:off x="6522364" y="1102669"/>
              <a:ext cx="535787" cy="276999"/>
            </a:xfrm>
            <a:prstGeom prst="rect">
              <a:avLst/>
            </a:prstGeom>
            <a:noFill/>
          </p:spPr>
          <p:txBody>
            <a:bodyPr wrap="square" rtlCol="0">
              <a:spAutoFit/>
            </a:bodyPr>
            <a:lstStyle/>
            <a:p>
              <a:r>
                <a:rPr lang="en-US" sz="1200" dirty="0"/>
                <a:t>UGI</a:t>
              </a:r>
            </a:p>
          </p:txBody>
        </p:sp>
        <p:sp>
          <p:nvSpPr>
            <p:cNvPr id="156" name="文本框 155">
              <a:extLst>
                <a:ext uri="{FF2B5EF4-FFF2-40B4-BE49-F238E27FC236}">
                  <a16:creationId xmlns:a16="http://schemas.microsoft.com/office/drawing/2014/main" id="{529E23D3-BC94-44C7-9715-7DBCB0DFE429}"/>
                </a:ext>
              </a:extLst>
            </p:cNvPr>
            <p:cNvSpPr txBox="1"/>
            <p:nvPr/>
          </p:nvSpPr>
          <p:spPr>
            <a:xfrm>
              <a:off x="6893793" y="1096315"/>
              <a:ext cx="542006" cy="276999"/>
            </a:xfrm>
            <a:prstGeom prst="rect">
              <a:avLst/>
            </a:prstGeom>
            <a:noFill/>
          </p:spPr>
          <p:txBody>
            <a:bodyPr wrap="square" rtlCol="0">
              <a:spAutoFit/>
            </a:bodyPr>
            <a:lstStyle/>
            <a:p>
              <a:pPr algn="ctr"/>
              <a:r>
                <a:rPr lang="en-US" sz="1200" dirty="0"/>
                <a:t>t35S </a:t>
              </a:r>
            </a:p>
          </p:txBody>
        </p:sp>
        <p:grpSp>
          <p:nvGrpSpPr>
            <p:cNvPr id="157" name="组合 156">
              <a:extLst>
                <a:ext uri="{FF2B5EF4-FFF2-40B4-BE49-F238E27FC236}">
                  <a16:creationId xmlns:a16="http://schemas.microsoft.com/office/drawing/2014/main" id="{39F49D16-8171-41C3-A064-75F751DB4408}"/>
                </a:ext>
              </a:extLst>
            </p:cNvPr>
            <p:cNvGrpSpPr/>
            <p:nvPr/>
          </p:nvGrpSpPr>
          <p:grpSpPr>
            <a:xfrm>
              <a:off x="7137426" y="634820"/>
              <a:ext cx="765544" cy="670913"/>
              <a:chOff x="4645584" y="1855703"/>
              <a:chExt cx="765544" cy="670913"/>
            </a:xfrm>
          </p:grpSpPr>
          <p:cxnSp>
            <p:nvCxnSpPr>
              <p:cNvPr id="184" name="直接箭头连接符 183">
                <a:extLst>
                  <a:ext uri="{FF2B5EF4-FFF2-40B4-BE49-F238E27FC236}">
                    <a16:creationId xmlns:a16="http://schemas.microsoft.com/office/drawing/2014/main" id="{DF1B51F0-5CC4-4705-BDFA-40EF536AD39F}"/>
                  </a:ext>
                </a:extLst>
              </p:cNvPr>
              <p:cNvCxnSpPr/>
              <p:nvPr/>
            </p:nvCxnSpPr>
            <p:spPr>
              <a:xfrm flipV="1">
                <a:off x="4849200" y="2094616"/>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5" name="文本框 184">
                <a:extLst>
                  <a:ext uri="{FF2B5EF4-FFF2-40B4-BE49-F238E27FC236}">
                    <a16:creationId xmlns:a16="http://schemas.microsoft.com/office/drawing/2014/main" id="{8C2F47F3-F06A-484E-BD40-229E26A0E85E}"/>
                  </a:ext>
                </a:extLst>
              </p:cNvPr>
              <p:cNvSpPr txBox="1"/>
              <p:nvPr/>
            </p:nvSpPr>
            <p:spPr>
              <a:xfrm>
                <a:off x="4645584" y="1855703"/>
                <a:ext cx="765544" cy="276999"/>
              </a:xfrm>
              <a:prstGeom prst="rect">
                <a:avLst/>
              </a:prstGeom>
              <a:noFill/>
            </p:spPr>
            <p:txBody>
              <a:bodyPr wrap="square" rtlCol="0">
                <a:spAutoFit/>
              </a:bodyPr>
              <a:lstStyle/>
              <a:p>
                <a:r>
                  <a:rPr lang="en-US" sz="1200" b="1" dirty="0" err="1"/>
                  <a:t>AvrII</a:t>
                </a:r>
                <a:endParaRPr lang="en-US" sz="1200" b="1" dirty="0"/>
              </a:p>
            </p:txBody>
          </p:sp>
        </p:grpSp>
        <p:grpSp>
          <p:nvGrpSpPr>
            <p:cNvPr id="158" name="组合 157">
              <a:extLst>
                <a:ext uri="{FF2B5EF4-FFF2-40B4-BE49-F238E27FC236}">
                  <a16:creationId xmlns:a16="http://schemas.microsoft.com/office/drawing/2014/main" id="{21A4DD26-3170-406F-8B8C-28AEAFF9F9B3}"/>
                </a:ext>
              </a:extLst>
            </p:cNvPr>
            <p:cNvGrpSpPr/>
            <p:nvPr/>
          </p:nvGrpSpPr>
          <p:grpSpPr>
            <a:xfrm>
              <a:off x="7368002" y="894792"/>
              <a:ext cx="844590" cy="629473"/>
              <a:chOff x="675217" y="949036"/>
              <a:chExt cx="1517988" cy="629473"/>
            </a:xfrm>
          </p:grpSpPr>
          <p:sp>
            <p:nvSpPr>
              <p:cNvPr id="182" name="箭头: 右 181">
                <a:extLst>
                  <a:ext uri="{FF2B5EF4-FFF2-40B4-BE49-F238E27FC236}">
                    <a16:creationId xmlns:a16="http://schemas.microsoft.com/office/drawing/2014/main" id="{04965959-91DE-4882-8611-9379084093AE}"/>
                  </a:ext>
                </a:extLst>
              </p:cNvPr>
              <p:cNvSpPr/>
              <p:nvPr/>
            </p:nvSpPr>
            <p:spPr>
              <a:xfrm>
                <a:off x="686871" y="949036"/>
                <a:ext cx="1423529" cy="629473"/>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3" name="文本框 182">
                <a:extLst>
                  <a:ext uri="{FF2B5EF4-FFF2-40B4-BE49-F238E27FC236}">
                    <a16:creationId xmlns:a16="http://schemas.microsoft.com/office/drawing/2014/main" id="{256BCDD0-2257-4427-B7A8-8CB7BA45856E}"/>
                  </a:ext>
                </a:extLst>
              </p:cNvPr>
              <p:cNvSpPr txBox="1"/>
              <p:nvPr/>
            </p:nvSpPr>
            <p:spPr>
              <a:xfrm>
                <a:off x="675217" y="1111151"/>
                <a:ext cx="1517988" cy="276999"/>
              </a:xfrm>
              <a:prstGeom prst="rect">
                <a:avLst/>
              </a:prstGeom>
              <a:noFill/>
            </p:spPr>
            <p:txBody>
              <a:bodyPr wrap="square" rtlCol="0">
                <a:spAutoFit/>
              </a:bodyPr>
              <a:lstStyle/>
              <a:p>
                <a:r>
                  <a:rPr lang="en-US" sz="1200" dirty="0"/>
                  <a:t>prZmUbi</a:t>
                </a:r>
              </a:p>
            </p:txBody>
          </p:sp>
        </p:grpSp>
        <p:grpSp>
          <p:nvGrpSpPr>
            <p:cNvPr id="159" name="组合 158">
              <a:extLst>
                <a:ext uri="{FF2B5EF4-FFF2-40B4-BE49-F238E27FC236}">
                  <a16:creationId xmlns:a16="http://schemas.microsoft.com/office/drawing/2014/main" id="{3F0E9EB1-72B1-4E7A-A30D-A9AB9333B921}"/>
                </a:ext>
              </a:extLst>
            </p:cNvPr>
            <p:cNvGrpSpPr/>
            <p:nvPr/>
          </p:nvGrpSpPr>
          <p:grpSpPr>
            <a:xfrm>
              <a:off x="8074266" y="978695"/>
              <a:ext cx="1327840" cy="461665"/>
              <a:chOff x="1445297" y="1117254"/>
              <a:chExt cx="1089377" cy="461665"/>
            </a:xfrm>
          </p:grpSpPr>
          <p:sp>
            <p:nvSpPr>
              <p:cNvPr id="180" name="矩形 179">
                <a:extLst>
                  <a:ext uri="{FF2B5EF4-FFF2-40B4-BE49-F238E27FC236}">
                    <a16:creationId xmlns:a16="http://schemas.microsoft.com/office/drawing/2014/main" id="{BA136E33-6D46-49C4-9CD8-2C58C83DD85F}"/>
                  </a:ext>
                </a:extLst>
              </p:cNvPr>
              <p:cNvSpPr/>
              <p:nvPr/>
            </p:nvSpPr>
            <p:spPr>
              <a:xfrm>
                <a:off x="1541721" y="1132368"/>
                <a:ext cx="936129"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81" name="文本框 180">
                <a:extLst>
                  <a:ext uri="{FF2B5EF4-FFF2-40B4-BE49-F238E27FC236}">
                    <a16:creationId xmlns:a16="http://schemas.microsoft.com/office/drawing/2014/main" id="{D3EF6CD1-7202-4281-88ED-E797F74E44F4}"/>
                  </a:ext>
                </a:extLst>
              </p:cNvPr>
              <p:cNvSpPr txBox="1"/>
              <p:nvPr/>
            </p:nvSpPr>
            <p:spPr>
              <a:xfrm>
                <a:off x="1445297" y="1117254"/>
                <a:ext cx="1089377" cy="461665"/>
              </a:xfrm>
              <a:prstGeom prst="rect">
                <a:avLst/>
              </a:prstGeom>
              <a:noFill/>
            </p:spPr>
            <p:txBody>
              <a:bodyPr wrap="square" rtlCol="0">
                <a:spAutoFit/>
              </a:bodyPr>
              <a:lstStyle/>
              <a:p>
                <a:pPr algn="ctr"/>
                <a:r>
                  <a:rPr lang="en-US" sz="1200" dirty="0"/>
                  <a:t>Hygromycin resistant gene</a:t>
                </a:r>
              </a:p>
            </p:txBody>
          </p:sp>
        </p:grpSp>
        <p:grpSp>
          <p:nvGrpSpPr>
            <p:cNvPr id="160" name="组合 159">
              <a:extLst>
                <a:ext uri="{FF2B5EF4-FFF2-40B4-BE49-F238E27FC236}">
                  <a16:creationId xmlns:a16="http://schemas.microsoft.com/office/drawing/2014/main" id="{4A766F84-908E-4442-A4A6-AA285B719F44}"/>
                </a:ext>
              </a:extLst>
            </p:cNvPr>
            <p:cNvGrpSpPr/>
            <p:nvPr/>
          </p:nvGrpSpPr>
          <p:grpSpPr>
            <a:xfrm>
              <a:off x="9284748" y="1036101"/>
              <a:ext cx="603936" cy="528774"/>
              <a:chOff x="2671909" y="1132368"/>
              <a:chExt cx="603936" cy="283128"/>
            </a:xfrm>
          </p:grpSpPr>
          <p:sp>
            <p:nvSpPr>
              <p:cNvPr id="178" name="矩形 177">
                <a:extLst>
                  <a:ext uri="{FF2B5EF4-FFF2-40B4-BE49-F238E27FC236}">
                    <a16:creationId xmlns:a16="http://schemas.microsoft.com/office/drawing/2014/main" id="{FC303D37-AEB0-4B0F-898A-35F18DF11F32}"/>
                  </a:ext>
                </a:extLst>
              </p:cNvPr>
              <p:cNvSpPr/>
              <p:nvPr/>
            </p:nvSpPr>
            <p:spPr>
              <a:xfrm>
                <a:off x="2740351" y="1132368"/>
                <a:ext cx="342928" cy="1879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9" name="文本框 178">
                <a:extLst>
                  <a:ext uri="{FF2B5EF4-FFF2-40B4-BE49-F238E27FC236}">
                    <a16:creationId xmlns:a16="http://schemas.microsoft.com/office/drawing/2014/main" id="{33F166E1-683A-491E-A691-8FEFD3D651E9}"/>
                  </a:ext>
                </a:extLst>
              </p:cNvPr>
              <p:cNvSpPr txBox="1"/>
              <p:nvPr/>
            </p:nvSpPr>
            <p:spPr>
              <a:xfrm>
                <a:off x="2671909" y="1138497"/>
                <a:ext cx="603936" cy="276999"/>
              </a:xfrm>
              <a:prstGeom prst="rect">
                <a:avLst/>
              </a:prstGeom>
              <a:noFill/>
            </p:spPr>
            <p:txBody>
              <a:bodyPr wrap="square" rtlCol="0">
                <a:spAutoFit/>
              </a:bodyPr>
              <a:lstStyle/>
              <a:p>
                <a:r>
                  <a:rPr lang="en-US" sz="1200" dirty="0"/>
                  <a:t>t35s</a:t>
                </a:r>
              </a:p>
            </p:txBody>
          </p:sp>
        </p:grpSp>
        <p:sp>
          <p:nvSpPr>
            <p:cNvPr id="172" name="左中括号 171">
              <a:extLst>
                <a:ext uri="{FF2B5EF4-FFF2-40B4-BE49-F238E27FC236}">
                  <a16:creationId xmlns:a16="http://schemas.microsoft.com/office/drawing/2014/main" id="{A2F40204-BE2C-47AA-9066-E8B41B221615}"/>
                </a:ext>
              </a:extLst>
            </p:cNvPr>
            <p:cNvSpPr/>
            <p:nvPr/>
          </p:nvSpPr>
          <p:spPr>
            <a:xfrm rot="16200000">
              <a:off x="5099462" y="-2504705"/>
              <a:ext cx="766752" cy="8464177"/>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矩形 165">
              <a:extLst>
                <a:ext uri="{FF2B5EF4-FFF2-40B4-BE49-F238E27FC236}">
                  <a16:creationId xmlns:a16="http://schemas.microsoft.com/office/drawing/2014/main" id="{132EC0C4-9300-4EC7-A427-8683F6954C64}"/>
                </a:ext>
              </a:extLst>
            </p:cNvPr>
            <p:cNvSpPr/>
            <p:nvPr/>
          </p:nvSpPr>
          <p:spPr>
            <a:xfrm>
              <a:off x="2101582" y="1961898"/>
              <a:ext cx="938818" cy="30242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SpeC</a:t>
              </a:r>
              <a:endParaRPr lang="en-US" sz="1400" dirty="0">
                <a:solidFill>
                  <a:schemeClr val="tx1"/>
                </a:solidFill>
              </a:endParaRPr>
            </a:p>
          </p:txBody>
        </p:sp>
        <p:sp>
          <p:nvSpPr>
            <p:cNvPr id="167" name="文本框 166">
              <a:extLst>
                <a:ext uri="{FF2B5EF4-FFF2-40B4-BE49-F238E27FC236}">
                  <a16:creationId xmlns:a16="http://schemas.microsoft.com/office/drawing/2014/main" id="{0025ABC0-415E-4BA7-8A5B-741BB5F0C3A4}"/>
                </a:ext>
              </a:extLst>
            </p:cNvPr>
            <p:cNvSpPr txBox="1"/>
            <p:nvPr/>
          </p:nvSpPr>
          <p:spPr>
            <a:xfrm>
              <a:off x="4555973" y="1633305"/>
              <a:ext cx="1562986" cy="338554"/>
            </a:xfrm>
            <a:prstGeom prst="rect">
              <a:avLst/>
            </a:prstGeom>
            <a:noFill/>
          </p:spPr>
          <p:txBody>
            <a:bodyPr wrap="square" rtlCol="0">
              <a:spAutoFit/>
            </a:bodyPr>
            <a:lstStyle/>
            <a:p>
              <a:r>
                <a:rPr lang="en-US" sz="1600" b="1" dirty="0"/>
                <a:t>SpCas9-rBE</a:t>
              </a:r>
            </a:p>
          </p:txBody>
        </p:sp>
      </p:grpSp>
      <p:sp>
        <p:nvSpPr>
          <p:cNvPr id="207" name="文本框 206">
            <a:extLst>
              <a:ext uri="{FF2B5EF4-FFF2-40B4-BE49-F238E27FC236}">
                <a16:creationId xmlns:a16="http://schemas.microsoft.com/office/drawing/2014/main" id="{ADA808FE-74CD-44CF-B386-111801B0ECB9}"/>
              </a:ext>
            </a:extLst>
          </p:cNvPr>
          <p:cNvSpPr txBox="1"/>
          <p:nvPr/>
        </p:nvSpPr>
        <p:spPr>
          <a:xfrm>
            <a:off x="1389279" y="4179222"/>
            <a:ext cx="1245721" cy="276999"/>
          </a:xfrm>
          <a:prstGeom prst="rect">
            <a:avLst/>
          </a:prstGeom>
          <a:noFill/>
        </p:spPr>
        <p:txBody>
          <a:bodyPr wrap="square" rtlCol="0">
            <a:spAutoFit/>
          </a:bodyPr>
          <a:lstStyle/>
          <a:p>
            <a:r>
              <a:rPr lang="en-US" sz="1200" b="1" dirty="0"/>
              <a:t>Fragment 5</a:t>
            </a:r>
          </a:p>
        </p:txBody>
      </p:sp>
      <p:sp>
        <p:nvSpPr>
          <p:cNvPr id="208" name="文本框 207">
            <a:extLst>
              <a:ext uri="{FF2B5EF4-FFF2-40B4-BE49-F238E27FC236}">
                <a16:creationId xmlns:a16="http://schemas.microsoft.com/office/drawing/2014/main" id="{F1449BF3-15A7-4400-9AC6-04344F21BA92}"/>
              </a:ext>
            </a:extLst>
          </p:cNvPr>
          <p:cNvSpPr txBox="1"/>
          <p:nvPr/>
        </p:nvSpPr>
        <p:spPr>
          <a:xfrm>
            <a:off x="4530786" y="4179222"/>
            <a:ext cx="1245721" cy="276999"/>
          </a:xfrm>
          <a:prstGeom prst="rect">
            <a:avLst/>
          </a:prstGeom>
          <a:noFill/>
        </p:spPr>
        <p:txBody>
          <a:bodyPr wrap="square" rtlCol="0">
            <a:spAutoFit/>
          </a:bodyPr>
          <a:lstStyle/>
          <a:p>
            <a:r>
              <a:rPr lang="en-US" sz="1200" b="1" dirty="0"/>
              <a:t>Fragment 7</a:t>
            </a:r>
          </a:p>
        </p:txBody>
      </p:sp>
      <p:sp>
        <p:nvSpPr>
          <p:cNvPr id="209" name="文本框 208">
            <a:extLst>
              <a:ext uri="{FF2B5EF4-FFF2-40B4-BE49-F238E27FC236}">
                <a16:creationId xmlns:a16="http://schemas.microsoft.com/office/drawing/2014/main" id="{02D5FA6B-F05A-45B7-B98B-DC379CC1EED0}"/>
              </a:ext>
            </a:extLst>
          </p:cNvPr>
          <p:cNvSpPr txBox="1"/>
          <p:nvPr/>
        </p:nvSpPr>
        <p:spPr>
          <a:xfrm>
            <a:off x="2906880" y="4179222"/>
            <a:ext cx="1245721" cy="276999"/>
          </a:xfrm>
          <a:prstGeom prst="rect">
            <a:avLst/>
          </a:prstGeom>
          <a:noFill/>
        </p:spPr>
        <p:txBody>
          <a:bodyPr wrap="square" rtlCol="0">
            <a:spAutoFit/>
          </a:bodyPr>
          <a:lstStyle/>
          <a:p>
            <a:r>
              <a:rPr lang="en-US" sz="1200" b="1" dirty="0"/>
              <a:t>Fragment 6</a:t>
            </a:r>
          </a:p>
        </p:txBody>
      </p:sp>
      <p:grpSp>
        <p:nvGrpSpPr>
          <p:cNvPr id="27" name="组合 26">
            <a:extLst>
              <a:ext uri="{FF2B5EF4-FFF2-40B4-BE49-F238E27FC236}">
                <a16:creationId xmlns:a16="http://schemas.microsoft.com/office/drawing/2014/main" id="{201B6C48-61E7-48F6-84D8-1B93EE724305}"/>
              </a:ext>
            </a:extLst>
          </p:cNvPr>
          <p:cNvGrpSpPr/>
          <p:nvPr/>
        </p:nvGrpSpPr>
        <p:grpSpPr>
          <a:xfrm>
            <a:off x="614797" y="325194"/>
            <a:ext cx="2615620" cy="995014"/>
            <a:chOff x="731758" y="325194"/>
            <a:chExt cx="2615620" cy="995014"/>
          </a:xfrm>
        </p:grpSpPr>
        <p:grpSp>
          <p:nvGrpSpPr>
            <p:cNvPr id="9" name="组合 8">
              <a:extLst>
                <a:ext uri="{FF2B5EF4-FFF2-40B4-BE49-F238E27FC236}">
                  <a16:creationId xmlns:a16="http://schemas.microsoft.com/office/drawing/2014/main" id="{618CEB0E-CE8A-4FC0-B21E-9D1F2AE4E7A6}"/>
                </a:ext>
              </a:extLst>
            </p:cNvPr>
            <p:cNvGrpSpPr/>
            <p:nvPr/>
          </p:nvGrpSpPr>
          <p:grpSpPr>
            <a:xfrm>
              <a:off x="980780" y="602330"/>
              <a:ext cx="666413" cy="484954"/>
              <a:chOff x="649032" y="1010094"/>
              <a:chExt cx="874334" cy="490164"/>
            </a:xfrm>
          </p:grpSpPr>
          <p:sp>
            <p:nvSpPr>
              <p:cNvPr id="4" name="箭头: 右 3">
                <a:extLst>
                  <a:ext uri="{FF2B5EF4-FFF2-40B4-BE49-F238E27FC236}">
                    <a16:creationId xmlns:a16="http://schemas.microsoft.com/office/drawing/2014/main" id="{8634AB74-FFFB-448F-90BA-6AE359C9A9E8}"/>
                  </a:ext>
                </a:extLst>
              </p:cNvPr>
              <p:cNvSpPr/>
              <p:nvPr/>
            </p:nvSpPr>
            <p:spPr>
              <a:xfrm>
                <a:off x="691116" y="1010094"/>
                <a:ext cx="765544" cy="49016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文本框 7">
                <a:extLst>
                  <a:ext uri="{FF2B5EF4-FFF2-40B4-BE49-F238E27FC236}">
                    <a16:creationId xmlns:a16="http://schemas.microsoft.com/office/drawing/2014/main" id="{717FEE30-6628-4C8E-BB5C-92D052B527B6}"/>
                  </a:ext>
                </a:extLst>
              </p:cNvPr>
              <p:cNvSpPr txBox="1"/>
              <p:nvPr/>
            </p:nvSpPr>
            <p:spPr>
              <a:xfrm>
                <a:off x="649032" y="1135967"/>
                <a:ext cx="874334" cy="254578"/>
              </a:xfrm>
              <a:prstGeom prst="rect">
                <a:avLst/>
              </a:prstGeom>
              <a:noFill/>
            </p:spPr>
            <p:txBody>
              <a:bodyPr wrap="square" rtlCol="0">
                <a:spAutoFit/>
              </a:bodyPr>
              <a:lstStyle/>
              <a:p>
                <a:r>
                  <a:rPr lang="en-US" sz="1050" dirty="0"/>
                  <a:t>prOsU3</a:t>
                </a:r>
              </a:p>
            </p:txBody>
          </p:sp>
        </p:grpSp>
        <p:grpSp>
          <p:nvGrpSpPr>
            <p:cNvPr id="11" name="组合 10">
              <a:extLst>
                <a:ext uri="{FF2B5EF4-FFF2-40B4-BE49-F238E27FC236}">
                  <a16:creationId xmlns:a16="http://schemas.microsoft.com/office/drawing/2014/main" id="{A541204C-E1AE-4B6D-BDB2-151C81204294}"/>
                </a:ext>
              </a:extLst>
            </p:cNvPr>
            <p:cNvGrpSpPr/>
            <p:nvPr/>
          </p:nvGrpSpPr>
          <p:grpSpPr>
            <a:xfrm>
              <a:off x="1553045" y="699013"/>
              <a:ext cx="1022840" cy="289914"/>
              <a:chOff x="1500274" y="1132369"/>
              <a:chExt cx="930005" cy="251637"/>
            </a:xfrm>
          </p:grpSpPr>
          <p:sp>
            <p:nvSpPr>
              <p:cNvPr id="6" name="矩形 5">
                <a:extLst>
                  <a:ext uri="{FF2B5EF4-FFF2-40B4-BE49-F238E27FC236}">
                    <a16:creationId xmlns:a16="http://schemas.microsoft.com/office/drawing/2014/main" id="{182A2C90-AD79-4AC0-AD2B-22479FC6CB2A}"/>
                  </a:ext>
                </a:extLst>
              </p:cNvPr>
              <p:cNvSpPr/>
              <p:nvPr/>
            </p:nvSpPr>
            <p:spPr>
              <a:xfrm>
                <a:off x="1541721" y="1132369"/>
                <a:ext cx="879885" cy="2516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文本框 9">
                <a:extLst>
                  <a:ext uri="{FF2B5EF4-FFF2-40B4-BE49-F238E27FC236}">
                    <a16:creationId xmlns:a16="http://schemas.microsoft.com/office/drawing/2014/main" id="{892FFAF5-2D1C-43A8-950D-642A18C5FA7C}"/>
                  </a:ext>
                </a:extLst>
              </p:cNvPr>
              <p:cNvSpPr txBox="1"/>
              <p:nvPr/>
            </p:nvSpPr>
            <p:spPr>
              <a:xfrm>
                <a:off x="1500274" y="1159747"/>
                <a:ext cx="930005" cy="220392"/>
              </a:xfrm>
              <a:prstGeom prst="rect">
                <a:avLst/>
              </a:prstGeom>
              <a:noFill/>
            </p:spPr>
            <p:txBody>
              <a:bodyPr wrap="square" rtlCol="0">
                <a:spAutoFit/>
              </a:bodyPr>
              <a:lstStyle/>
              <a:p>
                <a:r>
                  <a:rPr lang="en-US" sz="1050" dirty="0"/>
                  <a:t>tRNA+sgRNA</a:t>
                </a:r>
              </a:p>
            </p:txBody>
          </p:sp>
        </p:grpSp>
        <p:grpSp>
          <p:nvGrpSpPr>
            <p:cNvPr id="13" name="组合 12">
              <a:extLst>
                <a:ext uri="{FF2B5EF4-FFF2-40B4-BE49-F238E27FC236}">
                  <a16:creationId xmlns:a16="http://schemas.microsoft.com/office/drawing/2014/main" id="{387F2CDC-17D1-4ADB-BF53-47B9D13B67FF}"/>
                </a:ext>
              </a:extLst>
            </p:cNvPr>
            <p:cNvGrpSpPr/>
            <p:nvPr/>
          </p:nvGrpSpPr>
          <p:grpSpPr>
            <a:xfrm>
              <a:off x="2499269" y="705507"/>
              <a:ext cx="625628" cy="283420"/>
              <a:chOff x="2675501" y="1132368"/>
              <a:chExt cx="625628" cy="269238"/>
            </a:xfrm>
          </p:grpSpPr>
          <p:sp>
            <p:nvSpPr>
              <p:cNvPr id="7" name="矩形 6">
                <a:extLst>
                  <a:ext uri="{FF2B5EF4-FFF2-40B4-BE49-F238E27FC236}">
                    <a16:creationId xmlns:a16="http://schemas.microsoft.com/office/drawing/2014/main" id="{2279B1F0-A206-42F2-A19F-ABD1B1C78B0F}"/>
                  </a:ext>
                </a:extLst>
              </p:cNvPr>
              <p:cNvSpPr/>
              <p:nvPr/>
            </p:nvSpPr>
            <p:spPr>
              <a:xfrm>
                <a:off x="2740351" y="1132368"/>
                <a:ext cx="468000" cy="2692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文本框 11">
                <a:extLst>
                  <a:ext uri="{FF2B5EF4-FFF2-40B4-BE49-F238E27FC236}">
                    <a16:creationId xmlns:a16="http://schemas.microsoft.com/office/drawing/2014/main" id="{DCBC3878-2530-44CB-ACA2-0FE8612B1052}"/>
                  </a:ext>
                </a:extLst>
              </p:cNvPr>
              <p:cNvSpPr txBox="1"/>
              <p:nvPr/>
            </p:nvSpPr>
            <p:spPr>
              <a:xfrm>
                <a:off x="2675501" y="1152488"/>
                <a:ext cx="625628" cy="248519"/>
              </a:xfrm>
              <a:prstGeom prst="rect">
                <a:avLst/>
              </a:prstGeom>
              <a:noFill/>
            </p:spPr>
            <p:txBody>
              <a:bodyPr wrap="square" rtlCol="0">
                <a:spAutoFit/>
              </a:bodyPr>
              <a:lstStyle/>
              <a:p>
                <a:r>
                  <a:rPr lang="en-US" sz="1050" dirty="0"/>
                  <a:t>tOsU3</a:t>
                </a:r>
              </a:p>
            </p:txBody>
          </p:sp>
        </p:grpSp>
        <p:grpSp>
          <p:nvGrpSpPr>
            <p:cNvPr id="76" name="组合 75">
              <a:extLst>
                <a:ext uri="{FF2B5EF4-FFF2-40B4-BE49-F238E27FC236}">
                  <a16:creationId xmlns:a16="http://schemas.microsoft.com/office/drawing/2014/main" id="{F2FC7877-3640-4526-A376-AA86105A3A54}"/>
                </a:ext>
              </a:extLst>
            </p:cNvPr>
            <p:cNvGrpSpPr/>
            <p:nvPr/>
          </p:nvGrpSpPr>
          <p:grpSpPr>
            <a:xfrm>
              <a:off x="731758" y="340755"/>
              <a:ext cx="765544" cy="506341"/>
              <a:chOff x="965666" y="659731"/>
              <a:chExt cx="765544" cy="506341"/>
            </a:xfrm>
          </p:grpSpPr>
          <p:sp>
            <p:nvSpPr>
              <p:cNvPr id="15" name="文本框 14">
                <a:extLst>
                  <a:ext uri="{FF2B5EF4-FFF2-40B4-BE49-F238E27FC236}">
                    <a16:creationId xmlns:a16="http://schemas.microsoft.com/office/drawing/2014/main" id="{89D5FD1E-67F0-4CEA-8721-AAC9B8BB57E2}"/>
                  </a:ext>
                </a:extLst>
              </p:cNvPr>
              <p:cNvSpPr txBox="1"/>
              <p:nvPr/>
            </p:nvSpPr>
            <p:spPr>
              <a:xfrm>
                <a:off x="965666" y="659731"/>
                <a:ext cx="765544" cy="261610"/>
              </a:xfrm>
              <a:prstGeom prst="rect">
                <a:avLst/>
              </a:prstGeom>
              <a:noFill/>
            </p:spPr>
            <p:txBody>
              <a:bodyPr wrap="square" rtlCol="0">
                <a:spAutoFit/>
              </a:bodyPr>
              <a:lstStyle/>
              <a:p>
                <a:r>
                  <a:rPr lang="en-US" sz="1050" b="1" dirty="0" err="1"/>
                  <a:t>KpnI</a:t>
                </a:r>
                <a:endParaRPr lang="en-US" sz="1050" b="1" dirty="0"/>
              </a:p>
            </p:txBody>
          </p:sp>
          <p:cxnSp>
            <p:nvCxnSpPr>
              <p:cNvPr id="19" name="直接箭头连接符 18">
                <a:extLst>
                  <a:ext uri="{FF2B5EF4-FFF2-40B4-BE49-F238E27FC236}">
                    <a16:creationId xmlns:a16="http://schemas.microsoft.com/office/drawing/2014/main" id="{0A1192C7-95B7-424A-875E-ADE0583AC2CE}"/>
                  </a:ext>
                </a:extLst>
              </p:cNvPr>
              <p:cNvCxnSpPr/>
              <p:nvPr/>
            </p:nvCxnSpPr>
            <p:spPr>
              <a:xfrm flipV="1">
                <a:off x="1245818" y="915464"/>
                <a:ext cx="0" cy="250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62" name="文本框 61">
              <a:extLst>
                <a:ext uri="{FF2B5EF4-FFF2-40B4-BE49-F238E27FC236}">
                  <a16:creationId xmlns:a16="http://schemas.microsoft.com/office/drawing/2014/main" id="{6F5DC7FC-0BC7-4D88-9BF2-5A0789900AF8}"/>
                </a:ext>
              </a:extLst>
            </p:cNvPr>
            <p:cNvSpPr txBox="1"/>
            <p:nvPr/>
          </p:nvSpPr>
          <p:spPr>
            <a:xfrm>
              <a:off x="1695434" y="1058598"/>
              <a:ext cx="1245721" cy="261610"/>
            </a:xfrm>
            <a:prstGeom prst="rect">
              <a:avLst/>
            </a:prstGeom>
            <a:noFill/>
          </p:spPr>
          <p:txBody>
            <a:bodyPr wrap="square" rtlCol="0">
              <a:spAutoFit/>
            </a:bodyPr>
            <a:lstStyle/>
            <a:p>
              <a:r>
                <a:rPr lang="en-US" sz="1050" b="1" dirty="0"/>
                <a:t>Fragment 1</a:t>
              </a:r>
            </a:p>
          </p:txBody>
        </p:sp>
        <p:grpSp>
          <p:nvGrpSpPr>
            <p:cNvPr id="161" name="组合 160">
              <a:extLst>
                <a:ext uri="{FF2B5EF4-FFF2-40B4-BE49-F238E27FC236}">
                  <a16:creationId xmlns:a16="http://schemas.microsoft.com/office/drawing/2014/main" id="{2A9F8E05-0E41-4C0F-A6DD-F7D585D4FCF3}"/>
                </a:ext>
              </a:extLst>
            </p:cNvPr>
            <p:cNvGrpSpPr/>
            <p:nvPr/>
          </p:nvGrpSpPr>
          <p:grpSpPr>
            <a:xfrm>
              <a:off x="2581834" y="325194"/>
              <a:ext cx="765544" cy="506341"/>
              <a:chOff x="3291809" y="659731"/>
              <a:chExt cx="765544" cy="506341"/>
            </a:xfrm>
          </p:grpSpPr>
          <p:sp>
            <p:nvSpPr>
              <p:cNvPr id="162" name="文本框 161">
                <a:extLst>
                  <a:ext uri="{FF2B5EF4-FFF2-40B4-BE49-F238E27FC236}">
                    <a16:creationId xmlns:a16="http://schemas.microsoft.com/office/drawing/2014/main" id="{B950884B-0B22-4DB7-AE14-22AACF13E726}"/>
                  </a:ext>
                </a:extLst>
              </p:cNvPr>
              <p:cNvSpPr txBox="1"/>
              <p:nvPr/>
            </p:nvSpPr>
            <p:spPr>
              <a:xfrm>
                <a:off x="3291809" y="659731"/>
                <a:ext cx="765544" cy="261610"/>
              </a:xfrm>
              <a:prstGeom prst="rect">
                <a:avLst/>
              </a:prstGeom>
              <a:noFill/>
            </p:spPr>
            <p:txBody>
              <a:bodyPr wrap="square" rtlCol="0">
                <a:spAutoFit/>
              </a:bodyPr>
              <a:lstStyle/>
              <a:p>
                <a:r>
                  <a:rPr lang="en-US" sz="1050" b="1" dirty="0" err="1"/>
                  <a:t>HindIII</a:t>
                </a:r>
                <a:endParaRPr lang="en-US" sz="1050" b="1" dirty="0"/>
              </a:p>
            </p:txBody>
          </p:sp>
          <p:cxnSp>
            <p:nvCxnSpPr>
              <p:cNvPr id="163" name="直接箭头连接符 162">
                <a:extLst>
                  <a:ext uri="{FF2B5EF4-FFF2-40B4-BE49-F238E27FC236}">
                    <a16:creationId xmlns:a16="http://schemas.microsoft.com/office/drawing/2014/main" id="{14B3915B-3548-4FD7-9CE4-0C4F968572A5}"/>
                  </a:ext>
                </a:extLst>
              </p:cNvPr>
              <p:cNvCxnSpPr/>
              <p:nvPr/>
            </p:nvCxnSpPr>
            <p:spPr>
              <a:xfrm flipV="1">
                <a:off x="3737139" y="915464"/>
                <a:ext cx="0" cy="250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nvGrpSpPr>
          <p:cNvPr id="40" name="组合 39">
            <a:extLst>
              <a:ext uri="{FF2B5EF4-FFF2-40B4-BE49-F238E27FC236}">
                <a16:creationId xmlns:a16="http://schemas.microsoft.com/office/drawing/2014/main" id="{04352164-916D-443B-B23E-B85400561D7B}"/>
              </a:ext>
            </a:extLst>
          </p:cNvPr>
          <p:cNvGrpSpPr/>
          <p:nvPr/>
        </p:nvGrpSpPr>
        <p:grpSpPr>
          <a:xfrm>
            <a:off x="3908684" y="344853"/>
            <a:ext cx="2903341" cy="996091"/>
            <a:chOff x="4131971" y="344853"/>
            <a:chExt cx="2903341" cy="996091"/>
          </a:xfrm>
        </p:grpSpPr>
        <p:grpSp>
          <p:nvGrpSpPr>
            <p:cNvPr id="3" name="组合 2">
              <a:extLst>
                <a:ext uri="{FF2B5EF4-FFF2-40B4-BE49-F238E27FC236}">
                  <a16:creationId xmlns:a16="http://schemas.microsoft.com/office/drawing/2014/main" id="{B7BCDE97-E7EF-4422-B542-F3B2E9685036}"/>
                </a:ext>
              </a:extLst>
            </p:cNvPr>
            <p:cNvGrpSpPr/>
            <p:nvPr/>
          </p:nvGrpSpPr>
          <p:grpSpPr>
            <a:xfrm>
              <a:off x="4327007" y="677558"/>
              <a:ext cx="2708305" cy="324000"/>
              <a:chOff x="4560928" y="677558"/>
              <a:chExt cx="2708305" cy="324000"/>
            </a:xfrm>
          </p:grpSpPr>
          <p:sp>
            <p:nvSpPr>
              <p:cNvPr id="32" name="矩形 31">
                <a:extLst>
                  <a:ext uri="{FF2B5EF4-FFF2-40B4-BE49-F238E27FC236}">
                    <a16:creationId xmlns:a16="http://schemas.microsoft.com/office/drawing/2014/main" id="{9310AFE9-19B2-4DBC-9ABF-EDC8C542B3EE}"/>
                  </a:ext>
                </a:extLst>
              </p:cNvPr>
              <p:cNvSpPr/>
              <p:nvPr/>
            </p:nvSpPr>
            <p:spPr>
              <a:xfrm>
                <a:off x="4560928" y="677558"/>
                <a:ext cx="1296000" cy="32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4" name="矩形 33">
                <a:extLst>
                  <a:ext uri="{FF2B5EF4-FFF2-40B4-BE49-F238E27FC236}">
                    <a16:creationId xmlns:a16="http://schemas.microsoft.com/office/drawing/2014/main" id="{2DECB281-CCDF-4E5E-AAD5-8A830ACB6B75}"/>
                  </a:ext>
                </a:extLst>
              </p:cNvPr>
              <p:cNvSpPr/>
              <p:nvPr/>
            </p:nvSpPr>
            <p:spPr>
              <a:xfrm>
                <a:off x="5861515" y="681947"/>
                <a:ext cx="576000" cy="3151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5" name="矩形 34">
                <a:extLst>
                  <a:ext uri="{FF2B5EF4-FFF2-40B4-BE49-F238E27FC236}">
                    <a16:creationId xmlns:a16="http://schemas.microsoft.com/office/drawing/2014/main" id="{F8637DD4-C717-48D3-A1D0-03C704F0CA0B}"/>
                  </a:ext>
                </a:extLst>
              </p:cNvPr>
              <p:cNvSpPr/>
              <p:nvPr/>
            </p:nvSpPr>
            <p:spPr>
              <a:xfrm>
                <a:off x="6441089" y="685070"/>
                <a:ext cx="360000" cy="31140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6" name="矩形 35">
                <a:extLst>
                  <a:ext uri="{FF2B5EF4-FFF2-40B4-BE49-F238E27FC236}">
                    <a16:creationId xmlns:a16="http://schemas.microsoft.com/office/drawing/2014/main" id="{94DEF3D4-E4E3-4218-A6B4-979D2EE5BFAE}"/>
                  </a:ext>
                </a:extLst>
              </p:cNvPr>
              <p:cNvSpPr/>
              <p:nvPr/>
            </p:nvSpPr>
            <p:spPr>
              <a:xfrm>
                <a:off x="6800161" y="685229"/>
                <a:ext cx="306041" cy="31124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2" name="组合 1">
                <a:extLst>
                  <a:ext uri="{FF2B5EF4-FFF2-40B4-BE49-F238E27FC236}">
                    <a16:creationId xmlns:a16="http://schemas.microsoft.com/office/drawing/2014/main" id="{88E4FA1D-0F74-481D-BD62-1ADF7C891FF9}"/>
                  </a:ext>
                </a:extLst>
              </p:cNvPr>
              <p:cNvGrpSpPr/>
              <p:nvPr/>
            </p:nvGrpSpPr>
            <p:grpSpPr>
              <a:xfrm>
                <a:off x="4607401" y="731082"/>
                <a:ext cx="2661832" cy="261610"/>
                <a:chOff x="4607401" y="731082"/>
                <a:chExt cx="2661832" cy="261610"/>
              </a:xfrm>
            </p:grpSpPr>
            <p:sp>
              <p:nvSpPr>
                <p:cNvPr id="33" name="文本框 32">
                  <a:extLst>
                    <a:ext uri="{FF2B5EF4-FFF2-40B4-BE49-F238E27FC236}">
                      <a16:creationId xmlns:a16="http://schemas.microsoft.com/office/drawing/2014/main" id="{CCC370D3-E846-4D58-A9D3-B85A7346A81E}"/>
                    </a:ext>
                  </a:extLst>
                </p:cNvPr>
                <p:cNvSpPr txBox="1"/>
                <p:nvPr/>
              </p:nvSpPr>
              <p:spPr>
                <a:xfrm>
                  <a:off x="4607401" y="731082"/>
                  <a:ext cx="1296000" cy="261610"/>
                </a:xfrm>
                <a:prstGeom prst="rect">
                  <a:avLst/>
                </a:prstGeom>
                <a:noFill/>
              </p:spPr>
              <p:txBody>
                <a:bodyPr wrap="square" rtlCol="0">
                  <a:spAutoFit/>
                </a:bodyPr>
                <a:lstStyle/>
                <a:p>
                  <a:r>
                    <a:rPr lang="en-US" sz="1050" dirty="0"/>
                    <a:t>SpCas9n(D10A)</a:t>
                  </a:r>
                </a:p>
              </p:txBody>
            </p:sp>
            <p:sp>
              <p:nvSpPr>
                <p:cNvPr id="37" name="文本框 36">
                  <a:extLst>
                    <a:ext uri="{FF2B5EF4-FFF2-40B4-BE49-F238E27FC236}">
                      <a16:creationId xmlns:a16="http://schemas.microsoft.com/office/drawing/2014/main" id="{EB387D1A-B6AF-4F52-A755-E3079A039449}"/>
                    </a:ext>
                  </a:extLst>
                </p:cNvPr>
                <p:cNvSpPr txBox="1"/>
                <p:nvPr/>
              </p:nvSpPr>
              <p:spPr>
                <a:xfrm>
                  <a:off x="5785501" y="731082"/>
                  <a:ext cx="792034" cy="253916"/>
                </a:xfrm>
                <a:prstGeom prst="rect">
                  <a:avLst/>
                </a:prstGeom>
                <a:noFill/>
              </p:spPr>
              <p:txBody>
                <a:bodyPr wrap="square" rtlCol="0">
                  <a:spAutoFit/>
                </a:bodyPr>
                <a:lstStyle/>
                <a:p>
                  <a:r>
                    <a:rPr lang="en-US" sz="1050" dirty="0"/>
                    <a:t>PmCDA1</a:t>
                  </a:r>
                </a:p>
              </p:txBody>
            </p:sp>
            <p:sp>
              <p:nvSpPr>
                <p:cNvPr id="38" name="文本框 37">
                  <a:extLst>
                    <a:ext uri="{FF2B5EF4-FFF2-40B4-BE49-F238E27FC236}">
                      <a16:creationId xmlns:a16="http://schemas.microsoft.com/office/drawing/2014/main" id="{BD0DA4C1-989E-443B-BE32-FF0E9AD09089}"/>
                    </a:ext>
                  </a:extLst>
                </p:cNvPr>
                <p:cNvSpPr txBox="1"/>
                <p:nvPr/>
              </p:nvSpPr>
              <p:spPr>
                <a:xfrm>
                  <a:off x="6405089" y="731082"/>
                  <a:ext cx="432000" cy="253916"/>
                </a:xfrm>
                <a:prstGeom prst="rect">
                  <a:avLst/>
                </a:prstGeom>
                <a:noFill/>
              </p:spPr>
              <p:txBody>
                <a:bodyPr wrap="square" rtlCol="0">
                  <a:spAutoFit/>
                </a:bodyPr>
                <a:lstStyle/>
                <a:p>
                  <a:r>
                    <a:rPr lang="en-US" sz="1050" dirty="0"/>
                    <a:t>UGI</a:t>
                  </a:r>
                </a:p>
              </p:txBody>
            </p:sp>
            <p:sp>
              <p:nvSpPr>
                <p:cNvPr id="39" name="文本框 38">
                  <a:extLst>
                    <a:ext uri="{FF2B5EF4-FFF2-40B4-BE49-F238E27FC236}">
                      <a16:creationId xmlns:a16="http://schemas.microsoft.com/office/drawing/2014/main" id="{E04C999F-AC18-4E31-9376-469B9A16A698}"/>
                    </a:ext>
                  </a:extLst>
                </p:cNvPr>
                <p:cNvSpPr txBox="1"/>
                <p:nvPr/>
              </p:nvSpPr>
              <p:spPr>
                <a:xfrm>
                  <a:off x="6665297" y="731082"/>
                  <a:ext cx="603936" cy="261610"/>
                </a:xfrm>
                <a:prstGeom prst="rect">
                  <a:avLst/>
                </a:prstGeom>
                <a:noFill/>
              </p:spPr>
              <p:txBody>
                <a:bodyPr wrap="square" rtlCol="0">
                  <a:spAutoFit/>
                </a:bodyPr>
                <a:lstStyle/>
                <a:p>
                  <a:pPr algn="ctr"/>
                  <a:r>
                    <a:rPr lang="en-US" sz="1050" dirty="0"/>
                    <a:t>t35S </a:t>
                  </a:r>
                </a:p>
              </p:txBody>
            </p:sp>
          </p:grpSp>
        </p:grpSp>
        <p:sp>
          <p:nvSpPr>
            <p:cNvPr id="64" name="文本框 63">
              <a:extLst>
                <a:ext uri="{FF2B5EF4-FFF2-40B4-BE49-F238E27FC236}">
                  <a16:creationId xmlns:a16="http://schemas.microsoft.com/office/drawing/2014/main" id="{72A5B058-FA84-4CF0-AD32-944F2FDFF351}"/>
                </a:ext>
              </a:extLst>
            </p:cNvPr>
            <p:cNvSpPr txBox="1"/>
            <p:nvPr/>
          </p:nvSpPr>
          <p:spPr>
            <a:xfrm>
              <a:off x="5222554" y="1087042"/>
              <a:ext cx="948614" cy="253902"/>
            </a:xfrm>
            <a:prstGeom prst="rect">
              <a:avLst/>
            </a:prstGeom>
            <a:noFill/>
          </p:spPr>
          <p:txBody>
            <a:bodyPr wrap="square" rtlCol="0">
              <a:spAutoFit/>
            </a:bodyPr>
            <a:lstStyle/>
            <a:p>
              <a:r>
                <a:rPr lang="en-US" sz="1050" b="1" dirty="0"/>
                <a:t>Fragment 3</a:t>
              </a:r>
            </a:p>
          </p:txBody>
        </p:sp>
        <p:sp>
          <p:nvSpPr>
            <p:cNvPr id="169" name="文本框 168">
              <a:extLst>
                <a:ext uri="{FF2B5EF4-FFF2-40B4-BE49-F238E27FC236}">
                  <a16:creationId xmlns:a16="http://schemas.microsoft.com/office/drawing/2014/main" id="{6851EBB8-223F-47B5-8507-850663DE772B}"/>
                </a:ext>
              </a:extLst>
            </p:cNvPr>
            <p:cNvSpPr txBox="1"/>
            <p:nvPr/>
          </p:nvSpPr>
          <p:spPr>
            <a:xfrm>
              <a:off x="6495288" y="345540"/>
              <a:ext cx="519422" cy="253916"/>
            </a:xfrm>
            <a:prstGeom prst="rect">
              <a:avLst/>
            </a:prstGeom>
            <a:noFill/>
          </p:spPr>
          <p:txBody>
            <a:bodyPr wrap="square" rtlCol="0">
              <a:spAutoFit/>
            </a:bodyPr>
            <a:lstStyle/>
            <a:p>
              <a:r>
                <a:rPr lang="en-US" sz="1050" b="1" dirty="0" err="1"/>
                <a:t>AvrII</a:t>
              </a:r>
              <a:endParaRPr lang="en-US" sz="1050" b="1" dirty="0"/>
            </a:p>
          </p:txBody>
        </p:sp>
        <p:grpSp>
          <p:nvGrpSpPr>
            <p:cNvPr id="26" name="组合 25">
              <a:extLst>
                <a:ext uri="{FF2B5EF4-FFF2-40B4-BE49-F238E27FC236}">
                  <a16:creationId xmlns:a16="http://schemas.microsoft.com/office/drawing/2014/main" id="{372238FE-3313-460B-832A-D04C789FA486}"/>
                </a:ext>
              </a:extLst>
            </p:cNvPr>
            <p:cNvGrpSpPr/>
            <p:nvPr/>
          </p:nvGrpSpPr>
          <p:grpSpPr>
            <a:xfrm>
              <a:off x="4131971" y="344853"/>
              <a:ext cx="765544" cy="483553"/>
              <a:chOff x="4131971" y="344853"/>
              <a:chExt cx="765544" cy="483553"/>
            </a:xfrm>
          </p:grpSpPr>
          <p:sp>
            <p:nvSpPr>
              <p:cNvPr id="168" name="文本框 167">
                <a:extLst>
                  <a:ext uri="{FF2B5EF4-FFF2-40B4-BE49-F238E27FC236}">
                    <a16:creationId xmlns:a16="http://schemas.microsoft.com/office/drawing/2014/main" id="{7B59BD70-B237-4061-97B4-7D64626089CC}"/>
                  </a:ext>
                </a:extLst>
              </p:cNvPr>
              <p:cNvSpPr txBox="1"/>
              <p:nvPr/>
            </p:nvSpPr>
            <p:spPr>
              <a:xfrm>
                <a:off x="4131971" y="344853"/>
                <a:ext cx="765544" cy="261610"/>
              </a:xfrm>
              <a:prstGeom prst="rect">
                <a:avLst/>
              </a:prstGeom>
              <a:noFill/>
            </p:spPr>
            <p:txBody>
              <a:bodyPr wrap="square" rtlCol="0">
                <a:spAutoFit/>
              </a:bodyPr>
              <a:lstStyle/>
              <a:p>
                <a:r>
                  <a:rPr lang="en-US" sz="1050" b="1" dirty="0" err="1"/>
                  <a:t>SnaBI</a:t>
                </a:r>
                <a:endParaRPr lang="en-US" sz="1050" b="1" dirty="0"/>
              </a:p>
            </p:txBody>
          </p:sp>
          <p:cxnSp>
            <p:nvCxnSpPr>
              <p:cNvPr id="170" name="直接箭头连接符 169">
                <a:extLst>
                  <a:ext uri="{FF2B5EF4-FFF2-40B4-BE49-F238E27FC236}">
                    <a16:creationId xmlns:a16="http://schemas.microsoft.com/office/drawing/2014/main" id="{1DA13A7F-C87F-4A4F-87B6-B7C8AC5F2969}"/>
                  </a:ext>
                </a:extLst>
              </p:cNvPr>
              <p:cNvCxnSpPr/>
              <p:nvPr/>
            </p:nvCxnSpPr>
            <p:spPr>
              <a:xfrm flipV="1">
                <a:off x="4314984" y="577798"/>
                <a:ext cx="0" cy="250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171" name="直接箭头连接符 170">
              <a:extLst>
                <a:ext uri="{FF2B5EF4-FFF2-40B4-BE49-F238E27FC236}">
                  <a16:creationId xmlns:a16="http://schemas.microsoft.com/office/drawing/2014/main" id="{9C6E5605-1E5E-44D5-8CB3-B81A3AFDE6E6}"/>
                </a:ext>
              </a:extLst>
            </p:cNvPr>
            <p:cNvCxnSpPr/>
            <p:nvPr/>
          </p:nvCxnSpPr>
          <p:spPr>
            <a:xfrm flipV="1">
              <a:off x="6866801" y="577798"/>
              <a:ext cx="0" cy="250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74" name="组合 173">
            <a:extLst>
              <a:ext uri="{FF2B5EF4-FFF2-40B4-BE49-F238E27FC236}">
                <a16:creationId xmlns:a16="http://schemas.microsoft.com/office/drawing/2014/main" id="{D6925F09-B7E5-4B8E-9BE0-AFCDD4D00B72}"/>
              </a:ext>
            </a:extLst>
          </p:cNvPr>
          <p:cNvGrpSpPr/>
          <p:nvPr/>
        </p:nvGrpSpPr>
        <p:grpSpPr>
          <a:xfrm>
            <a:off x="9077079" y="287724"/>
            <a:ext cx="2182730" cy="858235"/>
            <a:chOff x="5444639" y="2872561"/>
            <a:chExt cx="3706833" cy="858235"/>
          </a:xfrm>
        </p:grpSpPr>
        <p:grpSp>
          <p:nvGrpSpPr>
            <p:cNvPr id="175" name="组合 174">
              <a:extLst>
                <a:ext uri="{FF2B5EF4-FFF2-40B4-BE49-F238E27FC236}">
                  <a16:creationId xmlns:a16="http://schemas.microsoft.com/office/drawing/2014/main" id="{E5F31F94-3C43-4990-9F04-B4D3A010F50B}"/>
                </a:ext>
              </a:extLst>
            </p:cNvPr>
            <p:cNvGrpSpPr/>
            <p:nvPr/>
          </p:nvGrpSpPr>
          <p:grpSpPr>
            <a:xfrm>
              <a:off x="5919012" y="2872561"/>
              <a:ext cx="3232460" cy="858235"/>
              <a:chOff x="1451717" y="3799404"/>
              <a:chExt cx="3232460" cy="922944"/>
            </a:xfrm>
          </p:grpSpPr>
          <p:grpSp>
            <p:nvGrpSpPr>
              <p:cNvPr id="177" name="组合 176">
                <a:extLst>
                  <a:ext uri="{FF2B5EF4-FFF2-40B4-BE49-F238E27FC236}">
                    <a16:creationId xmlns:a16="http://schemas.microsoft.com/office/drawing/2014/main" id="{8ACA1EED-24E5-4ADB-9AF9-002AEA2686D5}"/>
                  </a:ext>
                </a:extLst>
              </p:cNvPr>
              <p:cNvGrpSpPr/>
              <p:nvPr/>
            </p:nvGrpSpPr>
            <p:grpSpPr>
              <a:xfrm>
                <a:off x="1451717" y="4092877"/>
                <a:ext cx="3232460" cy="629471"/>
                <a:chOff x="1451717" y="4092877"/>
                <a:chExt cx="3232460" cy="629471"/>
              </a:xfrm>
            </p:grpSpPr>
            <p:sp>
              <p:nvSpPr>
                <p:cNvPr id="195" name="左中括号 194">
                  <a:extLst>
                    <a:ext uri="{FF2B5EF4-FFF2-40B4-BE49-F238E27FC236}">
                      <a16:creationId xmlns:a16="http://schemas.microsoft.com/office/drawing/2014/main" id="{E1753D82-8A73-43A3-91F8-3A3A4F344A53}"/>
                    </a:ext>
                  </a:extLst>
                </p:cNvPr>
                <p:cNvSpPr/>
                <p:nvPr/>
              </p:nvSpPr>
              <p:spPr>
                <a:xfrm rot="16200000">
                  <a:off x="2752801" y="2791796"/>
                  <a:ext cx="629470" cy="3231633"/>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6" name="直接连接符 195">
                  <a:extLst>
                    <a:ext uri="{FF2B5EF4-FFF2-40B4-BE49-F238E27FC236}">
                      <a16:creationId xmlns:a16="http://schemas.microsoft.com/office/drawing/2014/main" id="{055433AD-630C-46CE-9175-9FCCB9EF709E}"/>
                    </a:ext>
                  </a:extLst>
                </p:cNvPr>
                <p:cNvCxnSpPr/>
                <p:nvPr/>
              </p:nvCxnSpPr>
              <p:spPr>
                <a:xfrm flipV="1">
                  <a:off x="1451717" y="4092877"/>
                  <a:ext cx="1224000"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直接连接符 196">
                  <a:extLst>
                    <a:ext uri="{FF2B5EF4-FFF2-40B4-BE49-F238E27FC236}">
                      <a16:creationId xmlns:a16="http://schemas.microsoft.com/office/drawing/2014/main" id="{D5BB012E-C6CE-4D6C-8458-3AE70BD19BC9}"/>
                    </a:ext>
                  </a:extLst>
                </p:cNvPr>
                <p:cNvCxnSpPr/>
                <p:nvPr/>
              </p:nvCxnSpPr>
              <p:spPr>
                <a:xfrm flipV="1">
                  <a:off x="3424177" y="4092877"/>
                  <a:ext cx="1260000"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2" name="文本框 191">
                <a:extLst>
                  <a:ext uri="{FF2B5EF4-FFF2-40B4-BE49-F238E27FC236}">
                    <a16:creationId xmlns:a16="http://schemas.microsoft.com/office/drawing/2014/main" id="{1E09A88E-B349-4039-93F5-2301FDF29F4E}"/>
                  </a:ext>
                </a:extLst>
              </p:cNvPr>
              <p:cNvSpPr txBox="1"/>
              <p:nvPr/>
            </p:nvSpPr>
            <p:spPr>
              <a:xfrm>
                <a:off x="2053536" y="3799404"/>
                <a:ext cx="914182" cy="297884"/>
              </a:xfrm>
              <a:prstGeom prst="rect">
                <a:avLst/>
              </a:prstGeom>
              <a:noFill/>
            </p:spPr>
            <p:txBody>
              <a:bodyPr wrap="square" rtlCol="0">
                <a:spAutoFit/>
              </a:bodyPr>
              <a:lstStyle/>
              <a:p>
                <a:r>
                  <a:rPr lang="en-US" sz="1200" b="1" dirty="0" err="1"/>
                  <a:t>KpnI</a:t>
                </a:r>
                <a:endParaRPr lang="en-US" sz="1200" b="1" dirty="0"/>
              </a:p>
            </p:txBody>
          </p:sp>
          <p:sp>
            <p:nvSpPr>
              <p:cNvPr id="193" name="文本框 192">
                <a:extLst>
                  <a:ext uri="{FF2B5EF4-FFF2-40B4-BE49-F238E27FC236}">
                    <a16:creationId xmlns:a16="http://schemas.microsoft.com/office/drawing/2014/main" id="{5FF04AD8-4F9F-474C-9FAD-08E05364EDC3}"/>
                  </a:ext>
                </a:extLst>
              </p:cNvPr>
              <p:cNvSpPr txBox="1"/>
              <p:nvPr/>
            </p:nvSpPr>
            <p:spPr>
              <a:xfrm>
                <a:off x="3261972" y="3799405"/>
                <a:ext cx="914182" cy="297884"/>
              </a:xfrm>
              <a:prstGeom prst="rect">
                <a:avLst/>
              </a:prstGeom>
              <a:noFill/>
            </p:spPr>
            <p:txBody>
              <a:bodyPr wrap="square" rtlCol="0">
                <a:spAutoFit/>
              </a:bodyPr>
              <a:lstStyle/>
              <a:p>
                <a:r>
                  <a:rPr lang="en-US" sz="1200" b="1" dirty="0" err="1"/>
                  <a:t>SbfI</a:t>
                </a:r>
                <a:endParaRPr lang="en-US" sz="1200" b="1" dirty="0"/>
              </a:p>
            </p:txBody>
          </p:sp>
        </p:grpSp>
        <p:sp>
          <p:nvSpPr>
            <p:cNvPr id="176" name="文本框 175">
              <a:extLst>
                <a:ext uri="{FF2B5EF4-FFF2-40B4-BE49-F238E27FC236}">
                  <a16:creationId xmlns:a16="http://schemas.microsoft.com/office/drawing/2014/main" id="{F3EDEA25-307F-42ED-ABB1-C4037739A7EC}"/>
                </a:ext>
              </a:extLst>
            </p:cNvPr>
            <p:cNvSpPr txBox="1"/>
            <p:nvPr/>
          </p:nvSpPr>
          <p:spPr>
            <a:xfrm>
              <a:off x="5444639" y="3241457"/>
              <a:ext cx="440092" cy="369332"/>
            </a:xfrm>
            <a:prstGeom prst="rect">
              <a:avLst/>
            </a:prstGeom>
            <a:noFill/>
          </p:spPr>
          <p:txBody>
            <a:bodyPr wrap="square" rtlCol="0">
              <a:spAutoFit/>
            </a:bodyPr>
            <a:lstStyle/>
            <a:p>
              <a:r>
                <a:rPr lang="en-US" dirty="0"/>
                <a:t>+</a:t>
              </a:r>
            </a:p>
          </p:txBody>
        </p:sp>
      </p:grpSp>
      <p:sp>
        <p:nvSpPr>
          <p:cNvPr id="44" name="文本框 43">
            <a:extLst>
              <a:ext uri="{FF2B5EF4-FFF2-40B4-BE49-F238E27FC236}">
                <a16:creationId xmlns:a16="http://schemas.microsoft.com/office/drawing/2014/main" id="{4A5F4222-1297-4377-B3FF-5D8D2D11EFC6}"/>
              </a:ext>
            </a:extLst>
          </p:cNvPr>
          <p:cNvSpPr txBox="1"/>
          <p:nvPr/>
        </p:nvSpPr>
        <p:spPr>
          <a:xfrm>
            <a:off x="6633988" y="670837"/>
            <a:ext cx="276309" cy="369332"/>
          </a:xfrm>
          <a:prstGeom prst="rect">
            <a:avLst/>
          </a:prstGeom>
          <a:noFill/>
        </p:spPr>
        <p:txBody>
          <a:bodyPr wrap="square" rtlCol="0">
            <a:spAutoFit/>
          </a:bodyPr>
          <a:lstStyle/>
          <a:p>
            <a:r>
              <a:rPr lang="en-US" dirty="0"/>
              <a:t>+</a:t>
            </a:r>
          </a:p>
        </p:txBody>
      </p:sp>
      <p:sp>
        <p:nvSpPr>
          <p:cNvPr id="204" name="文本框 203">
            <a:extLst>
              <a:ext uri="{FF2B5EF4-FFF2-40B4-BE49-F238E27FC236}">
                <a16:creationId xmlns:a16="http://schemas.microsoft.com/office/drawing/2014/main" id="{1E2669C6-71D8-432B-8698-C58704943A9E}"/>
              </a:ext>
            </a:extLst>
          </p:cNvPr>
          <p:cNvSpPr txBox="1"/>
          <p:nvPr/>
        </p:nvSpPr>
        <p:spPr>
          <a:xfrm>
            <a:off x="3777247" y="652094"/>
            <a:ext cx="276309" cy="369332"/>
          </a:xfrm>
          <a:prstGeom prst="rect">
            <a:avLst/>
          </a:prstGeom>
          <a:noFill/>
        </p:spPr>
        <p:txBody>
          <a:bodyPr wrap="square" rtlCol="0">
            <a:spAutoFit/>
          </a:bodyPr>
          <a:lstStyle/>
          <a:p>
            <a:r>
              <a:rPr lang="en-US" dirty="0"/>
              <a:t>+</a:t>
            </a:r>
          </a:p>
        </p:txBody>
      </p:sp>
      <p:sp>
        <p:nvSpPr>
          <p:cNvPr id="210" name="文本框 209">
            <a:extLst>
              <a:ext uri="{FF2B5EF4-FFF2-40B4-BE49-F238E27FC236}">
                <a16:creationId xmlns:a16="http://schemas.microsoft.com/office/drawing/2014/main" id="{D4DE4D1B-55FE-4563-83CF-3E6CD2ADA311}"/>
              </a:ext>
            </a:extLst>
          </p:cNvPr>
          <p:cNvSpPr txBox="1"/>
          <p:nvPr/>
        </p:nvSpPr>
        <p:spPr>
          <a:xfrm>
            <a:off x="2868117" y="656620"/>
            <a:ext cx="276309" cy="369332"/>
          </a:xfrm>
          <a:prstGeom prst="rect">
            <a:avLst/>
          </a:prstGeom>
          <a:noFill/>
        </p:spPr>
        <p:txBody>
          <a:bodyPr wrap="square" rtlCol="0">
            <a:spAutoFit/>
          </a:bodyPr>
          <a:lstStyle/>
          <a:p>
            <a:r>
              <a:rPr lang="en-US" dirty="0"/>
              <a:t>+</a:t>
            </a:r>
          </a:p>
        </p:txBody>
      </p:sp>
      <p:sp>
        <p:nvSpPr>
          <p:cNvPr id="90" name="矩形 89">
            <a:extLst>
              <a:ext uri="{FF2B5EF4-FFF2-40B4-BE49-F238E27FC236}">
                <a16:creationId xmlns:a16="http://schemas.microsoft.com/office/drawing/2014/main" id="{2661E737-4E01-4B93-A569-9188017C9F0D}"/>
              </a:ext>
            </a:extLst>
          </p:cNvPr>
          <p:cNvSpPr/>
          <p:nvPr/>
        </p:nvSpPr>
        <p:spPr>
          <a:xfrm>
            <a:off x="9537930" y="973442"/>
            <a:ext cx="720739" cy="27699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SpeC</a:t>
            </a:r>
            <a:endParaRPr lang="en-US" sz="1100" dirty="0">
              <a:solidFill>
                <a:schemeClr val="tx1"/>
              </a:solidFill>
            </a:endParaRPr>
          </a:p>
        </p:txBody>
      </p:sp>
      <p:sp>
        <p:nvSpPr>
          <p:cNvPr id="211" name="文本框 210">
            <a:extLst>
              <a:ext uri="{FF2B5EF4-FFF2-40B4-BE49-F238E27FC236}">
                <a16:creationId xmlns:a16="http://schemas.microsoft.com/office/drawing/2014/main" id="{346C5AE7-B908-4A46-8C90-6E4C8D13F38F}"/>
              </a:ext>
            </a:extLst>
          </p:cNvPr>
          <p:cNvSpPr txBox="1"/>
          <p:nvPr/>
        </p:nvSpPr>
        <p:spPr>
          <a:xfrm>
            <a:off x="9367929" y="683731"/>
            <a:ext cx="1901793" cy="276999"/>
          </a:xfrm>
          <a:prstGeom prst="rect">
            <a:avLst/>
          </a:prstGeom>
          <a:noFill/>
          <a:ln>
            <a:noFill/>
          </a:ln>
        </p:spPr>
        <p:txBody>
          <a:bodyPr wrap="square" rtlCol="0">
            <a:spAutoFit/>
          </a:bodyPr>
          <a:lstStyle/>
          <a:p>
            <a:r>
              <a:rPr lang="en-US" sz="1200" b="1" dirty="0"/>
              <a:t>Modified pCambia2300</a:t>
            </a:r>
          </a:p>
        </p:txBody>
      </p:sp>
      <p:cxnSp>
        <p:nvCxnSpPr>
          <p:cNvPr id="212" name="直接箭头连接符 211">
            <a:extLst>
              <a:ext uri="{FF2B5EF4-FFF2-40B4-BE49-F238E27FC236}">
                <a16:creationId xmlns:a16="http://schemas.microsoft.com/office/drawing/2014/main" id="{92884891-FC49-40DF-B6E4-D84746860E2C}"/>
              </a:ext>
            </a:extLst>
          </p:cNvPr>
          <p:cNvCxnSpPr>
            <a:cxnSpLocks/>
          </p:cNvCxnSpPr>
          <p:nvPr/>
        </p:nvCxnSpPr>
        <p:spPr>
          <a:xfrm>
            <a:off x="6114656" y="1447856"/>
            <a:ext cx="0" cy="288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213" name="组合 212">
            <a:extLst>
              <a:ext uri="{FF2B5EF4-FFF2-40B4-BE49-F238E27FC236}">
                <a16:creationId xmlns:a16="http://schemas.microsoft.com/office/drawing/2014/main" id="{876C5D6E-2E0A-43AE-9DDA-FD94332F200B}"/>
              </a:ext>
            </a:extLst>
          </p:cNvPr>
          <p:cNvGrpSpPr/>
          <p:nvPr/>
        </p:nvGrpSpPr>
        <p:grpSpPr>
          <a:xfrm>
            <a:off x="1218221" y="1533559"/>
            <a:ext cx="9013441" cy="1512263"/>
            <a:chOff x="965666" y="620244"/>
            <a:chExt cx="9013441" cy="1512263"/>
          </a:xfrm>
        </p:grpSpPr>
        <p:grpSp>
          <p:nvGrpSpPr>
            <p:cNvPr id="214" name="组合 213">
              <a:extLst>
                <a:ext uri="{FF2B5EF4-FFF2-40B4-BE49-F238E27FC236}">
                  <a16:creationId xmlns:a16="http://schemas.microsoft.com/office/drawing/2014/main" id="{129119A1-DB47-4500-98A2-25ED4B42FB76}"/>
                </a:ext>
              </a:extLst>
            </p:cNvPr>
            <p:cNvGrpSpPr/>
            <p:nvPr/>
          </p:nvGrpSpPr>
          <p:grpSpPr>
            <a:xfrm>
              <a:off x="1214688" y="974470"/>
              <a:ext cx="749182" cy="503703"/>
              <a:chOff x="649032" y="1010094"/>
              <a:chExt cx="874334" cy="490164"/>
            </a:xfrm>
          </p:grpSpPr>
          <p:sp>
            <p:nvSpPr>
              <p:cNvPr id="274" name="箭头: 右 273">
                <a:extLst>
                  <a:ext uri="{FF2B5EF4-FFF2-40B4-BE49-F238E27FC236}">
                    <a16:creationId xmlns:a16="http://schemas.microsoft.com/office/drawing/2014/main" id="{7ED183BA-26BF-4F43-90D8-F792099AAFB6}"/>
                  </a:ext>
                </a:extLst>
              </p:cNvPr>
              <p:cNvSpPr/>
              <p:nvPr/>
            </p:nvSpPr>
            <p:spPr>
              <a:xfrm>
                <a:off x="691116" y="1010094"/>
                <a:ext cx="765544" cy="49016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5" name="文本框 274">
                <a:extLst>
                  <a:ext uri="{FF2B5EF4-FFF2-40B4-BE49-F238E27FC236}">
                    <a16:creationId xmlns:a16="http://schemas.microsoft.com/office/drawing/2014/main" id="{27FE1639-AB59-4E7C-B329-A20C9091140D}"/>
                  </a:ext>
                </a:extLst>
              </p:cNvPr>
              <p:cNvSpPr txBox="1"/>
              <p:nvPr/>
            </p:nvSpPr>
            <p:spPr>
              <a:xfrm>
                <a:off x="649032" y="1135967"/>
                <a:ext cx="874334" cy="276999"/>
              </a:xfrm>
              <a:prstGeom prst="rect">
                <a:avLst/>
              </a:prstGeom>
              <a:noFill/>
            </p:spPr>
            <p:txBody>
              <a:bodyPr wrap="square" rtlCol="0">
                <a:spAutoFit/>
              </a:bodyPr>
              <a:lstStyle/>
              <a:p>
                <a:r>
                  <a:rPr lang="en-US" sz="1200" dirty="0"/>
                  <a:t>prOsU3</a:t>
                </a:r>
              </a:p>
            </p:txBody>
          </p:sp>
        </p:grpSp>
        <p:grpSp>
          <p:nvGrpSpPr>
            <p:cNvPr id="215" name="组合 214">
              <a:extLst>
                <a:ext uri="{FF2B5EF4-FFF2-40B4-BE49-F238E27FC236}">
                  <a16:creationId xmlns:a16="http://schemas.microsoft.com/office/drawing/2014/main" id="{8AFB6E15-4823-40AD-BBD9-D656B17E2AED}"/>
                </a:ext>
              </a:extLst>
            </p:cNvPr>
            <p:cNvGrpSpPr/>
            <p:nvPr/>
          </p:nvGrpSpPr>
          <p:grpSpPr>
            <a:xfrm>
              <a:off x="1917966" y="1092706"/>
              <a:ext cx="1241153" cy="284650"/>
              <a:chOff x="1541721" y="1132368"/>
              <a:chExt cx="1018258" cy="284650"/>
            </a:xfrm>
          </p:grpSpPr>
          <p:sp>
            <p:nvSpPr>
              <p:cNvPr id="272" name="矩形 271">
                <a:extLst>
                  <a:ext uri="{FF2B5EF4-FFF2-40B4-BE49-F238E27FC236}">
                    <a16:creationId xmlns:a16="http://schemas.microsoft.com/office/drawing/2014/main" id="{68239A17-28E5-41F0-BC44-9F5CCD973E1A}"/>
                  </a:ext>
                </a:extLst>
              </p:cNvPr>
              <p:cNvSpPr/>
              <p:nvPr/>
            </p:nvSpPr>
            <p:spPr>
              <a:xfrm>
                <a:off x="1541721" y="1132368"/>
                <a:ext cx="991678" cy="2846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3" name="文本框 272">
                <a:extLst>
                  <a:ext uri="{FF2B5EF4-FFF2-40B4-BE49-F238E27FC236}">
                    <a16:creationId xmlns:a16="http://schemas.microsoft.com/office/drawing/2014/main" id="{E8E62526-51BD-414E-8893-119B72BE6CEA}"/>
                  </a:ext>
                </a:extLst>
              </p:cNvPr>
              <p:cNvSpPr txBox="1"/>
              <p:nvPr/>
            </p:nvSpPr>
            <p:spPr>
              <a:xfrm>
                <a:off x="1568301" y="1132370"/>
                <a:ext cx="991678" cy="276999"/>
              </a:xfrm>
              <a:prstGeom prst="rect">
                <a:avLst/>
              </a:prstGeom>
              <a:noFill/>
            </p:spPr>
            <p:txBody>
              <a:bodyPr wrap="square" rtlCol="0">
                <a:spAutoFit/>
              </a:bodyPr>
              <a:lstStyle/>
              <a:p>
                <a:r>
                  <a:rPr lang="en-US" sz="1200" dirty="0"/>
                  <a:t>tRNA+sgRNA</a:t>
                </a:r>
              </a:p>
            </p:txBody>
          </p:sp>
        </p:grpSp>
        <p:grpSp>
          <p:nvGrpSpPr>
            <p:cNvPr id="216" name="组合 215">
              <a:extLst>
                <a:ext uri="{FF2B5EF4-FFF2-40B4-BE49-F238E27FC236}">
                  <a16:creationId xmlns:a16="http://schemas.microsoft.com/office/drawing/2014/main" id="{92FBB98C-7CE4-453C-81DB-DA7FEA6F5395}"/>
                </a:ext>
              </a:extLst>
            </p:cNvPr>
            <p:cNvGrpSpPr/>
            <p:nvPr/>
          </p:nvGrpSpPr>
          <p:grpSpPr>
            <a:xfrm>
              <a:off x="3094267" y="1099459"/>
              <a:ext cx="642872" cy="299644"/>
              <a:chOff x="2697256" y="1132368"/>
              <a:chExt cx="642872" cy="284650"/>
            </a:xfrm>
          </p:grpSpPr>
          <p:sp>
            <p:nvSpPr>
              <p:cNvPr id="270" name="矩形 269">
                <a:extLst>
                  <a:ext uri="{FF2B5EF4-FFF2-40B4-BE49-F238E27FC236}">
                    <a16:creationId xmlns:a16="http://schemas.microsoft.com/office/drawing/2014/main" id="{596D5B72-A820-44AC-9CDE-D1690F9B7125}"/>
                  </a:ext>
                </a:extLst>
              </p:cNvPr>
              <p:cNvSpPr/>
              <p:nvPr/>
            </p:nvSpPr>
            <p:spPr>
              <a:xfrm>
                <a:off x="2740351" y="1132368"/>
                <a:ext cx="599777" cy="2692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1" name="文本框 270">
                <a:extLst>
                  <a:ext uri="{FF2B5EF4-FFF2-40B4-BE49-F238E27FC236}">
                    <a16:creationId xmlns:a16="http://schemas.microsoft.com/office/drawing/2014/main" id="{EE0198C8-535B-492E-BD30-94FD5DA84C18}"/>
                  </a:ext>
                </a:extLst>
              </p:cNvPr>
              <p:cNvSpPr txBox="1"/>
              <p:nvPr/>
            </p:nvSpPr>
            <p:spPr>
              <a:xfrm>
                <a:off x="2697256" y="1132368"/>
                <a:ext cx="625628" cy="284650"/>
              </a:xfrm>
              <a:prstGeom prst="rect">
                <a:avLst/>
              </a:prstGeom>
              <a:noFill/>
            </p:spPr>
            <p:txBody>
              <a:bodyPr wrap="square" rtlCol="0">
                <a:spAutoFit/>
              </a:bodyPr>
              <a:lstStyle/>
              <a:p>
                <a:r>
                  <a:rPr lang="en-US" sz="1200" dirty="0"/>
                  <a:t>tOsU3</a:t>
                </a:r>
              </a:p>
            </p:txBody>
          </p:sp>
        </p:grpSp>
        <p:grpSp>
          <p:nvGrpSpPr>
            <p:cNvPr id="217" name="组合 216">
              <a:extLst>
                <a:ext uri="{FF2B5EF4-FFF2-40B4-BE49-F238E27FC236}">
                  <a16:creationId xmlns:a16="http://schemas.microsoft.com/office/drawing/2014/main" id="{F8D6236E-8C95-4311-A3CC-C0356CE6EF2B}"/>
                </a:ext>
              </a:extLst>
            </p:cNvPr>
            <p:cNvGrpSpPr/>
            <p:nvPr/>
          </p:nvGrpSpPr>
          <p:grpSpPr>
            <a:xfrm>
              <a:off x="965666" y="659731"/>
              <a:ext cx="765544" cy="506341"/>
              <a:chOff x="965666" y="659731"/>
              <a:chExt cx="765544" cy="506341"/>
            </a:xfrm>
          </p:grpSpPr>
          <p:sp>
            <p:nvSpPr>
              <p:cNvPr id="268" name="文本框 267">
                <a:extLst>
                  <a:ext uri="{FF2B5EF4-FFF2-40B4-BE49-F238E27FC236}">
                    <a16:creationId xmlns:a16="http://schemas.microsoft.com/office/drawing/2014/main" id="{474C6092-4449-421B-8E50-588A1243CB30}"/>
                  </a:ext>
                </a:extLst>
              </p:cNvPr>
              <p:cNvSpPr txBox="1"/>
              <p:nvPr/>
            </p:nvSpPr>
            <p:spPr>
              <a:xfrm>
                <a:off x="965666" y="659731"/>
                <a:ext cx="765544" cy="276999"/>
              </a:xfrm>
              <a:prstGeom prst="rect">
                <a:avLst/>
              </a:prstGeom>
              <a:noFill/>
            </p:spPr>
            <p:txBody>
              <a:bodyPr wrap="square" rtlCol="0">
                <a:spAutoFit/>
              </a:bodyPr>
              <a:lstStyle/>
              <a:p>
                <a:r>
                  <a:rPr lang="en-US" sz="1200" b="1" dirty="0" err="1"/>
                  <a:t>KpnI</a:t>
                </a:r>
                <a:endParaRPr lang="en-US" sz="1200" b="1" dirty="0"/>
              </a:p>
            </p:txBody>
          </p:sp>
          <p:cxnSp>
            <p:nvCxnSpPr>
              <p:cNvPr id="269" name="直接箭头连接符 268">
                <a:extLst>
                  <a:ext uri="{FF2B5EF4-FFF2-40B4-BE49-F238E27FC236}">
                    <a16:creationId xmlns:a16="http://schemas.microsoft.com/office/drawing/2014/main" id="{3892E28C-C7A7-4DA2-B881-C52F4D8E54A0}"/>
                  </a:ext>
                </a:extLst>
              </p:cNvPr>
              <p:cNvCxnSpPr/>
              <p:nvPr/>
            </p:nvCxnSpPr>
            <p:spPr>
              <a:xfrm flipV="1">
                <a:off x="1245818" y="915464"/>
                <a:ext cx="0" cy="2506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20" name="组合 219">
              <a:extLst>
                <a:ext uri="{FF2B5EF4-FFF2-40B4-BE49-F238E27FC236}">
                  <a16:creationId xmlns:a16="http://schemas.microsoft.com/office/drawing/2014/main" id="{845AA972-D8EF-448E-9918-38279F1043B4}"/>
                </a:ext>
              </a:extLst>
            </p:cNvPr>
            <p:cNvGrpSpPr/>
            <p:nvPr/>
          </p:nvGrpSpPr>
          <p:grpSpPr>
            <a:xfrm>
              <a:off x="3711146" y="627474"/>
              <a:ext cx="1271055" cy="896791"/>
              <a:chOff x="849616" y="1869516"/>
              <a:chExt cx="1271055" cy="896791"/>
            </a:xfrm>
          </p:grpSpPr>
          <p:grpSp>
            <p:nvGrpSpPr>
              <p:cNvPr id="258" name="组合 257">
                <a:extLst>
                  <a:ext uri="{FF2B5EF4-FFF2-40B4-BE49-F238E27FC236}">
                    <a16:creationId xmlns:a16="http://schemas.microsoft.com/office/drawing/2014/main" id="{928F464D-73FE-4CCB-AFDB-6FE18F4456B2}"/>
                  </a:ext>
                </a:extLst>
              </p:cNvPr>
              <p:cNvGrpSpPr/>
              <p:nvPr/>
            </p:nvGrpSpPr>
            <p:grpSpPr>
              <a:xfrm>
                <a:off x="849616" y="2190307"/>
                <a:ext cx="817382" cy="576000"/>
                <a:chOff x="849616" y="2190307"/>
                <a:chExt cx="817382" cy="576000"/>
              </a:xfrm>
            </p:grpSpPr>
            <p:sp>
              <p:nvSpPr>
                <p:cNvPr id="262" name="箭头: 右 261">
                  <a:extLst>
                    <a:ext uri="{FF2B5EF4-FFF2-40B4-BE49-F238E27FC236}">
                      <a16:creationId xmlns:a16="http://schemas.microsoft.com/office/drawing/2014/main" id="{B0362479-2A25-4A42-BB6D-43F0BCA03B74}"/>
                    </a:ext>
                  </a:extLst>
                </p:cNvPr>
                <p:cNvSpPr/>
                <p:nvPr/>
              </p:nvSpPr>
              <p:spPr>
                <a:xfrm>
                  <a:off x="896846" y="2190307"/>
                  <a:ext cx="750131" cy="5760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3" name="文本框 262">
                  <a:extLst>
                    <a:ext uri="{FF2B5EF4-FFF2-40B4-BE49-F238E27FC236}">
                      <a16:creationId xmlns:a16="http://schemas.microsoft.com/office/drawing/2014/main" id="{230392E8-4986-4A6B-B671-B0DEC914EFA2}"/>
                    </a:ext>
                  </a:extLst>
                </p:cNvPr>
                <p:cNvSpPr txBox="1"/>
                <p:nvPr/>
              </p:nvSpPr>
              <p:spPr>
                <a:xfrm>
                  <a:off x="849616" y="2324418"/>
                  <a:ext cx="817382" cy="276999"/>
                </a:xfrm>
                <a:prstGeom prst="rect">
                  <a:avLst/>
                </a:prstGeom>
                <a:noFill/>
              </p:spPr>
              <p:txBody>
                <a:bodyPr wrap="square" rtlCol="0">
                  <a:spAutoFit/>
                </a:bodyPr>
                <a:lstStyle/>
                <a:p>
                  <a:r>
                    <a:rPr lang="en-US" sz="1200" dirty="0"/>
                    <a:t>prOsUbq</a:t>
                  </a:r>
                </a:p>
              </p:txBody>
            </p:sp>
          </p:grpSp>
          <p:grpSp>
            <p:nvGrpSpPr>
              <p:cNvPr id="259" name="组合 258">
                <a:extLst>
                  <a:ext uri="{FF2B5EF4-FFF2-40B4-BE49-F238E27FC236}">
                    <a16:creationId xmlns:a16="http://schemas.microsoft.com/office/drawing/2014/main" id="{FA5A3BF4-3787-4B5B-93D6-ED7F3E2C4291}"/>
                  </a:ext>
                </a:extLst>
              </p:cNvPr>
              <p:cNvGrpSpPr/>
              <p:nvPr/>
            </p:nvGrpSpPr>
            <p:grpSpPr>
              <a:xfrm>
                <a:off x="1355127" y="1869516"/>
                <a:ext cx="765544" cy="670902"/>
                <a:chOff x="1355127" y="1869516"/>
                <a:chExt cx="765544" cy="670902"/>
              </a:xfrm>
            </p:grpSpPr>
            <p:cxnSp>
              <p:nvCxnSpPr>
                <p:cNvPr id="260" name="直接箭头连接符 259">
                  <a:extLst>
                    <a:ext uri="{FF2B5EF4-FFF2-40B4-BE49-F238E27FC236}">
                      <a16:creationId xmlns:a16="http://schemas.microsoft.com/office/drawing/2014/main" id="{6FC58699-4A27-4F7C-937A-ABF1AE79C3AB}"/>
                    </a:ext>
                  </a:extLst>
                </p:cNvPr>
                <p:cNvCxnSpPr/>
                <p:nvPr/>
              </p:nvCxnSpPr>
              <p:spPr>
                <a:xfrm flipV="1">
                  <a:off x="1646977" y="2108418"/>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1" name="文本框 260">
                  <a:extLst>
                    <a:ext uri="{FF2B5EF4-FFF2-40B4-BE49-F238E27FC236}">
                      <a16:creationId xmlns:a16="http://schemas.microsoft.com/office/drawing/2014/main" id="{3D9A95EE-A9DC-4B92-BA05-77762ED7ECF1}"/>
                    </a:ext>
                  </a:extLst>
                </p:cNvPr>
                <p:cNvSpPr txBox="1"/>
                <p:nvPr/>
              </p:nvSpPr>
              <p:spPr>
                <a:xfrm>
                  <a:off x="1355127" y="1869516"/>
                  <a:ext cx="765544" cy="276999"/>
                </a:xfrm>
                <a:prstGeom prst="rect">
                  <a:avLst/>
                </a:prstGeom>
                <a:noFill/>
              </p:spPr>
              <p:txBody>
                <a:bodyPr wrap="square" rtlCol="0">
                  <a:spAutoFit/>
                </a:bodyPr>
                <a:lstStyle/>
                <a:p>
                  <a:r>
                    <a:rPr lang="en-US" sz="1200" b="1" dirty="0" err="1"/>
                    <a:t>SnaBI</a:t>
                  </a:r>
                  <a:endParaRPr lang="en-US" sz="1200" b="1" dirty="0"/>
                </a:p>
              </p:txBody>
            </p:sp>
          </p:grpSp>
        </p:grpSp>
        <p:sp>
          <p:nvSpPr>
            <p:cNvPr id="221" name="矩形 220">
              <a:extLst>
                <a:ext uri="{FF2B5EF4-FFF2-40B4-BE49-F238E27FC236}">
                  <a16:creationId xmlns:a16="http://schemas.microsoft.com/office/drawing/2014/main" id="{9B9134EE-1D95-4720-B89F-5C42179A283C}"/>
                </a:ext>
              </a:extLst>
            </p:cNvPr>
            <p:cNvSpPr/>
            <p:nvPr/>
          </p:nvSpPr>
          <p:spPr>
            <a:xfrm>
              <a:off x="4507262" y="1039103"/>
              <a:ext cx="1296000"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2" name="文本框 221">
              <a:extLst>
                <a:ext uri="{FF2B5EF4-FFF2-40B4-BE49-F238E27FC236}">
                  <a16:creationId xmlns:a16="http://schemas.microsoft.com/office/drawing/2014/main" id="{67A4C532-9071-4A59-992B-75FC890F52E4}"/>
                </a:ext>
              </a:extLst>
            </p:cNvPr>
            <p:cNvSpPr txBox="1"/>
            <p:nvPr/>
          </p:nvSpPr>
          <p:spPr>
            <a:xfrm>
              <a:off x="4523037" y="1092478"/>
              <a:ext cx="1296000" cy="276999"/>
            </a:xfrm>
            <a:prstGeom prst="rect">
              <a:avLst/>
            </a:prstGeom>
            <a:noFill/>
          </p:spPr>
          <p:txBody>
            <a:bodyPr wrap="square" rtlCol="0">
              <a:spAutoFit/>
            </a:bodyPr>
            <a:lstStyle/>
            <a:p>
              <a:r>
                <a:rPr lang="en-US" sz="1200" dirty="0"/>
                <a:t>SpCas9n(D10A)</a:t>
              </a:r>
            </a:p>
          </p:txBody>
        </p:sp>
        <p:sp>
          <p:nvSpPr>
            <p:cNvPr id="223" name="矩形 222">
              <a:extLst>
                <a:ext uri="{FF2B5EF4-FFF2-40B4-BE49-F238E27FC236}">
                  <a16:creationId xmlns:a16="http://schemas.microsoft.com/office/drawing/2014/main" id="{3755F53B-398C-47F2-A6BD-BCD6AA5AFB7F}"/>
                </a:ext>
              </a:extLst>
            </p:cNvPr>
            <p:cNvSpPr/>
            <p:nvPr/>
          </p:nvSpPr>
          <p:spPr>
            <a:xfrm>
              <a:off x="5808045" y="1046321"/>
              <a:ext cx="684000"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4" name="矩形 223">
              <a:extLst>
                <a:ext uri="{FF2B5EF4-FFF2-40B4-BE49-F238E27FC236}">
                  <a16:creationId xmlns:a16="http://schemas.microsoft.com/office/drawing/2014/main" id="{EDACF64E-7602-4D6A-AFF8-C7EBB969D067}"/>
                </a:ext>
              </a:extLst>
            </p:cNvPr>
            <p:cNvSpPr/>
            <p:nvPr/>
          </p:nvSpPr>
          <p:spPr>
            <a:xfrm>
              <a:off x="6494681" y="1046321"/>
              <a:ext cx="432000"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5" name="矩形 224">
              <a:extLst>
                <a:ext uri="{FF2B5EF4-FFF2-40B4-BE49-F238E27FC236}">
                  <a16:creationId xmlns:a16="http://schemas.microsoft.com/office/drawing/2014/main" id="{12BD3D3C-5C18-48ED-88A5-F7831CA7E96E}"/>
                </a:ext>
              </a:extLst>
            </p:cNvPr>
            <p:cNvSpPr/>
            <p:nvPr/>
          </p:nvSpPr>
          <p:spPr>
            <a:xfrm>
              <a:off x="6929470" y="1043177"/>
              <a:ext cx="432000"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6" name="文本框 225">
              <a:extLst>
                <a:ext uri="{FF2B5EF4-FFF2-40B4-BE49-F238E27FC236}">
                  <a16:creationId xmlns:a16="http://schemas.microsoft.com/office/drawing/2014/main" id="{2D595943-CD9A-42EC-AAD5-7C985B9403EA}"/>
                </a:ext>
              </a:extLst>
            </p:cNvPr>
            <p:cNvSpPr txBox="1"/>
            <p:nvPr/>
          </p:nvSpPr>
          <p:spPr>
            <a:xfrm>
              <a:off x="5770674" y="1087821"/>
              <a:ext cx="974197" cy="276999"/>
            </a:xfrm>
            <a:prstGeom prst="rect">
              <a:avLst/>
            </a:prstGeom>
            <a:noFill/>
          </p:spPr>
          <p:txBody>
            <a:bodyPr wrap="square" rtlCol="0">
              <a:spAutoFit/>
            </a:bodyPr>
            <a:lstStyle/>
            <a:p>
              <a:r>
                <a:rPr lang="en-US" sz="1200" dirty="0"/>
                <a:t>PmCDA1</a:t>
              </a:r>
            </a:p>
          </p:txBody>
        </p:sp>
        <p:sp>
          <p:nvSpPr>
            <p:cNvPr id="227" name="文本框 226">
              <a:extLst>
                <a:ext uri="{FF2B5EF4-FFF2-40B4-BE49-F238E27FC236}">
                  <a16:creationId xmlns:a16="http://schemas.microsoft.com/office/drawing/2014/main" id="{EE74FBDA-D022-4A6B-9B17-F102E2F45D96}"/>
                </a:ext>
              </a:extLst>
            </p:cNvPr>
            <p:cNvSpPr txBox="1"/>
            <p:nvPr/>
          </p:nvSpPr>
          <p:spPr>
            <a:xfrm>
              <a:off x="6504349" y="1091061"/>
              <a:ext cx="535787" cy="276999"/>
            </a:xfrm>
            <a:prstGeom prst="rect">
              <a:avLst/>
            </a:prstGeom>
            <a:noFill/>
          </p:spPr>
          <p:txBody>
            <a:bodyPr wrap="square" rtlCol="0">
              <a:spAutoFit/>
            </a:bodyPr>
            <a:lstStyle/>
            <a:p>
              <a:r>
                <a:rPr lang="en-US" sz="1200" dirty="0"/>
                <a:t>UGI</a:t>
              </a:r>
            </a:p>
          </p:txBody>
        </p:sp>
        <p:sp>
          <p:nvSpPr>
            <p:cNvPr id="228" name="文本框 227">
              <a:extLst>
                <a:ext uri="{FF2B5EF4-FFF2-40B4-BE49-F238E27FC236}">
                  <a16:creationId xmlns:a16="http://schemas.microsoft.com/office/drawing/2014/main" id="{F3D8B891-2BE0-49E5-89FB-9EE702360FF9}"/>
                </a:ext>
              </a:extLst>
            </p:cNvPr>
            <p:cNvSpPr txBox="1"/>
            <p:nvPr/>
          </p:nvSpPr>
          <p:spPr>
            <a:xfrm>
              <a:off x="6835458" y="1084590"/>
              <a:ext cx="603936" cy="276999"/>
            </a:xfrm>
            <a:prstGeom prst="rect">
              <a:avLst/>
            </a:prstGeom>
            <a:noFill/>
          </p:spPr>
          <p:txBody>
            <a:bodyPr wrap="square" rtlCol="0">
              <a:spAutoFit/>
            </a:bodyPr>
            <a:lstStyle/>
            <a:p>
              <a:pPr algn="ctr"/>
              <a:r>
                <a:rPr lang="en-US" sz="1200" dirty="0"/>
                <a:t>t35S </a:t>
              </a:r>
            </a:p>
          </p:txBody>
        </p:sp>
        <p:grpSp>
          <p:nvGrpSpPr>
            <p:cNvPr id="229" name="组合 228">
              <a:extLst>
                <a:ext uri="{FF2B5EF4-FFF2-40B4-BE49-F238E27FC236}">
                  <a16:creationId xmlns:a16="http://schemas.microsoft.com/office/drawing/2014/main" id="{79CD6146-A58B-4005-8342-2FD8FA73EDA5}"/>
                </a:ext>
              </a:extLst>
            </p:cNvPr>
            <p:cNvGrpSpPr/>
            <p:nvPr/>
          </p:nvGrpSpPr>
          <p:grpSpPr>
            <a:xfrm>
              <a:off x="7137426" y="634820"/>
              <a:ext cx="765544" cy="670913"/>
              <a:chOff x="4645584" y="1855703"/>
              <a:chExt cx="765544" cy="670913"/>
            </a:xfrm>
          </p:grpSpPr>
          <p:cxnSp>
            <p:nvCxnSpPr>
              <p:cNvPr id="256" name="直接箭头连接符 255">
                <a:extLst>
                  <a:ext uri="{FF2B5EF4-FFF2-40B4-BE49-F238E27FC236}">
                    <a16:creationId xmlns:a16="http://schemas.microsoft.com/office/drawing/2014/main" id="{EFA11F33-DDBE-4EB5-9247-8D4C3CEADE7A}"/>
                  </a:ext>
                </a:extLst>
              </p:cNvPr>
              <p:cNvCxnSpPr/>
              <p:nvPr/>
            </p:nvCxnSpPr>
            <p:spPr>
              <a:xfrm flipV="1">
                <a:off x="4870466" y="2094616"/>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7" name="文本框 256">
                <a:extLst>
                  <a:ext uri="{FF2B5EF4-FFF2-40B4-BE49-F238E27FC236}">
                    <a16:creationId xmlns:a16="http://schemas.microsoft.com/office/drawing/2014/main" id="{2A336435-FC60-4046-9E39-D6669C9A3316}"/>
                  </a:ext>
                </a:extLst>
              </p:cNvPr>
              <p:cNvSpPr txBox="1"/>
              <p:nvPr/>
            </p:nvSpPr>
            <p:spPr>
              <a:xfrm>
                <a:off x="4645584" y="1855703"/>
                <a:ext cx="765544" cy="276999"/>
              </a:xfrm>
              <a:prstGeom prst="rect">
                <a:avLst/>
              </a:prstGeom>
              <a:noFill/>
            </p:spPr>
            <p:txBody>
              <a:bodyPr wrap="square" rtlCol="0">
                <a:spAutoFit/>
              </a:bodyPr>
              <a:lstStyle/>
              <a:p>
                <a:r>
                  <a:rPr lang="en-US" sz="1200" b="1" dirty="0" err="1"/>
                  <a:t>AvrII</a:t>
                </a:r>
                <a:endParaRPr lang="en-US" sz="1200" b="1" dirty="0"/>
              </a:p>
            </p:txBody>
          </p:sp>
        </p:grpSp>
        <p:grpSp>
          <p:nvGrpSpPr>
            <p:cNvPr id="230" name="组合 229">
              <a:extLst>
                <a:ext uri="{FF2B5EF4-FFF2-40B4-BE49-F238E27FC236}">
                  <a16:creationId xmlns:a16="http://schemas.microsoft.com/office/drawing/2014/main" id="{DD7EAF37-9E2F-4D94-87F0-55CEA10FD890}"/>
                </a:ext>
              </a:extLst>
            </p:cNvPr>
            <p:cNvGrpSpPr/>
            <p:nvPr/>
          </p:nvGrpSpPr>
          <p:grpSpPr>
            <a:xfrm>
              <a:off x="7368002" y="894792"/>
              <a:ext cx="844590" cy="629473"/>
              <a:chOff x="675217" y="949036"/>
              <a:chExt cx="1517988" cy="629473"/>
            </a:xfrm>
          </p:grpSpPr>
          <p:sp>
            <p:nvSpPr>
              <p:cNvPr id="254" name="箭头: 右 253">
                <a:extLst>
                  <a:ext uri="{FF2B5EF4-FFF2-40B4-BE49-F238E27FC236}">
                    <a16:creationId xmlns:a16="http://schemas.microsoft.com/office/drawing/2014/main" id="{6F970F72-961D-46FC-BC25-B0F0E8984757}"/>
                  </a:ext>
                </a:extLst>
              </p:cNvPr>
              <p:cNvSpPr/>
              <p:nvPr/>
            </p:nvSpPr>
            <p:spPr>
              <a:xfrm>
                <a:off x="686871" y="949036"/>
                <a:ext cx="1423529" cy="629473"/>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5" name="文本框 254">
                <a:extLst>
                  <a:ext uri="{FF2B5EF4-FFF2-40B4-BE49-F238E27FC236}">
                    <a16:creationId xmlns:a16="http://schemas.microsoft.com/office/drawing/2014/main" id="{D96324BF-462E-4F8A-918D-42C6EB8196B1}"/>
                  </a:ext>
                </a:extLst>
              </p:cNvPr>
              <p:cNvSpPr txBox="1"/>
              <p:nvPr/>
            </p:nvSpPr>
            <p:spPr>
              <a:xfrm>
                <a:off x="675217" y="1111151"/>
                <a:ext cx="1517988" cy="276999"/>
              </a:xfrm>
              <a:prstGeom prst="rect">
                <a:avLst/>
              </a:prstGeom>
              <a:noFill/>
            </p:spPr>
            <p:txBody>
              <a:bodyPr wrap="square" rtlCol="0">
                <a:spAutoFit/>
              </a:bodyPr>
              <a:lstStyle/>
              <a:p>
                <a:r>
                  <a:rPr lang="en-US" sz="1200" dirty="0"/>
                  <a:t>prZmUbi</a:t>
                </a:r>
              </a:p>
            </p:txBody>
          </p:sp>
        </p:grpSp>
        <p:grpSp>
          <p:nvGrpSpPr>
            <p:cNvPr id="231" name="组合 230">
              <a:extLst>
                <a:ext uri="{FF2B5EF4-FFF2-40B4-BE49-F238E27FC236}">
                  <a16:creationId xmlns:a16="http://schemas.microsoft.com/office/drawing/2014/main" id="{1078E14D-C962-43FB-86A2-2E35209CA2BF}"/>
                </a:ext>
              </a:extLst>
            </p:cNvPr>
            <p:cNvGrpSpPr/>
            <p:nvPr/>
          </p:nvGrpSpPr>
          <p:grpSpPr>
            <a:xfrm>
              <a:off x="8074266" y="978695"/>
              <a:ext cx="1327840" cy="461665"/>
              <a:chOff x="1445297" y="1117254"/>
              <a:chExt cx="1089377" cy="461665"/>
            </a:xfrm>
          </p:grpSpPr>
          <p:sp>
            <p:nvSpPr>
              <p:cNvPr id="252" name="矩形 251">
                <a:extLst>
                  <a:ext uri="{FF2B5EF4-FFF2-40B4-BE49-F238E27FC236}">
                    <a16:creationId xmlns:a16="http://schemas.microsoft.com/office/drawing/2014/main" id="{94DF12F1-AF46-4722-9E07-9471608E3C95}"/>
                  </a:ext>
                </a:extLst>
              </p:cNvPr>
              <p:cNvSpPr/>
              <p:nvPr/>
            </p:nvSpPr>
            <p:spPr>
              <a:xfrm>
                <a:off x="1541721" y="1132368"/>
                <a:ext cx="936129"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3" name="文本框 252">
                <a:extLst>
                  <a:ext uri="{FF2B5EF4-FFF2-40B4-BE49-F238E27FC236}">
                    <a16:creationId xmlns:a16="http://schemas.microsoft.com/office/drawing/2014/main" id="{E428B2F8-8C85-4835-A2E3-52383729FEF9}"/>
                  </a:ext>
                </a:extLst>
              </p:cNvPr>
              <p:cNvSpPr txBox="1"/>
              <p:nvPr/>
            </p:nvSpPr>
            <p:spPr>
              <a:xfrm>
                <a:off x="1445297" y="1117254"/>
                <a:ext cx="1089377" cy="461665"/>
              </a:xfrm>
              <a:prstGeom prst="rect">
                <a:avLst/>
              </a:prstGeom>
              <a:noFill/>
            </p:spPr>
            <p:txBody>
              <a:bodyPr wrap="square" rtlCol="0">
                <a:spAutoFit/>
              </a:bodyPr>
              <a:lstStyle/>
              <a:p>
                <a:pPr algn="ctr"/>
                <a:r>
                  <a:rPr lang="en-US" sz="1200" dirty="0"/>
                  <a:t>Hygromycin resistant gene</a:t>
                </a:r>
              </a:p>
            </p:txBody>
          </p:sp>
        </p:grpSp>
        <p:grpSp>
          <p:nvGrpSpPr>
            <p:cNvPr id="232" name="组合 231">
              <a:extLst>
                <a:ext uri="{FF2B5EF4-FFF2-40B4-BE49-F238E27FC236}">
                  <a16:creationId xmlns:a16="http://schemas.microsoft.com/office/drawing/2014/main" id="{18057FDF-9E4E-4369-B255-D7E37DD59170}"/>
                </a:ext>
              </a:extLst>
            </p:cNvPr>
            <p:cNvGrpSpPr/>
            <p:nvPr/>
          </p:nvGrpSpPr>
          <p:grpSpPr>
            <a:xfrm>
              <a:off x="9284748" y="1036101"/>
              <a:ext cx="603936" cy="528774"/>
              <a:chOff x="2671909" y="1132368"/>
              <a:chExt cx="603936" cy="283128"/>
            </a:xfrm>
          </p:grpSpPr>
          <p:sp>
            <p:nvSpPr>
              <p:cNvPr id="250" name="矩形 249">
                <a:extLst>
                  <a:ext uri="{FF2B5EF4-FFF2-40B4-BE49-F238E27FC236}">
                    <a16:creationId xmlns:a16="http://schemas.microsoft.com/office/drawing/2014/main" id="{C642AD2A-3157-4F75-ABF4-2ECDA5C0DA70}"/>
                  </a:ext>
                </a:extLst>
              </p:cNvPr>
              <p:cNvSpPr/>
              <p:nvPr/>
            </p:nvSpPr>
            <p:spPr>
              <a:xfrm>
                <a:off x="2740351" y="1132368"/>
                <a:ext cx="342928" cy="1879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1" name="文本框 250">
                <a:extLst>
                  <a:ext uri="{FF2B5EF4-FFF2-40B4-BE49-F238E27FC236}">
                    <a16:creationId xmlns:a16="http://schemas.microsoft.com/office/drawing/2014/main" id="{86BE7443-315B-45B9-9512-8367EC7E2B6B}"/>
                  </a:ext>
                </a:extLst>
              </p:cNvPr>
              <p:cNvSpPr txBox="1"/>
              <p:nvPr/>
            </p:nvSpPr>
            <p:spPr>
              <a:xfrm>
                <a:off x="2671909" y="1138497"/>
                <a:ext cx="603936" cy="276999"/>
              </a:xfrm>
              <a:prstGeom prst="rect">
                <a:avLst/>
              </a:prstGeom>
              <a:noFill/>
            </p:spPr>
            <p:txBody>
              <a:bodyPr wrap="square" rtlCol="0">
                <a:spAutoFit/>
              </a:bodyPr>
              <a:lstStyle/>
              <a:p>
                <a:r>
                  <a:rPr lang="en-US" sz="1200" dirty="0"/>
                  <a:t>t35s</a:t>
                </a:r>
              </a:p>
            </p:txBody>
          </p:sp>
        </p:grpSp>
        <p:cxnSp>
          <p:nvCxnSpPr>
            <p:cNvPr id="233" name="直接箭头连接符 232">
              <a:extLst>
                <a:ext uri="{FF2B5EF4-FFF2-40B4-BE49-F238E27FC236}">
                  <a16:creationId xmlns:a16="http://schemas.microsoft.com/office/drawing/2014/main" id="{A5E50E21-E405-4083-992F-B15881E493DD}"/>
                </a:ext>
              </a:extLst>
            </p:cNvPr>
            <p:cNvCxnSpPr/>
            <p:nvPr/>
          </p:nvCxnSpPr>
          <p:spPr>
            <a:xfrm flipV="1">
              <a:off x="9709994" y="872781"/>
              <a:ext cx="0" cy="43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4" name="文本框 233">
              <a:extLst>
                <a:ext uri="{FF2B5EF4-FFF2-40B4-BE49-F238E27FC236}">
                  <a16:creationId xmlns:a16="http://schemas.microsoft.com/office/drawing/2014/main" id="{79066885-9EDF-4D1D-AC2F-067865E40E9A}"/>
                </a:ext>
              </a:extLst>
            </p:cNvPr>
            <p:cNvSpPr txBox="1"/>
            <p:nvPr/>
          </p:nvSpPr>
          <p:spPr>
            <a:xfrm>
              <a:off x="9440881" y="620244"/>
              <a:ext cx="538226" cy="276999"/>
            </a:xfrm>
            <a:prstGeom prst="rect">
              <a:avLst/>
            </a:prstGeom>
            <a:noFill/>
          </p:spPr>
          <p:txBody>
            <a:bodyPr wrap="square" rtlCol="0">
              <a:spAutoFit/>
            </a:bodyPr>
            <a:lstStyle/>
            <a:p>
              <a:r>
                <a:rPr lang="en-US" sz="1200" b="1" dirty="0" err="1"/>
                <a:t>SbfI</a:t>
              </a:r>
              <a:endParaRPr lang="en-US" sz="1200" b="1" dirty="0"/>
            </a:p>
          </p:txBody>
        </p:sp>
        <p:sp>
          <p:nvSpPr>
            <p:cNvPr id="244" name="左中括号 243">
              <a:extLst>
                <a:ext uri="{FF2B5EF4-FFF2-40B4-BE49-F238E27FC236}">
                  <a16:creationId xmlns:a16="http://schemas.microsoft.com/office/drawing/2014/main" id="{F58C9CD1-3D97-4BF8-9476-1137C6E4738A}"/>
                </a:ext>
              </a:extLst>
            </p:cNvPr>
            <p:cNvSpPr/>
            <p:nvPr/>
          </p:nvSpPr>
          <p:spPr>
            <a:xfrm rot="16200000">
              <a:off x="5148887" y="-2554131"/>
              <a:ext cx="667900" cy="8464177"/>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8" name="矩形 237">
              <a:extLst>
                <a:ext uri="{FF2B5EF4-FFF2-40B4-BE49-F238E27FC236}">
                  <a16:creationId xmlns:a16="http://schemas.microsoft.com/office/drawing/2014/main" id="{0644770F-45C2-42F7-B1A3-3567A6428724}"/>
                </a:ext>
              </a:extLst>
            </p:cNvPr>
            <p:cNvSpPr/>
            <p:nvPr/>
          </p:nvSpPr>
          <p:spPr>
            <a:xfrm>
              <a:off x="2284265" y="1830080"/>
              <a:ext cx="938818" cy="30242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SpeC</a:t>
              </a:r>
              <a:endParaRPr lang="en-US" sz="1400" dirty="0">
                <a:solidFill>
                  <a:schemeClr val="tx1"/>
                </a:solidFill>
              </a:endParaRPr>
            </a:p>
          </p:txBody>
        </p:sp>
        <p:sp>
          <p:nvSpPr>
            <p:cNvPr id="239" name="文本框 238">
              <a:extLst>
                <a:ext uri="{FF2B5EF4-FFF2-40B4-BE49-F238E27FC236}">
                  <a16:creationId xmlns:a16="http://schemas.microsoft.com/office/drawing/2014/main" id="{718A6247-443D-4196-9D5F-411A13DB49E2}"/>
                </a:ext>
              </a:extLst>
            </p:cNvPr>
            <p:cNvSpPr txBox="1"/>
            <p:nvPr/>
          </p:nvSpPr>
          <p:spPr>
            <a:xfrm>
              <a:off x="4658259" y="1547179"/>
              <a:ext cx="1562986" cy="338554"/>
            </a:xfrm>
            <a:prstGeom prst="rect">
              <a:avLst/>
            </a:prstGeom>
            <a:noFill/>
          </p:spPr>
          <p:txBody>
            <a:bodyPr wrap="square" rtlCol="0">
              <a:spAutoFit/>
            </a:bodyPr>
            <a:lstStyle/>
            <a:p>
              <a:r>
                <a:rPr lang="en-US" sz="1600" b="1" dirty="0"/>
                <a:t>SpCas9-pBE</a:t>
              </a:r>
            </a:p>
          </p:txBody>
        </p:sp>
      </p:grpSp>
      <p:sp>
        <p:nvSpPr>
          <p:cNvPr id="46" name="文本框 45">
            <a:extLst>
              <a:ext uri="{FF2B5EF4-FFF2-40B4-BE49-F238E27FC236}">
                <a16:creationId xmlns:a16="http://schemas.microsoft.com/office/drawing/2014/main" id="{669BE5C7-7CF3-431D-91ED-9AEEDBD54E55}"/>
              </a:ext>
            </a:extLst>
          </p:cNvPr>
          <p:cNvSpPr txBox="1"/>
          <p:nvPr/>
        </p:nvSpPr>
        <p:spPr>
          <a:xfrm>
            <a:off x="628274" y="6257639"/>
            <a:ext cx="11071214" cy="461665"/>
          </a:xfrm>
          <a:prstGeom prst="rect">
            <a:avLst/>
          </a:prstGeom>
          <a:noFill/>
        </p:spPr>
        <p:txBody>
          <a:bodyPr wrap="square" rtlCol="0">
            <a:spAutoFit/>
          </a:bodyPr>
          <a:lstStyle/>
          <a:p>
            <a:r>
              <a:rPr lang="en-US" sz="1200" b="1" dirty="0"/>
              <a:t>FigS6. Schematic diagram for the constructions of base editors. </a:t>
            </a:r>
            <a:r>
              <a:rPr lang="en-US" sz="1200" dirty="0"/>
              <a:t>Fragments and backbones used in the construction of SpCas9-pBE (a) and SpCas9-rBE (b) base editors. Restriction enzymes flanked by the fragments were indicated and used during the construction process. </a:t>
            </a:r>
          </a:p>
        </p:txBody>
      </p:sp>
    </p:spTree>
    <p:extLst>
      <p:ext uri="{BB962C8B-B14F-4D97-AF65-F5344CB8AC3E}">
        <p14:creationId xmlns:p14="http://schemas.microsoft.com/office/powerpoint/2010/main" val="414294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D3ED090-8156-40BC-B4DB-352CBB31EC9D}"/>
              </a:ext>
            </a:extLst>
          </p:cNvPr>
          <p:cNvSpPr/>
          <p:nvPr/>
        </p:nvSpPr>
        <p:spPr>
          <a:xfrm>
            <a:off x="354495" y="584542"/>
            <a:ext cx="11522766" cy="1384995"/>
          </a:xfrm>
          <a:prstGeom prst="rect">
            <a:avLst/>
          </a:prstGeom>
        </p:spPr>
        <p:txBody>
          <a:bodyPr wrap="square">
            <a:spAutoFit/>
          </a:bodyPr>
          <a:lstStyle/>
          <a:p>
            <a:r>
              <a:rPr lang="en-US" sz="1400" dirty="0">
                <a:solidFill>
                  <a:srgbClr val="00B050"/>
                </a:solidFill>
              </a:rPr>
              <a:t>Aaagcaacttaaagttatcaggcatgcatggatcttggaggaatcagatgtgcagtcagggaccatagcacaagacaggcgtcttctactggtgctaccagcaaatgctggaagccgggaacactgggtacgttggaaaccacgtgatgtgaagaagtaagataaactgtaggagaaaagcatttcgtagtgggccatgaagcctttcaggacatgtattgcagtatgggccggcccattacgcaattggacgacaacaaagactagtattagtaccacctcggctatccacatagatcaaagctgatttaaaagagttgtgcagatgatccgtggc</a:t>
            </a:r>
            <a:r>
              <a:rPr lang="en-US" sz="1400" dirty="0"/>
              <a:t>ggatcc</a:t>
            </a:r>
            <a:r>
              <a:rPr lang="en-US" sz="1400" dirty="0">
                <a:solidFill>
                  <a:srgbClr val="00B0F0"/>
                </a:solidFill>
              </a:rPr>
              <a:t>aacaaagcaccagtggtctagtggtagaatagtaccctgccacggtacagacccgggttcgattcccggctggtgca</a:t>
            </a:r>
            <a:r>
              <a:rPr lang="en-US" sz="1400" dirty="0"/>
              <a:t>ggagaccgaggtctc</a:t>
            </a:r>
            <a:r>
              <a:rPr lang="en-US" sz="1400" dirty="0">
                <a:solidFill>
                  <a:srgbClr val="7030A0"/>
                </a:solidFill>
              </a:rPr>
              <a:t>gttttagagctagaaatagcaagttaaaataaggctagtccgttatcaacttgaaaaagtggcaccgagtcggtgc</a:t>
            </a:r>
            <a:r>
              <a:rPr lang="en-US" sz="1400" dirty="0">
                <a:solidFill>
                  <a:srgbClr val="FF0000"/>
                </a:solidFill>
              </a:rPr>
              <a:t>ttttttttttcgttttgcattgagttttctccgtcgcatgtttgcagttttattttccgttttgcattgaaatttctccgtctcatgtttgcagcgtgttcaaaaagtacgcagctgtatttcacttatttacggcgccacattttcatgccgtttgtgccaactatcccgagctagtgaatacagcttggcttcacacaacactggtgacccgctgacctgctcgtacctcgtaccgtcgtacggcacagcatttggaattaaagggtgtgatcgatactgcttgctgct</a:t>
            </a:r>
          </a:p>
        </p:txBody>
      </p:sp>
      <p:sp>
        <p:nvSpPr>
          <p:cNvPr id="6" name="文本框 5">
            <a:extLst>
              <a:ext uri="{FF2B5EF4-FFF2-40B4-BE49-F238E27FC236}">
                <a16:creationId xmlns:a16="http://schemas.microsoft.com/office/drawing/2014/main" id="{7F906A6F-B9BA-493C-906F-17E1135BD02F}"/>
              </a:ext>
            </a:extLst>
          </p:cNvPr>
          <p:cNvSpPr txBox="1"/>
          <p:nvPr/>
        </p:nvSpPr>
        <p:spPr>
          <a:xfrm>
            <a:off x="457199" y="117114"/>
            <a:ext cx="10555358" cy="523220"/>
          </a:xfrm>
          <a:prstGeom prst="rect">
            <a:avLst/>
          </a:prstGeom>
          <a:noFill/>
        </p:spPr>
        <p:txBody>
          <a:bodyPr wrap="square" rtlCol="0">
            <a:spAutoFit/>
          </a:bodyPr>
          <a:lstStyle/>
          <a:p>
            <a:r>
              <a:rPr lang="en-US" sz="1400" b="1" dirty="0"/>
              <a:t>sgRNA(wt)</a:t>
            </a:r>
            <a:r>
              <a:rPr lang="zh-CN" altLang="en-US" sz="1400" b="1" dirty="0"/>
              <a:t> </a:t>
            </a:r>
            <a:r>
              <a:rPr lang="en-US" sz="1400" b="1" dirty="0"/>
              <a:t>cassette</a:t>
            </a:r>
          </a:p>
          <a:p>
            <a:r>
              <a:rPr lang="en-US" sz="1400" dirty="0"/>
              <a:t>Green font is </a:t>
            </a:r>
            <a:r>
              <a:rPr lang="en-US" sz="1400" dirty="0">
                <a:solidFill>
                  <a:srgbClr val="00B050"/>
                </a:solidFill>
              </a:rPr>
              <a:t>prOsU3 promoter</a:t>
            </a:r>
            <a:r>
              <a:rPr lang="en-US" sz="1400" dirty="0"/>
              <a:t>, blue font is </a:t>
            </a:r>
            <a:r>
              <a:rPr lang="en-US" sz="1400" dirty="0">
                <a:solidFill>
                  <a:srgbClr val="00B0F0"/>
                </a:solidFill>
              </a:rPr>
              <a:t>tRNA</a:t>
            </a:r>
            <a:r>
              <a:rPr lang="en-US" sz="1400" dirty="0"/>
              <a:t>, purple font is </a:t>
            </a:r>
            <a:r>
              <a:rPr lang="en-US" sz="1400" dirty="0">
                <a:solidFill>
                  <a:srgbClr val="7030A0"/>
                </a:solidFill>
              </a:rPr>
              <a:t>sgRNA</a:t>
            </a:r>
            <a:r>
              <a:rPr lang="en-US" sz="1400" dirty="0"/>
              <a:t>, red one is </a:t>
            </a:r>
            <a:r>
              <a:rPr lang="en-US" sz="1400" dirty="0">
                <a:solidFill>
                  <a:srgbClr val="FF0000"/>
                </a:solidFill>
              </a:rPr>
              <a:t>tOsU3</a:t>
            </a:r>
            <a:r>
              <a:rPr lang="en-US" sz="1400" dirty="0"/>
              <a:t> </a:t>
            </a:r>
          </a:p>
        </p:txBody>
      </p:sp>
      <p:sp>
        <p:nvSpPr>
          <p:cNvPr id="10" name="矩形 9">
            <a:extLst>
              <a:ext uri="{FF2B5EF4-FFF2-40B4-BE49-F238E27FC236}">
                <a16:creationId xmlns:a16="http://schemas.microsoft.com/office/drawing/2014/main" id="{E1B63133-8A3D-403F-BC5F-E2003EAC2ED2}"/>
              </a:ext>
            </a:extLst>
          </p:cNvPr>
          <p:cNvSpPr/>
          <p:nvPr/>
        </p:nvSpPr>
        <p:spPr>
          <a:xfrm>
            <a:off x="354495" y="3261912"/>
            <a:ext cx="11731488" cy="2893100"/>
          </a:xfrm>
          <a:prstGeom prst="rect">
            <a:avLst/>
          </a:prstGeom>
        </p:spPr>
        <p:txBody>
          <a:bodyPr wrap="square">
            <a:spAutoFit/>
          </a:bodyPr>
          <a:lstStyle/>
          <a:p>
            <a:r>
              <a:rPr lang="en-US" sz="1400" b="1" dirty="0"/>
              <a:t>OsUbq promoter</a:t>
            </a:r>
            <a:endParaRPr lang="en-US" sz="1400" dirty="0"/>
          </a:p>
          <a:p>
            <a:r>
              <a:rPr lang="en-US" sz="1400" dirty="0"/>
              <a:t>Tcaaattcgggtcaaggcggaagccagcgcgccaccccacgtcagcaaatacggaggcgcggggttgacggcgtcacccggtcctaacggcgaccaacaaaccagccagaagaaattacagtaaaaaaaaagtaaattgcactttgatccaccttttattacctaagtctcaatttggatcacccttaaacctatcttttcaatttgggccgggttgtggtttggactaccatgaacaacttttcgtcatgtctaacttccctttcagcaaacatatgaaccatatatagaggagatcggccgtatactagagctgatgtgtttaaggtcgttgattgcacgagaaaaaaaaatccaaatcgcaacaatagcaaatttatctggttcaaagtgaaaagatatgtttaaaggtagtccaaagtaaaacttatagataataaaatgtggtccaaagcgtaattcactcaaaaaaaatcaacgagacgtgtaccaaacggagacaaacggcatcttctcgaaatttcccaaccgctcgctcgcccgcctcgtcttcccggaaaccgcggtggtttcagcgtggcggattctccaagcagacggagacgtcacggcacgggactcctcccaccacccaaccgccataaataccagccccctcatctcctctcctcgcatcagctccacccccgaaaaatttctccccaatctcgcgaggctctcgtcgtcgaatcgaatcctctcgcgtcctcaaggtacgctgcttctcctctcctcgcttcgtttcgattcgatttcggacgggtgaggttgttttgttgctagatccgattggtggttagggttgtcgatgtgattatcgtgagatgtttaggggttgtagatctgatggttgtgatttgggcacggttggttcgataggtggaatcgtggttaggttttgggattggatgttggttctgatgattggggggaatttttacggttagatgaattgttggatgattcgattggggaaatcggtgtagatctgttggggaattgtggaactagtcatgcctgagtgattggtgcgatttgtagcgtgttccatcttgtaggccttgttgcgagcatgttcagatctactgttccgctcttgattgagttattggtgccatgggttggtgcaaacacaggctttaatatgttatatctgttttgtgtttgatgtagatctgtagggtagttcttcttagacatggttcaattatgtagcttgtgcgtttcgatttgatttcatatgttcacagattagataatgatgaactcttttaattaattgtcaatggtaaataggaagtcttgtcgctatatctgtcataatgatctcatgttactatctgccagtaatttatgctaagaactatattagaatatcatgttacaatctgtagtaatatcatgttacaatctgtagttcatctatataatctattgtggtaatttctttttactatctgtgtgaagattattgccactagttcattctacttatttctgaagttcaggatacgtgtgctgttactacctatctgaatacatgtgtgatgtgcctgttactatctttttgaatacatgtatgttctgttggaatatgtttgctgtttgatccgttgttgtgtccttaatcttgtgctagttcttaccctatctgtttggtgattatttcttgcag</a:t>
            </a:r>
            <a:endParaRPr lang="en-US" sz="1400" dirty="0">
              <a:highlight>
                <a:srgbClr val="00FF00"/>
              </a:highlight>
            </a:endParaRPr>
          </a:p>
        </p:txBody>
      </p:sp>
      <p:sp>
        <p:nvSpPr>
          <p:cNvPr id="11" name="文本框 10">
            <a:extLst>
              <a:ext uri="{FF2B5EF4-FFF2-40B4-BE49-F238E27FC236}">
                <a16:creationId xmlns:a16="http://schemas.microsoft.com/office/drawing/2014/main" id="{4842D0D6-916F-498C-A1B5-A9349E81A109}"/>
              </a:ext>
            </a:extLst>
          </p:cNvPr>
          <p:cNvSpPr txBox="1"/>
          <p:nvPr/>
        </p:nvSpPr>
        <p:spPr>
          <a:xfrm>
            <a:off x="824947" y="6156141"/>
            <a:ext cx="6480313" cy="276999"/>
          </a:xfrm>
          <a:prstGeom prst="rect">
            <a:avLst/>
          </a:prstGeom>
          <a:noFill/>
        </p:spPr>
        <p:txBody>
          <a:bodyPr wrap="square" rtlCol="0">
            <a:spAutoFit/>
          </a:bodyPr>
          <a:lstStyle/>
          <a:p>
            <a:r>
              <a:rPr lang="en-US" sz="1200" b="1" dirty="0"/>
              <a:t>Fig S7. Essential sequences used in this study</a:t>
            </a:r>
          </a:p>
        </p:txBody>
      </p:sp>
      <p:sp>
        <p:nvSpPr>
          <p:cNvPr id="2" name="矩形 1">
            <a:extLst>
              <a:ext uri="{FF2B5EF4-FFF2-40B4-BE49-F238E27FC236}">
                <a16:creationId xmlns:a16="http://schemas.microsoft.com/office/drawing/2014/main" id="{8BFDB67B-AFC1-470F-9D1F-CB93A730E336}"/>
              </a:ext>
            </a:extLst>
          </p:cNvPr>
          <p:cNvSpPr/>
          <p:nvPr/>
        </p:nvSpPr>
        <p:spPr>
          <a:xfrm>
            <a:off x="354495" y="2368231"/>
            <a:ext cx="10340009" cy="523220"/>
          </a:xfrm>
          <a:prstGeom prst="rect">
            <a:avLst/>
          </a:prstGeom>
        </p:spPr>
        <p:txBody>
          <a:bodyPr wrap="square">
            <a:spAutoFit/>
          </a:bodyPr>
          <a:lstStyle/>
          <a:p>
            <a:r>
              <a:rPr lang="en-US" sz="1400" b="1" dirty="0"/>
              <a:t>sgRNA-modified</a:t>
            </a:r>
          </a:p>
          <a:p>
            <a:r>
              <a:rPr lang="en-US" sz="1400" dirty="0"/>
              <a:t>gtttcagagctatgctggaaacagcatagcaagttgaaataaggctagtccgttatcaacttgaaaaagtggcaccgagtcggtgc</a:t>
            </a:r>
          </a:p>
        </p:txBody>
      </p:sp>
    </p:spTree>
    <p:extLst>
      <p:ext uri="{BB962C8B-B14F-4D97-AF65-F5344CB8AC3E}">
        <p14:creationId xmlns:p14="http://schemas.microsoft.com/office/powerpoint/2010/main" val="3292344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A2FA703-111E-4A79-97FB-28E5A825486E}"/>
              </a:ext>
            </a:extLst>
          </p:cNvPr>
          <p:cNvSpPr/>
          <p:nvPr/>
        </p:nvSpPr>
        <p:spPr>
          <a:xfrm>
            <a:off x="0" y="982176"/>
            <a:ext cx="12069418" cy="4893647"/>
          </a:xfrm>
          <a:prstGeom prst="rect">
            <a:avLst/>
          </a:prstGeom>
        </p:spPr>
        <p:txBody>
          <a:bodyPr wrap="square">
            <a:spAutoFit/>
          </a:bodyPr>
          <a:lstStyle/>
          <a:p>
            <a:r>
              <a:rPr lang="en-US" sz="1200" dirty="0">
                <a:highlight>
                  <a:srgbClr val="FFFF00"/>
                </a:highlight>
              </a:rPr>
              <a:t>ccgaagaaaaaaaggaaggtc</a:t>
            </a:r>
            <a:r>
              <a:rPr lang="en-US" sz="1200" dirty="0">
                <a:highlight>
                  <a:srgbClr val="FF00FF"/>
                </a:highlight>
              </a:rPr>
              <a:t>ggaatccatggcgttccagctgcc</a:t>
            </a:r>
            <a:r>
              <a:rPr lang="en-US" sz="1200" dirty="0"/>
              <a:t>gataagaaatattccatcggactcgacattggcacgaatagcgtcggatgggctgttattactgatgagtacaaagttccgtctaagaagttcaaggtgctgggcaacacagaccgccacagcataaagaaaaatctcatcggtgcactccttttcgatagtggggagactgcagaagcgacaagattgaaaaggactgcgagaaggcgctatacacggcgtaagaatagaatctgctaccttcaggagattttctctaacgaaatggctaaggtcgatgacagtttctttcatagacttgaggaatcgttcttggttgaggaggataagaaacatgagaggcacccgatatttggaaacatcgtggatgaggtcgcatatcatgaaaagtaccccacaatctaccacctgagaaagaaactcgttgattccaccgacaaagcggatttgagactcatctacctcgctcttgcccatatgataaagttccgcggacactttctgatcgagggcgacctcaaccctgataatagcgacgtcgataagctcttcatccagttggttcaaacctacaatcagctctttgaggaaaacccaattaatgctagtggagtggatgcaaaagcgatactgtcggccagactctccaagagcagaaggttggagaacctgatcgctcaacttcctggagaaaagaaaaacggtctttttgggaatttgattgccttgtctctgggcctcacaccaaacttcaagtcaaattttgacctcgctgaggatgccaaacttcagttgtctaaggatacctatgatgacgatcttgacaatttgctggcacaaattggcgaccagtacgcggatctgttcctcgcagcgaagaatctgagtgatgctattctcctttcggacatactcagggttaacactgagatcacaaaagcacctttgagtgcgtcgatgattaagcgctatgatgaacatcaccaagacctcactttgctgaaggcccttgtgcggcagcaattgccagagaagtacaaagaaatcttctttgaccaatctaagaacggatacgctggctatattgatggaggagcttctcaggaggaattctataagtttatcaaacctatacttgagaagatggatggtacagaggaactccttgttaaattgaacagagaagatttgctgcgcaagcaacggacctttgacaacggatcaattccgcatcagatacacctcggcgagcttcatgccatccttcgccggcaggaagatttctacccctttttgaaggacaaccgcgagaagatagaaaaaatccttacgttccggattccttactatgtgggtccattggcaagggggaattcccgctttgcgtggatgactcggaaaagcgaggaaactatcacaccgtggaacttcgaggaagttgtggacaagggagcttctgcccaatcattcattgagaggatgactaacttcgataagaacctgccgaacgagaaagttctccccaagcactccctcctttacgagtatttcaccgtgtataacgaacttacgaaggttaaatacgtgactgagggtatgaggaagccagcattcttgagcggggaacaaaagaaagcgattgttgatttgctgtttaaaactaatcgcaaggtgacagtcaagcagctcaaagaggattatttcaagaaaattgaatgtttcgactctgtggagatatcaggagtcgaagataggtttaacgcttcccttggcacataccatgacctccttaagatcattaaggacaaagatttcctggataacgaggaaaatgaggacatcctcgaagatattgttcttaccttgacgctgtttgaggatcgcgaaatgatcgaggaacggcttaagacgtatgctcacttgttcgacgataaggttatgaagcagctcaagcgtagaaggtacactggatggggccgtctgtctagaaagctcatcaacggaatacgtgataaacaaagtggcaagacaattttggattttctgaagtcggacggattcgccaacagaaattttatgcagctgattcatgacgatagtctcaccttcaaagaggacatacagaaggctcaagtgagtggtcaaggggattcgctgcatgaacacatcgcaaacctcgcgggttcaccggccataaagaaaggaatccttcaaactgttaaggtcgttgatgagttggttaaagtgatgggtaggcacaagcccgaaaacatagtgatcgagatggctcgcgaaaatcagactacacaaaaagggcagaagaactctcgcgagcggatgaaaaggattgaggaaggaatcaaggaactgggctcacagattctcaaagagcatccagtcgaaaacacacagctgcaaaatgagaagctctatctttactatctccaaaatggccgggacatgtatgttgatcaggagcttgacatcaaccgtttgtccgactatgatgtggaccacattgtcccgcaatctttccttaaggacgattcaatcgataataaggtgttgacccggagcgataaaaaccgtggaaagtctgacaatgtcccttcagaggaagtggttaagaagatgaagaactactggagacaattgctgaatgcaaaactgatcacacagagaaagttcgacaacctcaccaaagcagagagaggtgggctcagtgaacttgataaagcgggcttcattaagcgtcagctcgttgagactagacagatcacgaagcatgtcgcgcagattttggattcgcggatgaacacgaagtacgacgagaatgataaactgatacgtgaagtcaaggttatcactcttaagtccaaattggtgagcgatttcagaaaggacttccaattctataaggtcagggagatcaacaattatcatcacgctcacgatgcctaccttaatgctgttgtggggaccgcccttattaagaaataccctaaattggagtctgaattcgtttacggggattataaggtctacgacgttaggaaaatgatagctaagagtgagcaggagatcggtaaagcaactgcgaagtatttcttttactcgaacatcatgaatttctttaagaccgagataacgctggcaaatggcgaaattagaaagaggcctctcatagagactaacggtgagacaggggaaatcgtctgggataagggtagggactttgcgacagtgcgcaaggtcctctctatgccgcaagttaatattgtgaagaaaaccgaggtgcagacgggaggcttctccaaggaaagcatacttcccaaacggaactctgataagttgatcgctcgtaagaaagattgggaccctaagaaatatggtgggttcgattccccaactgttgcttacagcgtgctggtcgttgccaaggtcgagaagggtaaatccaagaaactcaaaagcgttaaggaactccttgggattactatcatggagagatcttcattcgaaaagaatcctatcgactttcttgaggccaaaggatataaggaagttaagaaagatctgataatcaaactcccaaagtactcattgtttgagctggaaaacggcaggaagcgcatgcttgcttccgccggagagttgcagaaagggaacgagttggctctgccttctaagtatgttaacttcctctatcttgcctctcattacgagaagctcaaaggctcaccagaggacaacgaacagaaacaactttttgtcgagcaacataagcactatttggatgagattatagaacagatcagtgaattctcgaaaagggttatccttgcagatgcgaatcttgacaaggtgttgtctgcatacaacaaacatagagataagccgatcagggagcaagcggaaaatatcattcacctcttcactcttacaaacttgggtgctcccgctgccttcaagtattttgataccacgattgaccggaaacgttacacctcaacgaaggaggtgctggatgccaccctcatccaccaatctattaccggactctacgagactagaatcgatctctcacagctcggcggggat</a:t>
            </a:r>
            <a:r>
              <a:rPr lang="en-US" sz="1200" dirty="0">
                <a:highlight>
                  <a:srgbClr val="FFFF00"/>
                </a:highlight>
              </a:rPr>
              <a:t>aaaagaccagcagcgacgaaaaaggcaggacaggctaagaagaagaaatag</a:t>
            </a:r>
            <a:endParaRPr lang="en-US" sz="1200" dirty="0">
              <a:solidFill>
                <a:srgbClr val="FF0000"/>
              </a:solidFill>
              <a:highlight>
                <a:srgbClr val="FFFF00"/>
              </a:highlight>
            </a:endParaRPr>
          </a:p>
        </p:txBody>
      </p:sp>
      <p:sp>
        <p:nvSpPr>
          <p:cNvPr id="5" name="文本框 4">
            <a:extLst>
              <a:ext uri="{FF2B5EF4-FFF2-40B4-BE49-F238E27FC236}">
                <a16:creationId xmlns:a16="http://schemas.microsoft.com/office/drawing/2014/main" id="{0A51C1FE-45EB-4E3C-8F28-BD264346AB21}"/>
              </a:ext>
            </a:extLst>
          </p:cNvPr>
          <p:cNvSpPr txBox="1"/>
          <p:nvPr/>
        </p:nvSpPr>
        <p:spPr>
          <a:xfrm>
            <a:off x="149088" y="397566"/>
            <a:ext cx="9322903" cy="523220"/>
          </a:xfrm>
          <a:prstGeom prst="rect">
            <a:avLst/>
          </a:prstGeom>
          <a:noFill/>
        </p:spPr>
        <p:txBody>
          <a:bodyPr wrap="square" rtlCol="0">
            <a:spAutoFit/>
          </a:bodyPr>
          <a:lstStyle/>
          <a:p>
            <a:r>
              <a:rPr lang="en-US" sz="1400" dirty="0"/>
              <a:t>SpCas9</a:t>
            </a:r>
          </a:p>
          <a:p>
            <a:r>
              <a:rPr lang="en-US" sz="1400" dirty="0"/>
              <a:t>NLS is highlighted in yellow, linker is highlighted in rose red, SpCas9 was optimized in rice </a:t>
            </a:r>
          </a:p>
        </p:txBody>
      </p:sp>
      <p:sp>
        <p:nvSpPr>
          <p:cNvPr id="6" name="文本框 5">
            <a:extLst>
              <a:ext uri="{FF2B5EF4-FFF2-40B4-BE49-F238E27FC236}">
                <a16:creationId xmlns:a16="http://schemas.microsoft.com/office/drawing/2014/main" id="{9920727C-B525-4868-AA68-9A408FC9F2A0}"/>
              </a:ext>
            </a:extLst>
          </p:cNvPr>
          <p:cNvSpPr txBox="1"/>
          <p:nvPr/>
        </p:nvSpPr>
        <p:spPr>
          <a:xfrm>
            <a:off x="815008" y="6160678"/>
            <a:ext cx="6897757" cy="276999"/>
          </a:xfrm>
          <a:prstGeom prst="rect">
            <a:avLst/>
          </a:prstGeom>
          <a:noFill/>
        </p:spPr>
        <p:txBody>
          <a:bodyPr wrap="square" rtlCol="0">
            <a:spAutoFit/>
          </a:bodyPr>
          <a:lstStyle/>
          <a:p>
            <a:r>
              <a:rPr lang="en-US" sz="1200" b="1" dirty="0"/>
              <a:t>Fig S7. Essential sequences used in this study (continued)</a:t>
            </a:r>
          </a:p>
        </p:txBody>
      </p:sp>
    </p:spTree>
    <p:extLst>
      <p:ext uri="{BB962C8B-B14F-4D97-AF65-F5344CB8AC3E}">
        <p14:creationId xmlns:p14="http://schemas.microsoft.com/office/powerpoint/2010/main" val="2071411091"/>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24881</TotalTime>
  <Words>1228</Words>
  <Application>Microsoft Office PowerPoint</Application>
  <PresentationFormat>宽屏</PresentationFormat>
  <Paragraphs>164</Paragraphs>
  <Slides>11</Slides>
  <Notes>0</Notes>
  <HiddenSlides>0</HiddenSlides>
  <MMClips>0</MMClips>
  <ScaleCrop>false</ScaleCrop>
  <HeadingPairs>
    <vt:vector size="6" baseType="variant">
      <vt:variant>
        <vt:lpstr>已用的字体</vt:lpstr>
      </vt:variant>
      <vt:variant>
        <vt:i4>2</vt:i4>
      </vt:variant>
      <vt:variant>
        <vt:lpstr>主题</vt:lpstr>
      </vt:variant>
      <vt:variant>
        <vt:i4>1</vt:i4>
      </vt:variant>
      <vt:variant>
        <vt:lpstr>幻灯片标题</vt:lpstr>
      </vt:variant>
      <vt:variant>
        <vt:i4>11</vt:i4>
      </vt:variant>
    </vt:vector>
  </HeadingPairs>
  <TitlesOfParts>
    <vt:vector size="14" baseType="lpstr">
      <vt:lpstr>Arial</vt:lpstr>
      <vt:lpstr>等线</vt:lpstr>
      <vt:lpstr>Office 主题​​</vt:lpstr>
      <vt:lpstr>Multiplex nucleotide editing by high-fidelity Cas9 variants with improved efficiency in rice  Additional  file 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List of legends for additional  figures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Admin002</dc:creator>
  <cp:lastModifiedBy>XW</cp:lastModifiedBy>
  <cp:revision>274</cp:revision>
  <dcterms:created xsi:type="dcterms:W3CDTF">2018-04-17T03:33:53Z</dcterms:created>
  <dcterms:modified xsi:type="dcterms:W3CDTF">2019-11-08T07:49:22Z</dcterms:modified>
</cp:coreProperties>
</file>