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charts/colors1.xml" ContentType="application/vnd.ms-office.chartcolorstyle+xml"/>
  <Override PartName="/ppt/charts/style1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62" r:id="rId2"/>
  </p:sldIdLst>
  <p:sldSz cx="6858000" cy="9144000" type="letter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724"/>
    <p:restoredTop sz="96801"/>
  </p:normalViewPr>
  <p:slideViewPr>
    <p:cSldViewPr snapToGrid="0" snapToObjects="1">
      <p:cViewPr varScale="1">
        <p:scale>
          <a:sx n="88" d="100"/>
          <a:sy n="88" d="100"/>
        </p:scale>
        <p:origin x="-3234" y="-102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clId="Web-{FF7D5D30-02E8-4B87-91D2-71222C758E2E}"/>
    <pc:docChg chg="modSld">
      <pc:chgData name="" userId="" providerId="" clId="Web-{FF7D5D30-02E8-4B87-91D2-71222C758E2E}" dt="2019-05-10T17:24:46.184" v="3" actId="20577"/>
      <pc:docMkLst>
        <pc:docMk/>
      </pc:docMkLst>
      <pc:sldChg chg="modSp">
        <pc:chgData name="" userId="" providerId="" clId="Web-{FF7D5D30-02E8-4B87-91D2-71222C758E2E}" dt="2019-05-10T17:24:46.168" v="2" actId="20577"/>
        <pc:sldMkLst>
          <pc:docMk/>
          <pc:sldMk cId="4233322535" sldId="262"/>
        </pc:sldMkLst>
        <pc:spChg chg="mod">
          <ac:chgData name="" userId="" providerId="" clId="Web-{FF7D5D30-02E8-4B87-91D2-71222C758E2E}" dt="2019-05-10T17:24:46.168" v="2" actId="20577"/>
          <ac:spMkLst>
            <pc:docMk/>
            <pc:sldMk cId="4233322535" sldId="262"/>
            <ac:spMk id="5" creationId="{2F7CC20D-41DF-1F46-99E8-7BF4596E2FB4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oleObject" Target="file:///\\Users\paula\Documents\Ath%20Mutant%20Screen\Ath%20mutant%20screening%20-%20manuscript%20PP%202018\human%20pathogen%20specific%20respose%20version\raw%20data\qPCR%20for%20microarray%20validation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25780839895013"/>
          <c:y val="5.0925925925925923E-2"/>
          <c:w val="0.83686636045494311"/>
          <c:h val="0.6159540615716131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Sheet2!$Y$2</c:f>
              <c:strCache>
                <c:ptCount val="1"/>
                <c:pt idx="0">
                  <c:v>mock</c:v>
                </c:pt>
              </c:strCache>
            </c:strRef>
          </c:tx>
          <c:spPr>
            <a:solidFill>
              <a:schemeClr val="bg1"/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Sheet2!$Z$4:$Z$12</c:f>
                <c:numCache>
                  <c:formatCode>General</c:formatCode>
                  <c:ptCount val="9"/>
                  <c:pt idx="0">
                    <c:v>0</c:v>
                  </c:pt>
                  <c:pt idx="1">
                    <c:v>0</c:v>
                  </c:pt>
                  <c:pt idx="2">
                    <c:v>0</c:v>
                  </c:pt>
                  <c:pt idx="3">
                    <c:v>0</c:v>
                  </c:pt>
                  <c:pt idx="4">
                    <c:v>0</c:v>
                  </c:pt>
                  <c:pt idx="5">
                    <c:v>0</c:v>
                  </c:pt>
                  <c:pt idx="6">
                    <c:v>0</c:v>
                  </c:pt>
                  <c:pt idx="7">
                    <c:v>0</c:v>
                  </c:pt>
                  <c:pt idx="8">
                    <c:v>0</c:v>
                  </c:pt>
                </c:numCache>
              </c:numRef>
            </c:plus>
            <c:minus>
              <c:numRef>
                <c:f>Sheet2!$Z$4:$Z$12</c:f>
                <c:numCache>
                  <c:formatCode>General</c:formatCode>
                  <c:ptCount val="9"/>
                  <c:pt idx="0">
                    <c:v>0</c:v>
                  </c:pt>
                  <c:pt idx="1">
                    <c:v>0</c:v>
                  </c:pt>
                  <c:pt idx="2">
                    <c:v>0</c:v>
                  </c:pt>
                  <c:pt idx="3">
                    <c:v>0</c:v>
                  </c:pt>
                  <c:pt idx="4">
                    <c:v>0</c:v>
                  </c:pt>
                  <c:pt idx="5">
                    <c:v>0</c:v>
                  </c:pt>
                  <c:pt idx="6">
                    <c:v>0</c:v>
                  </c:pt>
                  <c:pt idx="7">
                    <c:v>0</c:v>
                  </c:pt>
                  <c:pt idx="8">
                    <c:v>0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Sheet2!$X$4:$X$12</c:f>
              <c:strCache>
                <c:ptCount val="9"/>
                <c:pt idx="0">
                  <c:v>AT2G39200</c:v>
                </c:pt>
                <c:pt idx="1">
                  <c:v>AT2G19190</c:v>
                </c:pt>
                <c:pt idx="2">
                  <c:v>AT2G39530</c:v>
                </c:pt>
                <c:pt idx="3">
                  <c:v>AT3G46280</c:v>
                </c:pt>
                <c:pt idx="4">
                  <c:v>AT3G50190</c:v>
                </c:pt>
                <c:pt idx="5">
                  <c:v>AT1G67370</c:v>
                </c:pt>
                <c:pt idx="6">
                  <c:v>AT4G10420</c:v>
                </c:pt>
                <c:pt idx="7">
                  <c:v>AT3G57260</c:v>
                </c:pt>
                <c:pt idx="8">
                  <c:v>AT5G44420</c:v>
                </c:pt>
              </c:strCache>
            </c:strRef>
          </c:cat>
          <c:val>
            <c:numRef>
              <c:f>Sheet2!$AA$4:$AA$12</c:f>
              <c:numCache>
                <c:formatCode>General</c:formatCode>
                <c:ptCount val="9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47F-BB47-9ACE-462F6A7ABBAE}"/>
            </c:ext>
          </c:extLst>
        </c:ser>
        <c:ser>
          <c:idx val="1"/>
          <c:order val="1"/>
          <c:tx>
            <c:strRef>
              <c:f>Sheet2!$AB$2</c:f>
              <c:strCache>
                <c:ptCount val="1"/>
                <c:pt idx="0">
                  <c:v>STm SL1344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-2.0662328946231205E-17"/>
                  <c:y val="-3.9811799904012811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*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147F-BB47-9ACE-462F6A7ABBAE}"/>
                </c:ext>
              </c:extLst>
            </c:dLbl>
            <c:dLbl>
              <c:idx val="1"/>
              <c:layout>
                <c:manualLayout>
                  <c:x val="-4.132465789246241E-17"/>
                  <c:y val="-1.1943539971203843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***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147F-BB47-9ACE-462F6A7ABBAE}"/>
                </c:ext>
              </c:extLst>
            </c:dLbl>
            <c:dLbl>
              <c:idx val="2"/>
              <c:layout>
                <c:manualLayout>
                  <c:x val="0"/>
                  <c:y val="-0.1473036596448474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*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147F-BB47-9ACE-462F6A7ABBAE}"/>
                </c:ext>
              </c:extLst>
            </c:dLbl>
            <c:dLbl>
              <c:idx val="3"/>
              <c:layout>
                <c:manualLayout>
                  <c:x val="-8.2649315784924819E-17"/>
                  <c:y val="-6.7680059836821779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*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147F-BB47-9ACE-462F6A7ABBAE}"/>
                </c:ext>
              </c:extLst>
            </c:dLbl>
            <c:dLbl>
              <c:idx val="4"/>
              <c:layout>
                <c:manualLayout>
                  <c:x val="0"/>
                  <c:y val="-3.5830619913611528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ns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147F-BB47-9ACE-462F6A7ABBAE}"/>
                </c:ext>
              </c:extLst>
            </c:dLbl>
            <c:dLbl>
              <c:idx val="5"/>
              <c:layout>
                <c:manualLayout>
                  <c:x val="0"/>
                  <c:y val="-5.1755339875216654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ns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147F-BB47-9ACE-462F6A7ABBAE}"/>
                </c:ext>
              </c:extLst>
            </c:dLbl>
            <c:dLbl>
              <c:idx val="6"/>
              <c:layout>
                <c:manualLayout>
                  <c:x val="0"/>
                  <c:y val="-4.3792979894414094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ns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147F-BB47-9ACE-462F6A7ABBAE}"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/>
                      <a:t>***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147F-BB47-9ACE-462F6A7ABBAE}"/>
                </c:ext>
              </c:extLst>
            </c:dLbl>
            <c:dLbl>
              <c:idx val="8"/>
              <c:layout>
                <c:manualLayout>
                  <c:x val="-2.2540982879148972E-3"/>
                  <c:y val="3.1347873947466313E-7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***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147F-BB47-9ACE-462F6A7ABBA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errBars>
            <c:errBarType val="both"/>
            <c:errValType val="cust"/>
            <c:noEndCap val="0"/>
            <c:plus>
              <c:numRef>
                <c:f>Sheet2!$AC$4:$AC$12</c:f>
                <c:numCache>
                  <c:formatCode>General</c:formatCode>
                  <c:ptCount val="9"/>
                  <c:pt idx="0">
                    <c:v>1.6937769134033704</c:v>
                  </c:pt>
                  <c:pt idx="1">
                    <c:v>0.16097877604040656</c:v>
                  </c:pt>
                  <c:pt idx="2">
                    <c:v>5.4323783139057005</c:v>
                  </c:pt>
                  <c:pt idx="3">
                    <c:v>2.0078516973360534</c:v>
                  </c:pt>
                  <c:pt idx="4">
                    <c:v>1.0502684745698219</c:v>
                  </c:pt>
                  <c:pt idx="5">
                    <c:v>0.95548404230816364</c:v>
                  </c:pt>
                  <c:pt idx="6">
                    <c:v>0.26313905454451975</c:v>
                  </c:pt>
                  <c:pt idx="7">
                    <c:v>2.9642355522229439E-2</c:v>
                  </c:pt>
                  <c:pt idx="8">
                    <c:v>3.4175644707758232E-2</c:v>
                  </c:pt>
                </c:numCache>
              </c:numRef>
            </c:plus>
            <c:minus>
              <c:numRef>
                <c:f>Sheet2!$AC$4:$AC$12</c:f>
                <c:numCache>
                  <c:formatCode>General</c:formatCode>
                  <c:ptCount val="9"/>
                  <c:pt idx="0">
                    <c:v>1.6937769134033704</c:v>
                  </c:pt>
                  <c:pt idx="1">
                    <c:v>0.16097877604040656</c:v>
                  </c:pt>
                  <c:pt idx="2">
                    <c:v>5.4323783139057005</c:v>
                  </c:pt>
                  <c:pt idx="3">
                    <c:v>2.0078516973360534</c:v>
                  </c:pt>
                  <c:pt idx="4">
                    <c:v>1.0502684745698219</c:v>
                  </c:pt>
                  <c:pt idx="5">
                    <c:v>0.95548404230816364</c:v>
                  </c:pt>
                  <c:pt idx="6">
                    <c:v>0.26313905454451975</c:v>
                  </c:pt>
                  <c:pt idx="7">
                    <c:v>2.9642355522229439E-2</c:v>
                  </c:pt>
                  <c:pt idx="8">
                    <c:v>3.4175644707758232E-2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Sheet2!$X$4:$X$12</c:f>
              <c:strCache>
                <c:ptCount val="9"/>
                <c:pt idx="0">
                  <c:v>AT2G39200</c:v>
                </c:pt>
                <c:pt idx="1">
                  <c:v>AT2G19190</c:v>
                </c:pt>
                <c:pt idx="2">
                  <c:v>AT2G39530</c:v>
                </c:pt>
                <c:pt idx="3">
                  <c:v>AT3G46280</c:v>
                </c:pt>
                <c:pt idx="4">
                  <c:v>AT3G50190</c:v>
                </c:pt>
                <c:pt idx="5">
                  <c:v>AT1G67370</c:v>
                </c:pt>
                <c:pt idx="6">
                  <c:v>AT4G10420</c:v>
                </c:pt>
                <c:pt idx="7">
                  <c:v>AT3G57260</c:v>
                </c:pt>
                <c:pt idx="8">
                  <c:v>AT5G44420</c:v>
                </c:pt>
              </c:strCache>
            </c:strRef>
          </c:cat>
          <c:val>
            <c:numRef>
              <c:f>Sheet2!$AD$4:$AD$12</c:f>
              <c:numCache>
                <c:formatCode>0.00</c:formatCode>
                <c:ptCount val="9"/>
                <c:pt idx="0">
                  <c:v>3.7537423133593548</c:v>
                </c:pt>
                <c:pt idx="1">
                  <c:v>10.01060273919264</c:v>
                </c:pt>
                <c:pt idx="2">
                  <c:v>9.6000392941963977</c:v>
                </c:pt>
                <c:pt idx="3">
                  <c:v>4.1676856235572739</c:v>
                </c:pt>
                <c:pt idx="4">
                  <c:v>1.5892281567727113</c:v>
                </c:pt>
                <c:pt idx="5">
                  <c:v>1.1320102050340719</c:v>
                </c:pt>
                <c:pt idx="6">
                  <c:v>1.000474294759466</c:v>
                </c:pt>
                <c:pt idx="7" formatCode="General">
                  <c:v>-1.3188285107593747</c:v>
                </c:pt>
                <c:pt idx="8" formatCode="General">
                  <c:v>-3.0762609140044495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B-147F-BB47-9ACE-462F6A7ABB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3670400"/>
        <c:axId val="173671936"/>
      </c:barChart>
      <c:catAx>
        <c:axId val="1736704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73671936"/>
        <c:crosses val="autoZero"/>
        <c:auto val="1"/>
        <c:lblAlgn val="ctr"/>
        <c:lblOffset val="100"/>
        <c:noMultiLvlLbl val="0"/>
      </c:catAx>
      <c:valAx>
        <c:axId val="17367193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73670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2490266841644797"/>
          <c:y val="5.6133712452610049E-2"/>
          <c:w val="0.31080412382844569"/>
          <c:h val="7.624806074214837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2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309CDF-1558-1948-A35B-90EAD1CC5E36}" type="datetimeFigureOut">
              <a:rPr lang="en-US" smtClean="0"/>
              <a:t>1/2/2020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028050-2119-9D4C-B7E2-C2A26E30C5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9752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028050-2119-9D4C-B7E2-C2A26E30C5B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4725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74"/>
            <a:ext cx="5829300" cy="196003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3E836C-C2CF-414B-BCA5-FE861C8D1262}" type="datetimeFigureOut">
              <a:rPr lang="en-US"/>
              <a:pPr>
                <a:defRPr/>
              </a:pPr>
              <a:t>1/2/2020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3B7E3E-DB1E-459B-8616-98F1B7372BA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178905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CE3027-6451-4573-843A-D40D0C944796}" type="datetimeFigureOut">
              <a:rPr lang="en-US"/>
              <a:pPr>
                <a:defRPr/>
              </a:pPr>
              <a:t>1/2/2020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A8874E-8C86-4547-92FB-664E16B96CD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640104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9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25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4241B9-712B-4562-83DD-EDB39C627109}" type="datetimeFigureOut">
              <a:rPr lang="en-US"/>
              <a:pPr>
                <a:defRPr/>
              </a:pPr>
              <a:t>1/2/2020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4EA89E-3B20-49A6-B3E9-157BB0E8FDD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416240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7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2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0048B1-8D34-46AD-955E-2CC5960DDD8A}" type="datetimeFigureOut">
              <a:rPr lang="en-US"/>
              <a:pPr>
                <a:defRPr/>
              </a:pPr>
              <a:t>1/2/2020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5495FC-4C92-427F-AB90-4096AC32CCE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986810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3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3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3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3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07A347-9910-430E-963C-4DFDFC8F85AF}" type="datetimeFigureOut">
              <a:rPr lang="en-US"/>
              <a:pPr>
                <a:defRPr/>
              </a:pPr>
              <a:t>1/2/2020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6A0F90-771E-46D9-8ECA-76B0EB490F6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9472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AD9220-B3EF-4892-B3AF-211E0AEFF284}" type="datetimeFigureOut">
              <a:rPr lang="en-US"/>
              <a:pPr>
                <a:defRPr/>
              </a:pPr>
              <a:t>1/2/2020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559672-5932-4AA4-987B-556698E276B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48705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505FCB-8FA1-4321-A833-C244F2CA8B40}" type="datetimeFigureOut">
              <a:rPr lang="en-US"/>
              <a:pPr>
                <a:defRPr/>
              </a:pPr>
              <a:t>1/2/2020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B59822-0391-4C8C-9D43-C2870CC70B3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769673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4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91" y="364074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4" y="1913473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8A4CAE-3347-4CF6-B2A0-0CB4416CAAB1}" type="datetimeFigureOut">
              <a:rPr lang="en-US"/>
              <a:pPr>
                <a:defRPr/>
              </a:pPr>
              <a:t>1/2/2020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658EB0-57D7-442C-80D9-BD8EF75D1CC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841725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8F2BDF-C206-4DDC-89C6-0FF2DCAA1A7E}" type="datetimeFigureOut">
              <a:rPr lang="en-US"/>
              <a:pPr>
                <a:defRPr/>
              </a:pPr>
              <a:t>1/2/2020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1B9028-8BBC-4AAD-B89A-BD29D46E115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48294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2F4658-D6F5-40BD-9F8C-77EF04783B7F}" type="datetimeFigureOut">
              <a:rPr lang="en-US"/>
              <a:pPr>
                <a:defRPr/>
              </a:pPr>
              <a:t>1/2/2020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A1B6D6-B2ED-4DBC-9085-CCC01E204C8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240622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8" y="488953"/>
            <a:ext cx="1157288" cy="104013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6" y="488953"/>
            <a:ext cx="3357563" cy="104013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FE5320-E11A-4FFA-A48B-C7C323C0716E}" type="datetimeFigureOut">
              <a:rPr lang="en-US"/>
              <a:pPr>
                <a:defRPr/>
              </a:pPr>
              <a:t>1/2/2020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0C24C-34DC-4B6C-9639-FDE6DB9BC65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488083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666"/>
            <a:ext cx="16002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AE53097-FBAF-4D24-AACE-BCF21938F6C4}" type="datetimeFigureOut">
              <a:rPr lang="en-US"/>
              <a:pPr>
                <a:defRPr/>
              </a:pPr>
              <a:t>1/2/2020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666"/>
            <a:ext cx="21717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666"/>
            <a:ext cx="1600200" cy="4857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55F0FCB0-A81C-450A-828C-7421542915B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25034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189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377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566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754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891" indent="-342891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xmlns="" id="{B1E05265-0980-764C-988D-7CF41722A66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3673420"/>
              </p:ext>
            </p:extLst>
          </p:nvPr>
        </p:nvGraphicFramePr>
        <p:xfrm>
          <a:off x="707602" y="1424641"/>
          <a:ext cx="5406951" cy="31900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12">
            <a:extLst>
              <a:ext uri="{FF2B5EF4-FFF2-40B4-BE49-F238E27FC236}">
                <a16:creationId xmlns:a16="http://schemas.microsoft.com/office/drawing/2014/main" xmlns="" id="{2F7CC20D-41DF-1F46-99E8-7BF4596E2FB4}"/>
              </a:ext>
            </a:extLst>
          </p:cNvPr>
          <p:cNvSpPr txBox="1"/>
          <p:nvPr/>
        </p:nvSpPr>
        <p:spPr>
          <a:xfrm>
            <a:off x="1052623" y="4614650"/>
            <a:ext cx="5289161" cy="1754326"/>
          </a:xfrm>
          <a:prstGeom prst="rect">
            <a:avLst/>
          </a:prstGeom>
          <a:solidFill>
            <a:schemeClr val="bg1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200" b="1" smtClean="0">
                <a:latin typeface="Times New Roman"/>
                <a:cs typeface="Times New Roman"/>
              </a:rPr>
              <a:t>Figure </a:t>
            </a:r>
            <a:r>
              <a:rPr lang="en-US" sz="1200" b="1" dirty="0">
                <a:latin typeface="Times New Roman"/>
                <a:cs typeface="Times New Roman"/>
              </a:rPr>
              <a:t>S2. Validation of microarray analysis by RT-qPCR</a:t>
            </a:r>
            <a:r>
              <a:rPr lang="en-US" sz="1200" dirty="0">
                <a:latin typeface="Times New Roman"/>
                <a:cs typeface="Times New Roman"/>
              </a:rPr>
              <a:t>. Arabidopsis leaves were infiltrated with STm SL1344 (1 x 10</a:t>
            </a:r>
            <a:r>
              <a:rPr lang="en-US" sz="1200" baseline="30000" dirty="0">
                <a:latin typeface="Times New Roman"/>
                <a:cs typeface="Times New Roman"/>
              </a:rPr>
              <a:t>8 </a:t>
            </a:r>
            <a:r>
              <a:rPr lang="en-US" sz="1200" dirty="0">
                <a:latin typeface="Times New Roman"/>
                <a:cs typeface="Times New Roman"/>
              </a:rPr>
              <a:t>CFU.mL</a:t>
            </a:r>
            <a:r>
              <a:rPr lang="en-US" sz="1200" baseline="30000" dirty="0">
                <a:latin typeface="Times New Roman"/>
                <a:cs typeface="Times New Roman"/>
              </a:rPr>
              <a:t>-1</a:t>
            </a:r>
            <a:r>
              <a:rPr lang="en-US" sz="1200" dirty="0">
                <a:latin typeface="Times New Roman"/>
                <a:cs typeface="Times New Roman"/>
              </a:rPr>
              <a:t>) or water as a mock control. Expression </a:t>
            </a:r>
            <a:r>
              <a:rPr lang="en-US" sz="1200" baseline="0" dirty="0">
                <a:latin typeface="Times New Roman"/>
                <a:cs typeface="Times New Roman"/>
              </a:rPr>
              <a:t>of randomly selected genes was</a:t>
            </a:r>
            <a:r>
              <a:rPr lang="en-US" sz="1200" dirty="0">
                <a:latin typeface="Times New Roman"/>
                <a:cs typeface="Times New Roman"/>
              </a:rPr>
              <a:t> normalized</a:t>
            </a:r>
            <a:r>
              <a:rPr lang="en-US" sz="1200" baseline="0" dirty="0">
                <a:latin typeface="Times New Roman"/>
                <a:cs typeface="Times New Roman"/>
              </a:rPr>
              <a:t> to the expression of</a:t>
            </a:r>
            <a:r>
              <a:rPr lang="en-US" sz="1200" dirty="0">
                <a:latin typeface="Times New Roman"/>
                <a:cs typeface="Times New Roman"/>
              </a:rPr>
              <a:t> the</a:t>
            </a:r>
            <a:r>
              <a:rPr lang="en-US" sz="1200" baseline="0" dirty="0">
                <a:latin typeface="Times New Roman"/>
                <a:cs typeface="Times New Roman"/>
              </a:rPr>
              <a:t> housekeeping gene </a:t>
            </a:r>
            <a:r>
              <a:rPr lang="en-US" sz="1200" i="1" baseline="0" dirty="0">
                <a:latin typeface="Times New Roman"/>
                <a:cs typeface="Times New Roman"/>
              </a:rPr>
              <a:t>ACT8</a:t>
            </a:r>
            <a:r>
              <a:rPr lang="en-US" sz="1200" baseline="0" dirty="0">
                <a:latin typeface="Times New Roman"/>
                <a:cs typeface="Times New Roman"/>
              </a:rPr>
              <a:t> (AT1G49240). Gene expression levels in the STm</a:t>
            </a:r>
            <a:r>
              <a:rPr lang="en-US" sz="1200" dirty="0">
                <a:latin typeface="Times New Roman"/>
                <a:cs typeface="Times New Roman"/>
              </a:rPr>
              <a:t> 1344-treated samples </a:t>
            </a:r>
            <a:r>
              <a:rPr lang="en-US" sz="1200" baseline="0" dirty="0">
                <a:latin typeface="Times New Roman"/>
                <a:cs typeface="Times New Roman"/>
              </a:rPr>
              <a:t>relative to the mock-treated samples (value set</a:t>
            </a:r>
            <a:r>
              <a:rPr lang="en-US" sz="1200" dirty="0">
                <a:latin typeface="Times New Roman"/>
                <a:cs typeface="Times New Roman"/>
              </a:rPr>
              <a:t> as 1)</a:t>
            </a:r>
            <a:r>
              <a:rPr lang="en-US" sz="1200" baseline="0" dirty="0">
                <a:latin typeface="Times New Roman"/>
                <a:cs typeface="Times New Roman"/>
              </a:rPr>
              <a:t> were calculated using the </a:t>
            </a:r>
            <a:r>
              <a:rPr lang="el-GR" sz="1200" baseline="0" dirty="0">
                <a:latin typeface="Times New Roman"/>
                <a:cs typeface="Times New Roman"/>
              </a:rPr>
              <a:t>ΔΔ</a:t>
            </a:r>
            <a:r>
              <a:rPr lang="en-US" sz="1200" baseline="0" dirty="0">
                <a:latin typeface="Times New Roman"/>
                <a:cs typeface="Times New Roman"/>
              </a:rPr>
              <a:t>Ct method </a:t>
            </a:r>
            <a:r>
              <a:rPr lang="en-US" sz="1200" baseline="0" dirty="0" smtClean="0">
                <a:latin typeface="Times New Roman"/>
                <a:cs typeface="Times New Roman"/>
              </a:rPr>
              <a:t>(</a:t>
            </a:r>
            <a:r>
              <a:rPr lang="en-US" sz="1200" dirty="0" smtClean="0">
                <a:latin typeface="Times New Roman"/>
                <a:cs typeface="Times New Roman"/>
              </a:rPr>
              <a:t>73). </a:t>
            </a:r>
            <a:r>
              <a:rPr lang="en-US" sz="1200" baseline="0" dirty="0">
                <a:latin typeface="Times New Roman"/>
                <a:cs typeface="Times New Roman"/>
              </a:rPr>
              <a:t>Results are shown as average</a:t>
            </a:r>
            <a:r>
              <a:rPr lang="en-US" sz="1200" dirty="0">
                <a:latin typeface="Times New Roman"/>
                <a:cs typeface="Times New Roman"/>
              </a:rPr>
              <a:t> (n = 6 ± SE) and statistical difference between the means (STm SL1344 vs. mock) was determined using Student’s </a:t>
            </a:r>
            <a:r>
              <a:rPr lang="en-US" sz="1200" i="1" dirty="0">
                <a:latin typeface="Times New Roman"/>
                <a:cs typeface="Times New Roman"/>
              </a:rPr>
              <a:t>t</a:t>
            </a:r>
            <a:r>
              <a:rPr lang="en-US" sz="1200" dirty="0">
                <a:latin typeface="Times New Roman"/>
                <a:cs typeface="Times New Roman"/>
              </a:rPr>
              <a:t>-test</a:t>
            </a:r>
            <a:r>
              <a:rPr lang="en-US" sz="1200" i="1" dirty="0">
                <a:latin typeface="Times New Roman"/>
                <a:cs typeface="Times New Roman"/>
              </a:rPr>
              <a:t> </a:t>
            </a:r>
            <a:r>
              <a:rPr lang="en-US" sz="1200" dirty="0">
                <a:latin typeface="Times New Roman"/>
                <a:cs typeface="Times New Roman"/>
              </a:rPr>
              <a:t>(*=p&lt;0.05, ** =  p&lt;0.01, *** = p&lt;0.001, ns = non-significant)</a:t>
            </a:r>
            <a:r>
              <a:rPr lang="en-US" sz="1200" i="1" dirty="0">
                <a:latin typeface="Times New Roman"/>
                <a:cs typeface="Times New Roman"/>
              </a:rPr>
              <a:t>. </a:t>
            </a:r>
            <a:endParaRPr lang="en-US" sz="1200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1DDABD21-1F95-8940-8BF0-7009034F83E2}"/>
              </a:ext>
            </a:extLst>
          </p:cNvPr>
          <p:cNvSpPr txBox="1"/>
          <p:nvPr/>
        </p:nvSpPr>
        <p:spPr>
          <a:xfrm rot="16200000">
            <a:off x="435832" y="2367334"/>
            <a:ext cx="9845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Fold change</a:t>
            </a:r>
          </a:p>
        </p:txBody>
      </p:sp>
    </p:spTree>
    <p:extLst>
      <p:ext uri="{BB962C8B-B14F-4D97-AF65-F5344CB8AC3E}">
        <p14:creationId xmlns:p14="http://schemas.microsoft.com/office/powerpoint/2010/main" val="423332253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6546</TotalTime>
  <Words>124</Words>
  <Application>Microsoft Office PowerPoint</Application>
  <PresentationFormat>Letter Paper (8.5x11 in)</PresentationFormat>
  <Paragraphs>12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1_Office Theme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Paula Rodrigues Oblessuc</dc:creator>
  <cp:lastModifiedBy>JOLANO</cp:lastModifiedBy>
  <cp:revision>101</cp:revision>
  <dcterms:created xsi:type="dcterms:W3CDTF">2018-06-21T22:55:33Z</dcterms:created>
  <dcterms:modified xsi:type="dcterms:W3CDTF">2020-01-02T15:51:37Z</dcterms:modified>
</cp:coreProperties>
</file>